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8"/>
  </p:notesMasterIdLst>
  <p:sldIdLst>
    <p:sldId id="530" r:id="rId2"/>
    <p:sldId id="556" r:id="rId3"/>
    <p:sldId id="517" r:id="rId4"/>
    <p:sldId id="518" r:id="rId5"/>
    <p:sldId id="256" r:id="rId6"/>
    <p:sldId id="257" r:id="rId7"/>
    <p:sldId id="258" r:id="rId8"/>
    <p:sldId id="261" r:id="rId9"/>
    <p:sldId id="262" r:id="rId10"/>
    <p:sldId id="263" r:id="rId11"/>
    <p:sldId id="264" r:id="rId12"/>
    <p:sldId id="265" r:id="rId13"/>
    <p:sldId id="270" r:id="rId14"/>
    <p:sldId id="426" r:id="rId15"/>
    <p:sldId id="271" r:id="rId16"/>
    <p:sldId id="274" r:id="rId17"/>
    <p:sldId id="275" r:id="rId18"/>
    <p:sldId id="276" r:id="rId19"/>
    <p:sldId id="272" r:id="rId20"/>
    <p:sldId id="273" r:id="rId21"/>
    <p:sldId id="277" r:id="rId22"/>
    <p:sldId id="278" r:id="rId23"/>
    <p:sldId id="279" r:id="rId24"/>
    <p:sldId id="280" r:id="rId25"/>
    <p:sldId id="281" r:id="rId26"/>
    <p:sldId id="282" r:id="rId27"/>
    <p:sldId id="283" r:id="rId28"/>
    <p:sldId id="284" r:id="rId29"/>
    <p:sldId id="285" r:id="rId30"/>
    <p:sldId id="286" r:id="rId31"/>
    <p:sldId id="287" r:id="rId32"/>
    <p:sldId id="369" r:id="rId33"/>
    <p:sldId id="288" r:id="rId34"/>
    <p:sldId id="345" r:id="rId35"/>
    <p:sldId id="289" r:id="rId36"/>
    <p:sldId id="290" r:id="rId37"/>
    <p:sldId id="342" r:id="rId38"/>
    <p:sldId id="291" r:id="rId39"/>
    <p:sldId id="346" r:id="rId40"/>
    <p:sldId id="347" r:id="rId41"/>
    <p:sldId id="348" r:id="rId42"/>
    <p:sldId id="349" r:id="rId43"/>
    <p:sldId id="350" r:id="rId44"/>
    <p:sldId id="351" r:id="rId45"/>
    <p:sldId id="352" r:id="rId46"/>
    <p:sldId id="353" r:id="rId47"/>
    <p:sldId id="371" r:id="rId48"/>
    <p:sldId id="372" r:id="rId49"/>
    <p:sldId id="370" r:id="rId50"/>
    <p:sldId id="374" r:id="rId51"/>
    <p:sldId id="375" r:id="rId52"/>
    <p:sldId id="373" r:id="rId53"/>
    <p:sldId id="393" r:id="rId54"/>
    <p:sldId id="540" r:id="rId55"/>
    <p:sldId id="376" r:id="rId56"/>
    <p:sldId id="377" r:id="rId57"/>
    <p:sldId id="378" r:id="rId58"/>
    <p:sldId id="379" r:id="rId59"/>
    <p:sldId id="380" r:id="rId60"/>
    <p:sldId id="381" r:id="rId61"/>
    <p:sldId id="382" r:id="rId62"/>
    <p:sldId id="383" r:id="rId63"/>
    <p:sldId id="384" r:id="rId64"/>
    <p:sldId id="385" r:id="rId65"/>
    <p:sldId id="386" r:id="rId66"/>
    <p:sldId id="387" r:id="rId67"/>
    <p:sldId id="389" r:id="rId68"/>
    <p:sldId id="388" r:id="rId69"/>
    <p:sldId id="390" r:id="rId70"/>
    <p:sldId id="391" r:id="rId71"/>
    <p:sldId id="392" r:id="rId72"/>
    <p:sldId id="394" r:id="rId73"/>
    <p:sldId id="395" r:id="rId74"/>
    <p:sldId id="396" r:id="rId75"/>
    <p:sldId id="397" r:id="rId76"/>
    <p:sldId id="398" r:id="rId77"/>
    <p:sldId id="399" r:id="rId78"/>
    <p:sldId id="402" r:id="rId79"/>
    <p:sldId id="400" r:id="rId80"/>
    <p:sldId id="401" r:id="rId81"/>
    <p:sldId id="553" r:id="rId82"/>
    <p:sldId id="403" r:id="rId83"/>
    <p:sldId id="404" r:id="rId84"/>
    <p:sldId id="405" r:id="rId85"/>
    <p:sldId id="406" r:id="rId86"/>
    <p:sldId id="407" r:id="rId87"/>
    <p:sldId id="408" r:id="rId88"/>
    <p:sldId id="409" r:id="rId89"/>
    <p:sldId id="410" r:id="rId90"/>
    <p:sldId id="533" r:id="rId91"/>
    <p:sldId id="534" r:id="rId92"/>
    <p:sldId id="535" r:id="rId93"/>
    <p:sldId id="536" r:id="rId94"/>
    <p:sldId id="537" r:id="rId95"/>
    <p:sldId id="538" r:id="rId96"/>
    <p:sldId id="539" r:id="rId97"/>
    <p:sldId id="304" r:id="rId98"/>
    <p:sldId id="307" r:id="rId99"/>
    <p:sldId id="305" r:id="rId100"/>
    <p:sldId id="329" r:id="rId101"/>
    <p:sldId id="333" r:id="rId102"/>
    <p:sldId id="334" r:id="rId103"/>
    <p:sldId id="337" r:id="rId104"/>
    <p:sldId id="336" r:id="rId105"/>
    <p:sldId id="335" r:id="rId106"/>
    <p:sldId id="330" r:id="rId107"/>
    <p:sldId id="338" r:id="rId108"/>
    <p:sldId id="300" r:id="rId109"/>
    <p:sldId id="314" r:id="rId110"/>
    <p:sldId id="323" r:id="rId111"/>
    <p:sldId id="324" r:id="rId112"/>
    <p:sldId id="327" r:id="rId113"/>
    <p:sldId id="325" r:id="rId114"/>
    <p:sldId id="328" r:id="rId115"/>
    <p:sldId id="312" r:id="rId116"/>
    <p:sldId id="322" r:id="rId117"/>
    <p:sldId id="309" r:id="rId118"/>
    <p:sldId id="313" r:id="rId119"/>
    <p:sldId id="319" r:id="rId120"/>
    <p:sldId id="320" r:id="rId121"/>
    <p:sldId id="321" r:id="rId122"/>
    <p:sldId id="308" r:id="rId123"/>
    <p:sldId id="315" r:id="rId124"/>
    <p:sldId id="332" r:id="rId125"/>
    <p:sldId id="302" r:id="rId126"/>
    <p:sldId id="299" r:id="rId127"/>
    <p:sldId id="295" r:id="rId128"/>
    <p:sldId id="303" r:id="rId129"/>
    <p:sldId id="301" r:id="rId130"/>
    <p:sldId id="310" r:id="rId131"/>
    <p:sldId id="306" r:id="rId132"/>
    <p:sldId id="547" r:id="rId133"/>
    <p:sldId id="464" r:id="rId134"/>
    <p:sldId id="465" r:id="rId135"/>
    <p:sldId id="548" r:id="rId136"/>
    <p:sldId id="466" r:id="rId137"/>
    <p:sldId id="467" r:id="rId138"/>
    <p:sldId id="365" r:id="rId139"/>
    <p:sldId id="366" r:id="rId140"/>
    <p:sldId id="362" r:id="rId141"/>
    <p:sldId id="363" r:id="rId142"/>
    <p:sldId id="361" r:id="rId143"/>
    <p:sldId id="364" r:id="rId144"/>
    <p:sldId id="360" r:id="rId145"/>
    <p:sldId id="339" r:id="rId146"/>
    <p:sldId id="340" r:id="rId147"/>
    <p:sldId id="341" r:id="rId148"/>
    <p:sldId id="311" r:id="rId149"/>
    <p:sldId id="331" r:id="rId150"/>
    <p:sldId id="296" r:id="rId151"/>
    <p:sldId id="468" r:id="rId152"/>
    <p:sldId id="469" r:id="rId153"/>
    <p:sldId id="471" r:id="rId154"/>
    <p:sldId id="472" r:id="rId155"/>
    <p:sldId id="473" r:id="rId156"/>
    <p:sldId id="474" r:id="rId157"/>
    <p:sldId id="475" r:id="rId158"/>
    <p:sldId id="476" r:id="rId159"/>
    <p:sldId id="477" r:id="rId160"/>
    <p:sldId id="505" r:id="rId161"/>
    <p:sldId id="478" r:id="rId162"/>
    <p:sldId id="555" r:id="rId163"/>
    <p:sldId id="504" r:id="rId164"/>
    <p:sldId id="470" r:id="rId165"/>
    <p:sldId id="368" r:id="rId166"/>
    <p:sldId id="318" r:id="rId167"/>
    <p:sldId id="316" r:id="rId168"/>
    <p:sldId id="294" r:id="rId169"/>
    <p:sldId id="293" r:id="rId170"/>
    <p:sldId id="292" r:id="rId171"/>
    <p:sldId id="297" r:id="rId172"/>
    <p:sldId id="344" r:id="rId173"/>
    <p:sldId id="367" r:id="rId174"/>
    <p:sldId id="343" r:id="rId175"/>
    <p:sldId id="317" r:id="rId176"/>
    <p:sldId id="298" r:id="rId177"/>
    <p:sldId id="411" r:id="rId178"/>
    <p:sldId id="412" r:id="rId179"/>
    <p:sldId id="413" r:id="rId180"/>
    <p:sldId id="414" r:id="rId181"/>
    <p:sldId id="415" r:id="rId182"/>
    <p:sldId id="416" r:id="rId183"/>
    <p:sldId id="417" r:id="rId184"/>
    <p:sldId id="418" r:id="rId185"/>
    <p:sldId id="419" r:id="rId186"/>
    <p:sldId id="420" r:id="rId187"/>
    <p:sldId id="421" r:id="rId188"/>
    <p:sldId id="422" r:id="rId189"/>
    <p:sldId id="423" r:id="rId190"/>
    <p:sldId id="424" r:id="rId191"/>
    <p:sldId id="427" r:id="rId192"/>
    <p:sldId id="428" r:id="rId193"/>
    <p:sldId id="429" r:id="rId194"/>
    <p:sldId id="430" r:id="rId195"/>
    <p:sldId id="431" r:id="rId196"/>
    <p:sldId id="432" r:id="rId197"/>
    <p:sldId id="433" r:id="rId198"/>
    <p:sldId id="434" r:id="rId199"/>
    <p:sldId id="435" r:id="rId200"/>
    <p:sldId id="436" r:id="rId201"/>
    <p:sldId id="437" r:id="rId202"/>
    <p:sldId id="438" r:id="rId203"/>
    <p:sldId id="439" r:id="rId204"/>
    <p:sldId id="546" r:id="rId205"/>
    <p:sldId id="448" r:id="rId206"/>
    <p:sldId id="440" r:id="rId207"/>
    <p:sldId id="441" r:id="rId208"/>
    <p:sldId id="442" r:id="rId209"/>
    <p:sldId id="443" r:id="rId210"/>
    <p:sldId id="444" r:id="rId211"/>
    <p:sldId id="445" r:id="rId212"/>
    <p:sldId id="446" r:id="rId213"/>
    <p:sldId id="447" r:id="rId214"/>
    <p:sldId id="449" r:id="rId215"/>
    <p:sldId id="450" r:id="rId216"/>
    <p:sldId id="451" r:id="rId217"/>
    <p:sldId id="452" r:id="rId218"/>
    <p:sldId id="453" r:id="rId219"/>
    <p:sldId id="454" r:id="rId220"/>
    <p:sldId id="455" r:id="rId221"/>
    <p:sldId id="458" r:id="rId222"/>
    <p:sldId id="459" r:id="rId223"/>
    <p:sldId id="460" r:id="rId224"/>
    <p:sldId id="461" r:id="rId225"/>
    <p:sldId id="462" r:id="rId226"/>
    <p:sldId id="463" r:id="rId227"/>
    <p:sldId id="479" r:id="rId228"/>
    <p:sldId id="480" r:id="rId229"/>
    <p:sldId id="481" r:id="rId230"/>
    <p:sldId id="482" r:id="rId231"/>
    <p:sldId id="483" r:id="rId232"/>
    <p:sldId id="484" r:id="rId233"/>
    <p:sldId id="541" r:id="rId234"/>
    <p:sldId id="542" r:id="rId235"/>
    <p:sldId id="543" r:id="rId236"/>
    <p:sldId id="544" r:id="rId237"/>
    <p:sldId id="523" r:id="rId238"/>
    <p:sldId id="524" r:id="rId239"/>
    <p:sldId id="545" r:id="rId240"/>
    <p:sldId id="549" r:id="rId241"/>
    <p:sldId id="550" r:id="rId242"/>
    <p:sldId id="551" r:id="rId243"/>
    <p:sldId id="552" r:id="rId244"/>
    <p:sldId id="525" r:id="rId245"/>
    <p:sldId id="526" r:id="rId246"/>
    <p:sldId id="485" r:id="rId247"/>
    <p:sldId id="486" r:id="rId248"/>
    <p:sldId id="487" r:id="rId249"/>
    <p:sldId id="488" r:id="rId250"/>
    <p:sldId id="489" r:id="rId251"/>
    <p:sldId id="490" r:id="rId252"/>
    <p:sldId id="491" r:id="rId253"/>
    <p:sldId id="492" r:id="rId254"/>
    <p:sldId id="493" r:id="rId255"/>
    <p:sldId id="494" r:id="rId256"/>
    <p:sldId id="495" r:id="rId257"/>
    <p:sldId id="496" r:id="rId258"/>
    <p:sldId id="497" r:id="rId259"/>
    <p:sldId id="498" r:id="rId260"/>
    <p:sldId id="499" r:id="rId261"/>
    <p:sldId id="500" r:id="rId262"/>
    <p:sldId id="508" r:id="rId263"/>
    <p:sldId id="506" r:id="rId264"/>
    <p:sldId id="507" r:id="rId265"/>
    <p:sldId id="509" r:id="rId266"/>
    <p:sldId id="510" r:id="rId267"/>
    <p:sldId id="511" r:id="rId268"/>
    <p:sldId id="512" r:id="rId269"/>
    <p:sldId id="513" r:id="rId270"/>
    <p:sldId id="514" r:id="rId271"/>
    <p:sldId id="515" r:id="rId272"/>
    <p:sldId id="501" r:id="rId273"/>
    <p:sldId id="502" r:id="rId274"/>
    <p:sldId id="503" r:id="rId275"/>
    <p:sldId id="527" r:id="rId276"/>
    <p:sldId id="528" r:id="rId277"/>
    <p:sldId id="529" r:id="rId278"/>
    <p:sldId id="531" r:id="rId279"/>
    <p:sldId id="532" r:id="rId280"/>
    <p:sldId id="355" r:id="rId281"/>
    <p:sldId id="356" r:id="rId282"/>
    <p:sldId id="354" r:id="rId283"/>
    <p:sldId id="357" r:id="rId284"/>
    <p:sldId id="358" r:id="rId285"/>
    <p:sldId id="359" r:id="rId286"/>
    <p:sldId id="554" r:id="rId2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385023C-4F47-664C-98C0-947CF7B75E80}">
          <p14:sldIdLst>
            <p14:sldId id="530"/>
            <p14:sldId id="556"/>
            <p14:sldId id="517"/>
            <p14:sldId id="518"/>
            <p14:sldId id="256"/>
            <p14:sldId id="257"/>
            <p14:sldId id="258"/>
          </p14:sldIdLst>
        </p14:section>
        <p14:section name="introduction" id="{8E0C164F-24A1-6245-8C4D-2DC77469A080}">
          <p14:sldIdLst>
            <p14:sldId id="261"/>
            <p14:sldId id="262"/>
            <p14:sldId id="263"/>
            <p14:sldId id="264"/>
            <p14:sldId id="265"/>
          </p14:sldIdLst>
        </p14:section>
        <p14:section name="filesystem" id="{4390D2E4-B98D-9540-BF8D-0A2C45046E11}">
          <p14:sldIdLst>
            <p14:sldId id="270"/>
            <p14:sldId id="426"/>
          </p14:sldIdLst>
        </p14:section>
        <p14:section name="owner and permission" id="{A5DD08B0-5569-3941-991F-42DFE5CDCD31}">
          <p14:sldIdLst>
            <p14:sldId id="271"/>
            <p14:sldId id="274"/>
            <p14:sldId id="275"/>
            <p14:sldId id="276"/>
            <p14:sldId id="272"/>
            <p14:sldId id="273"/>
            <p14:sldId id="277"/>
            <p14:sldId id="278"/>
            <p14:sldId id="279"/>
            <p14:sldId id="280"/>
            <p14:sldId id="281"/>
            <p14:sldId id="282"/>
            <p14:sldId id="283"/>
            <p14:sldId id="284"/>
          </p14:sldIdLst>
        </p14:section>
        <p14:section name="命令和程序" id="{5AC260A6-D61E-7740-B2AB-92BC4FC883E7}">
          <p14:sldIdLst>
            <p14:sldId id="285"/>
            <p14:sldId id="286"/>
            <p14:sldId id="287"/>
            <p14:sldId id="369"/>
            <p14:sldId id="288"/>
            <p14:sldId id="345"/>
            <p14:sldId id="289"/>
            <p14:sldId id="290"/>
            <p14:sldId id="342"/>
          </p14:sldIdLst>
        </p14:section>
        <p14:section name="进程" id="{98B8F976-2C72-EB44-86D2-CA70447F0EF3}">
          <p14:sldIdLst>
            <p14:sldId id="291"/>
            <p14:sldId id="346"/>
            <p14:sldId id="347"/>
            <p14:sldId id="348"/>
          </p14:sldIdLst>
        </p14:section>
        <p14:section name="文本操作" id="{23768D9F-E1FB-324A-AD00-3D1730A3C752}">
          <p14:sldIdLst>
            <p14:sldId id="349"/>
            <p14:sldId id="350"/>
            <p14:sldId id="351"/>
            <p14:sldId id="352"/>
            <p14:sldId id="353"/>
            <p14:sldId id="371"/>
            <p14:sldId id="372"/>
            <p14:sldId id="370"/>
            <p14:sldId id="374"/>
            <p14:sldId id="375"/>
            <p14:sldId id="373"/>
            <p14:sldId id="393"/>
            <p14:sldId id="540"/>
          </p14:sldIdLst>
        </p14:section>
        <p14:section name="输入输出" id="{5F11820D-D27F-8B43-889A-7BEA293FA885}">
          <p14:sldIdLst>
            <p14:sldId id="376"/>
            <p14:sldId id="377"/>
            <p14:sldId id="378"/>
            <p14:sldId id="379"/>
            <p14:sldId id="380"/>
            <p14:sldId id="381"/>
            <p14:sldId id="382"/>
            <p14:sldId id="383"/>
            <p14:sldId id="384"/>
            <p14:sldId id="385"/>
            <p14:sldId id="386"/>
            <p14:sldId id="387"/>
          </p14:sldIdLst>
        </p14:section>
        <p14:section name="profile and configuration" id="{1CF6FD46-6A4E-CE4C-AE91-C49ADC949EF7}">
          <p14:sldIdLst>
            <p14:sldId id="389"/>
            <p14:sldId id="388"/>
            <p14:sldId id="390"/>
            <p14:sldId id="391"/>
            <p14:sldId id="392"/>
          </p14:sldIdLst>
        </p14:section>
        <p14:section name="系统提示符" id="{DC3B3C8A-D73A-334B-A7E6-D4815BDD0A07}">
          <p14:sldIdLst>
            <p14:sldId id="394"/>
            <p14:sldId id="395"/>
            <p14:sldId id="396"/>
            <p14:sldId id="397"/>
          </p14:sldIdLst>
        </p14:section>
        <p14:section name="grep" id="{C12ADD9E-D358-EA49-BFE1-3399BD64659A}">
          <p14:sldIdLst>
            <p14:sldId id="398"/>
            <p14:sldId id="399"/>
            <p14:sldId id="402"/>
            <p14:sldId id="400"/>
            <p14:sldId id="401"/>
            <p14:sldId id="553"/>
            <p14:sldId id="403"/>
            <p14:sldId id="404"/>
            <p14:sldId id="405"/>
            <p14:sldId id="406"/>
            <p14:sldId id="407"/>
            <p14:sldId id="408"/>
            <p14:sldId id="409"/>
            <p14:sldId id="410"/>
            <p14:sldId id="533"/>
            <p14:sldId id="534"/>
            <p14:sldId id="535"/>
            <p14:sldId id="536"/>
            <p14:sldId id="537"/>
            <p14:sldId id="538"/>
            <p14:sldId id="539"/>
          </p14:sldIdLst>
        </p14:section>
        <p14:section name="历史" id="{86F2589C-52FF-1945-9754-10BDA0887B54}">
          <p14:sldIdLst>
            <p14:sldId id="304"/>
            <p14:sldId id="307"/>
            <p14:sldId id="305"/>
            <p14:sldId id="329"/>
            <p14:sldId id="333"/>
            <p14:sldId id="334"/>
            <p14:sldId id="337"/>
            <p14:sldId id="336"/>
            <p14:sldId id="335"/>
            <p14:sldId id="330"/>
            <p14:sldId id="338"/>
            <p14:sldId id="300"/>
            <p14:sldId id="314"/>
            <p14:sldId id="323"/>
            <p14:sldId id="324"/>
            <p14:sldId id="327"/>
            <p14:sldId id="325"/>
            <p14:sldId id="328"/>
            <p14:sldId id="312"/>
            <p14:sldId id="322"/>
            <p14:sldId id="309"/>
            <p14:sldId id="313"/>
            <p14:sldId id="319"/>
            <p14:sldId id="320"/>
            <p14:sldId id="321"/>
            <p14:sldId id="308"/>
            <p14:sldId id="315"/>
            <p14:sldId id="332"/>
            <p14:sldId id="302"/>
            <p14:sldId id="299"/>
            <p14:sldId id="295"/>
            <p14:sldId id="303"/>
            <p14:sldId id="301"/>
            <p14:sldId id="310"/>
            <p14:sldId id="306"/>
            <p14:sldId id="547"/>
            <p14:sldId id="464"/>
            <p14:sldId id="465"/>
            <p14:sldId id="548"/>
            <p14:sldId id="466"/>
            <p14:sldId id="467"/>
            <p14:sldId id="365"/>
            <p14:sldId id="366"/>
            <p14:sldId id="362"/>
            <p14:sldId id="363"/>
            <p14:sldId id="361"/>
            <p14:sldId id="364"/>
            <p14:sldId id="360"/>
            <p14:sldId id="339"/>
            <p14:sldId id="340"/>
            <p14:sldId id="341"/>
            <p14:sldId id="311"/>
            <p14:sldId id="331"/>
            <p14:sldId id="296"/>
            <p14:sldId id="468"/>
            <p14:sldId id="469"/>
            <p14:sldId id="471"/>
            <p14:sldId id="472"/>
            <p14:sldId id="473"/>
            <p14:sldId id="474"/>
            <p14:sldId id="475"/>
            <p14:sldId id="476"/>
            <p14:sldId id="477"/>
            <p14:sldId id="505"/>
            <p14:sldId id="478"/>
            <p14:sldId id="555"/>
            <p14:sldId id="504"/>
            <p14:sldId id="470"/>
            <p14:sldId id="368"/>
            <p14:sldId id="318"/>
            <p14:sldId id="316"/>
            <p14:sldId id="294"/>
            <p14:sldId id="293"/>
            <p14:sldId id="292"/>
            <p14:sldId id="297"/>
            <p14:sldId id="344"/>
            <p14:sldId id="367"/>
            <p14:sldId id="343"/>
            <p14:sldId id="317"/>
            <p14:sldId id="298"/>
          </p14:sldIdLst>
        </p14:section>
        <p14:section name="正则表达式" id="{0EC52066-FE31-ED4E-BAE0-3A0176586BF2}">
          <p14:sldIdLst>
            <p14:sldId id="411"/>
            <p14:sldId id="412"/>
            <p14:sldId id="413"/>
            <p14:sldId id="414"/>
            <p14:sldId id="415"/>
            <p14:sldId id="416"/>
            <p14:sldId id="417"/>
            <p14:sldId id="418"/>
            <p14:sldId id="419"/>
            <p14:sldId id="420"/>
            <p14:sldId id="421"/>
            <p14:sldId id="422"/>
            <p14:sldId id="423"/>
            <p14:sldId id="424"/>
          </p14:sldIdLst>
        </p14:section>
        <p14:section name="sed" id="{BBC80D8A-058F-0144-9273-3DEB69888898}">
          <p14:sldIdLst>
            <p14:sldId id="427"/>
            <p14:sldId id="428"/>
            <p14:sldId id="429"/>
            <p14:sldId id="430"/>
            <p14:sldId id="431"/>
            <p14:sldId id="432"/>
            <p14:sldId id="433"/>
            <p14:sldId id="434"/>
            <p14:sldId id="435"/>
            <p14:sldId id="436"/>
            <p14:sldId id="437"/>
            <p14:sldId id="438"/>
            <p14:sldId id="439"/>
            <p14:sldId id="546"/>
          </p14:sldIdLst>
        </p14:section>
        <p14:section name="cut" id="{09E6C5FE-5812-5044-9BED-A00E103AD74C}">
          <p14:sldIdLst>
            <p14:sldId id="448"/>
            <p14:sldId id="440"/>
            <p14:sldId id="441"/>
            <p14:sldId id="442"/>
            <p14:sldId id="443"/>
            <p14:sldId id="444"/>
            <p14:sldId id="445"/>
            <p14:sldId id="446"/>
            <p14:sldId id="447"/>
          </p14:sldIdLst>
        </p14:section>
        <p14:section name="diff" id="{D2FD90CA-9966-5C49-A889-AA5E9121BED1}">
          <p14:sldIdLst>
            <p14:sldId id="449"/>
            <p14:sldId id="450"/>
            <p14:sldId id="451"/>
            <p14:sldId id="452"/>
            <p14:sldId id="453"/>
            <p14:sldId id="454"/>
            <p14:sldId id="455"/>
            <p14:sldId id="458"/>
            <p14:sldId id="459"/>
            <p14:sldId id="460"/>
            <p14:sldId id="461"/>
            <p14:sldId id="462"/>
            <p14:sldId id="463"/>
            <p14:sldId id="479"/>
            <p14:sldId id="480"/>
            <p14:sldId id="481"/>
            <p14:sldId id="482"/>
            <p14:sldId id="483"/>
            <p14:sldId id="484"/>
            <p14:sldId id="541"/>
            <p14:sldId id="542"/>
            <p14:sldId id="543"/>
            <p14:sldId id="544"/>
            <p14:sldId id="523"/>
            <p14:sldId id="524"/>
            <p14:sldId id="545"/>
            <p14:sldId id="549"/>
            <p14:sldId id="550"/>
            <p14:sldId id="551"/>
            <p14:sldId id="552"/>
            <p14:sldId id="525"/>
            <p14:sldId id="526"/>
          </p14:sldIdLst>
        </p14:section>
        <p14:section name="变量" id="{0F1916AF-B68A-7F47-B0D7-8F249B391C65}">
          <p14:sldIdLst>
            <p14:sldId id="485"/>
            <p14:sldId id="486"/>
            <p14:sldId id="487"/>
            <p14:sldId id="488"/>
            <p14:sldId id="489"/>
            <p14:sldId id="490"/>
            <p14:sldId id="491"/>
            <p14:sldId id="492"/>
            <p14:sldId id="493"/>
            <p14:sldId id="494"/>
            <p14:sldId id="495"/>
            <p14:sldId id="496"/>
            <p14:sldId id="497"/>
            <p14:sldId id="498"/>
            <p14:sldId id="499"/>
            <p14:sldId id="500"/>
            <p14:sldId id="508"/>
            <p14:sldId id="506"/>
            <p14:sldId id="507"/>
            <p14:sldId id="509"/>
            <p14:sldId id="510"/>
            <p14:sldId id="511"/>
            <p14:sldId id="512"/>
            <p14:sldId id="513"/>
            <p14:sldId id="514"/>
            <p14:sldId id="515"/>
            <p14:sldId id="501"/>
            <p14:sldId id="502"/>
          </p14:sldIdLst>
        </p14:section>
        <p14:section name="应用" id="{107BF456-E1B7-DD42-A4C6-411819D30BEE}">
          <p14:sldIdLst>
            <p14:sldId id="503"/>
          </p14:sldIdLst>
        </p14:section>
        <p14:section name="关机重启和休眠" id="{4CA5DCDE-B170-F84E-B6ED-20A5FBADFD71}">
          <p14:sldIdLst>
            <p14:sldId id="527"/>
            <p14:sldId id="528"/>
            <p14:sldId id="529"/>
            <p14:sldId id="531"/>
            <p14:sldId id="532"/>
          </p14:sldIdLst>
        </p14:section>
        <p14:section name="稳定期" id="{377B1B02-366C-CB42-88D7-A9C1E6AAF129}">
          <p14:sldIdLst>
            <p14:sldId id="355"/>
            <p14:sldId id="356"/>
            <p14:sldId id="354"/>
            <p14:sldId id="357"/>
            <p14:sldId id="358"/>
            <p14:sldId id="359"/>
            <p14:sldId id="5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1D18"/>
    <a:srgbClr val="1F31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176"/>
    <p:restoredTop sz="60828"/>
  </p:normalViewPr>
  <p:slideViewPr>
    <p:cSldViewPr snapToGrid="0" snapToObjects="1">
      <p:cViewPr varScale="1">
        <p:scale>
          <a:sx n="63" d="100"/>
          <a:sy n="63" d="100"/>
        </p:scale>
        <p:origin x="696" y="176"/>
      </p:cViewPr>
      <p:guideLst/>
    </p:cSldViewPr>
  </p:slideViewPr>
  <p:notesTextViewPr>
    <p:cViewPr>
      <p:scale>
        <a:sx n="1" d="1"/>
        <a:sy n="1" d="1"/>
      </p:scale>
      <p:origin x="0" y="-5488"/>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notesMaster" Target="notesMasters/notesMaster1.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3ACD8D-A713-F844-92D6-012A4DE594A4}" type="doc">
      <dgm:prSet loTypeId="urn:microsoft.com/office/officeart/2009/3/layout/OpposingIdeas" loCatId="" qsTypeId="urn:microsoft.com/office/officeart/2005/8/quickstyle/simple1" qsCatId="simple" csTypeId="urn:microsoft.com/office/officeart/2005/8/colors/accent1_2" csCatId="accent1" phldr="1"/>
      <dgm:spPr/>
      <dgm:t>
        <a:bodyPr/>
        <a:lstStyle/>
        <a:p>
          <a:endParaRPr lang="zh-CN" altLang="en-US"/>
        </a:p>
      </dgm:t>
    </dgm:pt>
    <dgm:pt modelId="{6F4E67CA-A011-3640-A799-B96167211118}">
      <dgm:prSet phldrT="[文本]"/>
      <dgm:spPr/>
      <dgm:t>
        <a:bodyPr/>
        <a:lstStyle/>
        <a:p>
          <a:r>
            <a:rPr lang="zh-CN" altLang="en-US" dirty="0"/>
            <a:t>简单</a:t>
          </a:r>
        </a:p>
      </dgm:t>
    </dgm:pt>
    <dgm:pt modelId="{419A05CF-EC42-304C-A6AE-05D944A2199E}" type="parTrans" cxnId="{86CB839D-F21E-3B4B-98DA-121355AB9D81}">
      <dgm:prSet/>
      <dgm:spPr/>
      <dgm:t>
        <a:bodyPr/>
        <a:lstStyle/>
        <a:p>
          <a:endParaRPr lang="zh-CN" altLang="en-US"/>
        </a:p>
      </dgm:t>
    </dgm:pt>
    <dgm:pt modelId="{B0A6F5CE-BFE4-004A-866A-F8B49F39D33F}" type="sibTrans" cxnId="{86CB839D-F21E-3B4B-98DA-121355AB9D81}">
      <dgm:prSet/>
      <dgm:spPr/>
      <dgm:t>
        <a:bodyPr/>
        <a:lstStyle/>
        <a:p>
          <a:endParaRPr lang="zh-CN" altLang="en-US"/>
        </a:p>
      </dgm:t>
    </dgm:pt>
    <dgm:pt modelId="{4AB61CA8-70FA-F541-984B-0AFF6D113ED7}">
      <dgm:prSet phldrT="[文本]"/>
      <dgm:spPr/>
      <dgm:t>
        <a:bodyPr/>
        <a:lstStyle/>
        <a:p>
          <a:r>
            <a:rPr lang="en-US" altLang="zh-CN" dirty="0" err="1"/>
            <a:t>unix</a:t>
          </a:r>
          <a:endParaRPr lang="zh-CN" altLang="en-US" dirty="0"/>
        </a:p>
      </dgm:t>
    </dgm:pt>
    <dgm:pt modelId="{83656B54-066F-144F-BD74-9AC3CB422D3D}" type="parTrans" cxnId="{848CF14A-3660-B84D-B6AA-9276809A9A9F}">
      <dgm:prSet/>
      <dgm:spPr/>
      <dgm:t>
        <a:bodyPr/>
        <a:lstStyle/>
        <a:p>
          <a:endParaRPr lang="zh-CN" altLang="en-US"/>
        </a:p>
      </dgm:t>
    </dgm:pt>
    <dgm:pt modelId="{4CF1C2E5-9C2C-9A43-8A85-B00EF5F6313B}" type="sibTrans" cxnId="{848CF14A-3660-B84D-B6AA-9276809A9A9F}">
      <dgm:prSet/>
      <dgm:spPr/>
      <dgm:t>
        <a:bodyPr/>
        <a:lstStyle/>
        <a:p>
          <a:endParaRPr lang="zh-CN" altLang="en-US"/>
        </a:p>
      </dgm:t>
    </dgm:pt>
    <dgm:pt modelId="{4DD11A9E-5FAA-B947-8A3D-B0CD17025AFB}">
      <dgm:prSet phldrT="[文本]"/>
      <dgm:spPr/>
      <dgm:t>
        <a:bodyPr/>
        <a:lstStyle/>
        <a:p>
          <a:r>
            <a:rPr lang="zh-CN" altLang="en-US" dirty="0"/>
            <a:t>复杂</a:t>
          </a:r>
        </a:p>
      </dgm:t>
    </dgm:pt>
    <dgm:pt modelId="{8DCE1DEE-4F88-4A4E-A3D6-2ABF16F45D28}" type="parTrans" cxnId="{03019F7C-17AD-944F-A9B5-8A4AC4DFF035}">
      <dgm:prSet/>
      <dgm:spPr/>
      <dgm:t>
        <a:bodyPr/>
        <a:lstStyle/>
        <a:p>
          <a:endParaRPr lang="zh-CN" altLang="en-US"/>
        </a:p>
      </dgm:t>
    </dgm:pt>
    <dgm:pt modelId="{04F71947-0F2C-924C-A425-12F7A3680199}" type="sibTrans" cxnId="{03019F7C-17AD-944F-A9B5-8A4AC4DFF035}">
      <dgm:prSet/>
      <dgm:spPr/>
      <dgm:t>
        <a:bodyPr/>
        <a:lstStyle/>
        <a:p>
          <a:endParaRPr lang="zh-CN" altLang="en-US"/>
        </a:p>
      </dgm:t>
    </dgm:pt>
    <dgm:pt modelId="{4F53AE79-180F-A342-BD0F-FD7F865C93D8}">
      <dgm:prSet phldrT="[文本]"/>
      <dgm:spPr/>
      <dgm:t>
        <a:bodyPr/>
        <a:lstStyle/>
        <a:p>
          <a:r>
            <a:rPr lang="en-US" altLang="zh-CN" dirty="0" err="1"/>
            <a:t>multics</a:t>
          </a:r>
          <a:endParaRPr lang="zh-CN" altLang="en-US" dirty="0"/>
        </a:p>
      </dgm:t>
    </dgm:pt>
    <dgm:pt modelId="{FDB15381-7845-DB4C-8DC9-2A9160AA1DE7}" type="parTrans" cxnId="{EBE60E54-7365-F146-BA1D-7521264FBF11}">
      <dgm:prSet/>
      <dgm:spPr/>
      <dgm:t>
        <a:bodyPr/>
        <a:lstStyle/>
        <a:p>
          <a:endParaRPr lang="zh-CN" altLang="en-US"/>
        </a:p>
      </dgm:t>
    </dgm:pt>
    <dgm:pt modelId="{E2C55250-3BCE-554A-A49F-B7DAFBFBDC43}" type="sibTrans" cxnId="{EBE60E54-7365-F146-BA1D-7521264FBF11}">
      <dgm:prSet/>
      <dgm:spPr/>
      <dgm:t>
        <a:bodyPr/>
        <a:lstStyle/>
        <a:p>
          <a:endParaRPr lang="zh-CN" altLang="en-US"/>
        </a:p>
      </dgm:t>
    </dgm:pt>
    <dgm:pt modelId="{785577F6-0774-FB42-89BB-273090638AA1}">
      <dgm:prSet phldrT="[文本]"/>
      <dgm:spPr/>
      <dgm:t>
        <a:bodyPr/>
        <a:lstStyle/>
        <a:p>
          <a:r>
            <a:rPr lang="en-US" altLang="zh-CN" dirty="0" err="1"/>
            <a:t>tcp</a:t>
          </a:r>
          <a:r>
            <a:rPr lang="en-US" altLang="zh-CN" dirty="0"/>
            <a:t>/</a:t>
          </a:r>
          <a:r>
            <a:rPr lang="en-US" altLang="zh-CN" dirty="0" err="1"/>
            <a:t>ip</a:t>
          </a:r>
          <a:endParaRPr lang="zh-CN" altLang="en-US" dirty="0"/>
        </a:p>
      </dgm:t>
    </dgm:pt>
    <dgm:pt modelId="{43864AEE-486D-A340-8568-005D281967AA}" type="parTrans" cxnId="{1089ECE4-4FE0-C04C-9D72-1E7B156D26C8}">
      <dgm:prSet/>
      <dgm:spPr/>
    </dgm:pt>
    <dgm:pt modelId="{1A546FD5-8FB6-3242-A69F-D0DAD8D780ED}" type="sibTrans" cxnId="{1089ECE4-4FE0-C04C-9D72-1E7B156D26C8}">
      <dgm:prSet/>
      <dgm:spPr/>
    </dgm:pt>
    <dgm:pt modelId="{A5DEC36C-1105-6C43-A0B0-E09AA2AF2DE8}">
      <dgm:prSet phldrT="[文本]"/>
      <dgm:spPr/>
      <dgm:t>
        <a:bodyPr/>
        <a:lstStyle/>
        <a:p>
          <a:r>
            <a:rPr lang="en-US" altLang="zh-CN" dirty="0" err="1"/>
            <a:t>osi</a:t>
          </a:r>
          <a:r>
            <a:rPr lang="zh-CN" altLang="en-US" dirty="0"/>
            <a:t>模型</a:t>
          </a:r>
        </a:p>
      </dgm:t>
    </dgm:pt>
    <dgm:pt modelId="{E1DB7696-4FDE-0645-95A5-32CB798D7B4A}" type="parTrans" cxnId="{580A7321-F70A-E842-88B8-63634ECA271C}">
      <dgm:prSet/>
      <dgm:spPr/>
    </dgm:pt>
    <dgm:pt modelId="{303449F6-35D5-B94F-99C6-AF9FBF504CB7}" type="sibTrans" cxnId="{580A7321-F70A-E842-88B8-63634ECA271C}">
      <dgm:prSet/>
      <dgm:spPr/>
    </dgm:pt>
    <dgm:pt modelId="{A184393E-5F6B-1F47-90E3-B3079D96DDC2}">
      <dgm:prSet phldrT="[文本]"/>
      <dgm:spPr/>
      <dgm:t>
        <a:bodyPr/>
        <a:lstStyle/>
        <a:p>
          <a:r>
            <a:rPr lang="zh-CN" altLang="en-US" dirty="0"/>
            <a:t>散打</a:t>
          </a:r>
        </a:p>
      </dgm:t>
    </dgm:pt>
    <dgm:pt modelId="{14BC3A01-38C0-C743-8376-85A9B7E20805}" type="parTrans" cxnId="{7278EFC8-223E-3341-A536-23C20C703F49}">
      <dgm:prSet/>
      <dgm:spPr/>
    </dgm:pt>
    <dgm:pt modelId="{2D39BDE8-2BCD-3241-8DF9-F3A255302FBB}" type="sibTrans" cxnId="{7278EFC8-223E-3341-A536-23C20C703F49}">
      <dgm:prSet/>
      <dgm:spPr/>
    </dgm:pt>
    <dgm:pt modelId="{A6AEB47F-4D7D-724E-BA0B-61456C52568D}">
      <dgm:prSet phldrT="[文本]"/>
      <dgm:spPr/>
      <dgm:t>
        <a:bodyPr/>
        <a:lstStyle/>
        <a:p>
          <a:r>
            <a:rPr lang="zh-CN" altLang="en-US" dirty="0"/>
            <a:t>理科</a:t>
          </a:r>
        </a:p>
      </dgm:t>
    </dgm:pt>
    <dgm:pt modelId="{86A5F700-50A7-8042-AC44-51066772764E}" type="parTrans" cxnId="{BFE1C999-7E8E-DF4D-977D-59FAC4358D7F}">
      <dgm:prSet/>
      <dgm:spPr/>
    </dgm:pt>
    <dgm:pt modelId="{B7DA7DED-9624-CB4B-937B-B299A6109669}" type="sibTrans" cxnId="{BFE1C999-7E8E-DF4D-977D-59FAC4358D7F}">
      <dgm:prSet/>
      <dgm:spPr/>
    </dgm:pt>
    <dgm:pt modelId="{910313E7-0A52-1A4D-860C-BE6E4A70F76D}">
      <dgm:prSet phldrT="[文本]"/>
      <dgm:spPr/>
      <dgm:t>
        <a:bodyPr/>
        <a:lstStyle/>
        <a:p>
          <a:r>
            <a:rPr lang="zh-CN" altLang="en-US" dirty="0"/>
            <a:t>工科</a:t>
          </a:r>
        </a:p>
      </dgm:t>
    </dgm:pt>
    <dgm:pt modelId="{F13C20F2-9FCE-084C-BE7F-41979B85B453}" type="parTrans" cxnId="{98C9B277-DBF0-3F4C-8920-7BDB2D5992BD}">
      <dgm:prSet/>
      <dgm:spPr/>
    </dgm:pt>
    <dgm:pt modelId="{CD5BEA49-2CBE-0F41-B2C5-F7A017957911}" type="sibTrans" cxnId="{98C9B277-DBF0-3F4C-8920-7BDB2D5992BD}">
      <dgm:prSet/>
      <dgm:spPr/>
    </dgm:pt>
    <dgm:pt modelId="{880CA9FB-158D-0C45-B066-77BD5086518F}">
      <dgm:prSet phldrT="[文本]"/>
      <dgm:spPr/>
      <dgm:t>
        <a:bodyPr/>
        <a:lstStyle/>
        <a:p>
          <a:r>
            <a:rPr lang="zh-CN" altLang="en-US" dirty="0"/>
            <a:t>套路</a:t>
          </a:r>
        </a:p>
      </dgm:t>
    </dgm:pt>
    <dgm:pt modelId="{4F140ABB-62C3-C642-A618-94977CA69D9F}" type="parTrans" cxnId="{40F692FD-B11A-A64C-A63F-88130DC47AB0}">
      <dgm:prSet/>
      <dgm:spPr/>
    </dgm:pt>
    <dgm:pt modelId="{39839FCB-72B1-2946-B3BB-27D1061A1F2E}" type="sibTrans" cxnId="{40F692FD-B11A-A64C-A63F-88130DC47AB0}">
      <dgm:prSet/>
      <dgm:spPr/>
    </dgm:pt>
    <dgm:pt modelId="{DA2259F3-2C74-9443-9076-48944664CFFA}" type="pres">
      <dgm:prSet presAssocID="{3F3ACD8D-A713-F844-92D6-012A4DE594A4}" presName="Name0" presStyleCnt="0">
        <dgm:presLayoutVars>
          <dgm:chMax val="2"/>
          <dgm:dir/>
          <dgm:animOne val="branch"/>
          <dgm:animLvl val="lvl"/>
          <dgm:resizeHandles val="exact"/>
        </dgm:presLayoutVars>
      </dgm:prSet>
      <dgm:spPr/>
    </dgm:pt>
    <dgm:pt modelId="{20A693D0-E458-294F-9FAB-EC440941412E}" type="pres">
      <dgm:prSet presAssocID="{3F3ACD8D-A713-F844-92D6-012A4DE594A4}" presName="Background" presStyleLbl="node1" presStyleIdx="0" presStyleCnt="1"/>
      <dgm:spPr/>
    </dgm:pt>
    <dgm:pt modelId="{F5280F17-45FF-AB48-860D-2C9CCE61CB91}" type="pres">
      <dgm:prSet presAssocID="{3F3ACD8D-A713-F844-92D6-012A4DE594A4}" presName="Divider" presStyleLbl="callout" presStyleIdx="0" presStyleCnt="1"/>
      <dgm:spPr/>
    </dgm:pt>
    <dgm:pt modelId="{D73F57A8-4BC4-4D47-8111-02470F6C39FC}" type="pres">
      <dgm:prSet presAssocID="{3F3ACD8D-A713-F844-92D6-012A4DE594A4}" presName="ChildText1" presStyleLbl="revTx" presStyleIdx="0" presStyleCnt="0">
        <dgm:presLayoutVars>
          <dgm:chMax val="0"/>
          <dgm:chPref val="0"/>
          <dgm:bulletEnabled val="1"/>
        </dgm:presLayoutVars>
      </dgm:prSet>
      <dgm:spPr/>
    </dgm:pt>
    <dgm:pt modelId="{298554EA-D4EC-7747-BD0E-020DFF594A63}" type="pres">
      <dgm:prSet presAssocID="{3F3ACD8D-A713-F844-92D6-012A4DE594A4}" presName="ChildText2" presStyleLbl="revTx" presStyleIdx="0" presStyleCnt="0">
        <dgm:presLayoutVars>
          <dgm:chMax val="0"/>
          <dgm:chPref val="0"/>
          <dgm:bulletEnabled val="1"/>
        </dgm:presLayoutVars>
      </dgm:prSet>
      <dgm:spPr/>
    </dgm:pt>
    <dgm:pt modelId="{43863B53-351D-884E-B551-5F3E2B47BCBD}" type="pres">
      <dgm:prSet presAssocID="{3F3ACD8D-A713-F844-92D6-012A4DE594A4}" presName="ParentText1" presStyleLbl="revTx" presStyleIdx="0" presStyleCnt="0">
        <dgm:presLayoutVars>
          <dgm:chMax val="1"/>
          <dgm:chPref val="1"/>
        </dgm:presLayoutVars>
      </dgm:prSet>
      <dgm:spPr/>
    </dgm:pt>
    <dgm:pt modelId="{0F6A9E7E-0E23-0D42-A552-97239B51EDFD}" type="pres">
      <dgm:prSet presAssocID="{3F3ACD8D-A713-F844-92D6-012A4DE594A4}" presName="ParentShape1" presStyleLbl="alignImgPlace1" presStyleIdx="0" presStyleCnt="2">
        <dgm:presLayoutVars/>
      </dgm:prSet>
      <dgm:spPr/>
    </dgm:pt>
    <dgm:pt modelId="{4992B444-4965-F542-B1E1-A64854FF871A}" type="pres">
      <dgm:prSet presAssocID="{3F3ACD8D-A713-F844-92D6-012A4DE594A4}" presName="ParentText2" presStyleLbl="revTx" presStyleIdx="0" presStyleCnt="0">
        <dgm:presLayoutVars>
          <dgm:chMax val="1"/>
          <dgm:chPref val="1"/>
        </dgm:presLayoutVars>
      </dgm:prSet>
      <dgm:spPr/>
    </dgm:pt>
    <dgm:pt modelId="{56C33344-0435-B44E-852F-C27BF5D523D1}" type="pres">
      <dgm:prSet presAssocID="{3F3ACD8D-A713-F844-92D6-012A4DE594A4}" presName="ParentShape2" presStyleLbl="alignImgPlace1" presStyleIdx="1" presStyleCnt="2">
        <dgm:presLayoutVars/>
      </dgm:prSet>
      <dgm:spPr/>
    </dgm:pt>
  </dgm:ptLst>
  <dgm:cxnLst>
    <dgm:cxn modelId="{12CC0907-391C-BF4C-A130-533D4670F6F9}" type="presOf" srcId="{880CA9FB-158D-0C45-B066-77BD5086518F}" destId="{298554EA-D4EC-7747-BD0E-020DFF594A63}" srcOrd="0" destOrd="3" presId="urn:microsoft.com/office/officeart/2009/3/layout/OpposingIdeas"/>
    <dgm:cxn modelId="{079C580F-CE0F-B54C-90E8-AB6B52C6F056}" type="presOf" srcId="{A184393E-5F6B-1F47-90E3-B3079D96DDC2}" destId="{D73F57A8-4BC4-4D47-8111-02470F6C39FC}" srcOrd="0" destOrd="3" presId="urn:microsoft.com/office/officeart/2009/3/layout/OpposingIdeas"/>
    <dgm:cxn modelId="{580A7321-F70A-E842-88B8-63634ECA271C}" srcId="{4DD11A9E-5FAA-B947-8A3D-B0CD17025AFB}" destId="{A5DEC36C-1105-6C43-A0B0-E09AA2AF2DE8}" srcOrd="1" destOrd="0" parTransId="{E1DB7696-4FDE-0645-95A5-32CB798D7B4A}" sibTransId="{303449F6-35D5-B94F-99C6-AF9FBF504CB7}"/>
    <dgm:cxn modelId="{579A8548-52E3-F54B-B251-93E55ACB4EFE}" type="presOf" srcId="{6F4E67CA-A011-3640-A799-B96167211118}" destId="{0F6A9E7E-0E23-0D42-A552-97239B51EDFD}" srcOrd="1" destOrd="0" presId="urn:microsoft.com/office/officeart/2009/3/layout/OpposingIdeas"/>
    <dgm:cxn modelId="{848CF14A-3660-B84D-B6AA-9276809A9A9F}" srcId="{6F4E67CA-A011-3640-A799-B96167211118}" destId="{4AB61CA8-70FA-F541-984B-0AFF6D113ED7}" srcOrd="0" destOrd="0" parTransId="{83656B54-066F-144F-BD74-9AC3CB422D3D}" sibTransId="{4CF1C2E5-9C2C-9A43-8A85-B00EF5F6313B}"/>
    <dgm:cxn modelId="{EBE60E54-7365-F146-BA1D-7521264FBF11}" srcId="{4DD11A9E-5FAA-B947-8A3D-B0CD17025AFB}" destId="{4F53AE79-180F-A342-BD0F-FD7F865C93D8}" srcOrd="0" destOrd="0" parTransId="{FDB15381-7845-DB4C-8DC9-2A9160AA1DE7}" sibTransId="{E2C55250-3BCE-554A-A49F-B7DAFBFBDC43}"/>
    <dgm:cxn modelId="{98C9B277-DBF0-3F4C-8920-7BDB2D5992BD}" srcId="{6F4E67CA-A011-3640-A799-B96167211118}" destId="{910313E7-0A52-1A4D-860C-BE6E4A70F76D}" srcOrd="2" destOrd="0" parTransId="{F13C20F2-9FCE-084C-BE7F-41979B85B453}" sibTransId="{CD5BEA49-2CBE-0F41-B2C5-F7A017957911}"/>
    <dgm:cxn modelId="{03019F7C-17AD-944F-A9B5-8A4AC4DFF035}" srcId="{3F3ACD8D-A713-F844-92D6-012A4DE594A4}" destId="{4DD11A9E-5FAA-B947-8A3D-B0CD17025AFB}" srcOrd="1" destOrd="0" parTransId="{8DCE1DEE-4F88-4A4E-A3D6-2ABF16F45D28}" sibTransId="{04F71947-0F2C-924C-A425-12F7A3680199}"/>
    <dgm:cxn modelId="{BFE1C999-7E8E-DF4D-977D-59FAC4358D7F}" srcId="{4DD11A9E-5FAA-B947-8A3D-B0CD17025AFB}" destId="{A6AEB47F-4D7D-724E-BA0B-61456C52568D}" srcOrd="2" destOrd="0" parTransId="{86A5F700-50A7-8042-AC44-51066772764E}" sibTransId="{B7DA7DED-9624-CB4B-937B-B299A6109669}"/>
    <dgm:cxn modelId="{86CB839D-F21E-3B4B-98DA-121355AB9D81}" srcId="{3F3ACD8D-A713-F844-92D6-012A4DE594A4}" destId="{6F4E67CA-A011-3640-A799-B96167211118}" srcOrd="0" destOrd="0" parTransId="{419A05CF-EC42-304C-A6AE-05D944A2199E}" sibTransId="{B0A6F5CE-BFE4-004A-866A-F8B49F39D33F}"/>
    <dgm:cxn modelId="{9792AEBB-851B-5041-A505-3DAF05B85DE4}" type="presOf" srcId="{A5DEC36C-1105-6C43-A0B0-E09AA2AF2DE8}" destId="{298554EA-D4EC-7747-BD0E-020DFF594A63}" srcOrd="0" destOrd="1" presId="urn:microsoft.com/office/officeart/2009/3/layout/OpposingIdeas"/>
    <dgm:cxn modelId="{E61E95BE-07D5-A848-96D2-C8982FB84DBD}" type="presOf" srcId="{3F3ACD8D-A713-F844-92D6-012A4DE594A4}" destId="{DA2259F3-2C74-9443-9076-48944664CFFA}" srcOrd="0" destOrd="0" presId="urn:microsoft.com/office/officeart/2009/3/layout/OpposingIdeas"/>
    <dgm:cxn modelId="{078C36C6-1501-E24E-A407-48009CF019F9}" type="presOf" srcId="{6F4E67CA-A011-3640-A799-B96167211118}" destId="{43863B53-351D-884E-B551-5F3E2B47BCBD}" srcOrd="0" destOrd="0" presId="urn:microsoft.com/office/officeart/2009/3/layout/OpposingIdeas"/>
    <dgm:cxn modelId="{7278EFC8-223E-3341-A536-23C20C703F49}" srcId="{6F4E67CA-A011-3640-A799-B96167211118}" destId="{A184393E-5F6B-1F47-90E3-B3079D96DDC2}" srcOrd="3" destOrd="0" parTransId="{14BC3A01-38C0-C743-8376-85A9B7E20805}" sibTransId="{2D39BDE8-2BCD-3241-8DF9-F3A255302FBB}"/>
    <dgm:cxn modelId="{BD946DCA-05F2-C949-B82E-8F96C2C511C9}" type="presOf" srcId="{785577F6-0774-FB42-89BB-273090638AA1}" destId="{D73F57A8-4BC4-4D47-8111-02470F6C39FC}" srcOrd="0" destOrd="1" presId="urn:microsoft.com/office/officeart/2009/3/layout/OpposingIdeas"/>
    <dgm:cxn modelId="{770EEFD4-319F-2742-B532-9C5AD5B39F20}" type="presOf" srcId="{4DD11A9E-5FAA-B947-8A3D-B0CD17025AFB}" destId="{4992B444-4965-F542-B1E1-A64854FF871A}" srcOrd="0" destOrd="0" presId="urn:microsoft.com/office/officeart/2009/3/layout/OpposingIdeas"/>
    <dgm:cxn modelId="{EFD7C9D9-3A6F-334D-9FF6-5C0AD9E3B309}" type="presOf" srcId="{A6AEB47F-4D7D-724E-BA0B-61456C52568D}" destId="{298554EA-D4EC-7747-BD0E-020DFF594A63}" srcOrd="0" destOrd="2" presId="urn:microsoft.com/office/officeart/2009/3/layout/OpposingIdeas"/>
    <dgm:cxn modelId="{E586BEDB-5BE4-D745-AED6-FA162986E67B}" type="presOf" srcId="{910313E7-0A52-1A4D-860C-BE6E4A70F76D}" destId="{D73F57A8-4BC4-4D47-8111-02470F6C39FC}" srcOrd="0" destOrd="2" presId="urn:microsoft.com/office/officeart/2009/3/layout/OpposingIdeas"/>
    <dgm:cxn modelId="{8710A9DE-20BF-814D-ADD3-79C94F0D026E}" type="presOf" srcId="{4AB61CA8-70FA-F541-984B-0AFF6D113ED7}" destId="{D73F57A8-4BC4-4D47-8111-02470F6C39FC}" srcOrd="0" destOrd="0" presId="urn:microsoft.com/office/officeart/2009/3/layout/OpposingIdeas"/>
    <dgm:cxn modelId="{1089ECE4-4FE0-C04C-9D72-1E7B156D26C8}" srcId="{6F4E67CA-A011-3640-A799-B96167211118}" destId="{785577F6-0774-FB42-89BB-273090638AA1}" srcOrd="1" destOrd="0" parTransId="{43864AEE-486D-A340-8568-005D281967AA}" sibTransId="{1A546FD5-8FB6-3242-A69F-D0DAD8D780ED}"/>
    <dgm:cxn modelId="{3AE189EB-9755-0946-8294-DB84F58E0147}" type="presOf" srcId="{4F53AE79-180F-A342-BD0F-FD7F865C93D8}" destId="{298554EA-D4EC-7747-BD0E-020DFF594A63}" srcOrd="0" destOrd="0" presId="urn:microsoft.com/office/officeart/2009/3/layout/OpposingIdeas"/>
    <dgm:cxn modelId="{3202E1F4-FC61-4042-8406-6D811235F709}" type="presOf" srcId="{4DD11A9E-5FAA-B947-8A3D-B0CD17025AFB}" destId="{56C33344-0435-B44E-852F-C27BF5D523D1}" srcOrd="1" destOrd="0" presId="urn:microsoft.com/office/officeart/2009/3/layout/OpposingIdeas"/>
    <dgm:cxn modelId="{40F692FD-B11A-A64C-A63F-88130DC47AB0}" srcId="{4DD11A9E-5FAA-B947-8A3D-B0CD17025AFB}" destId="{880CA9FB-158D-0C45-B066-77BD5086518F}" srcOrd="3" destOrd="0" parTransId="{4F140ABB-62C3-C642-A618-94977CA69D9F}" sibTransId="{39839FCB-72B1-2946-B3BB-27D1061A1F2E}"/>
    <dgm:cxn modelId="{413E07CE-3B73-9247-A4EE-205F4420B666}" type="presParOf" srcId="{DA2259F3-2C74-9443-9076-48944664CFFA}" destId="{20A693D0-E458-294F-9FAB-EC440941412E}" srcOrd="0" destOrd="0" presId="urn:microsoft.com/office/officeart/2009/3/layout/OpposingIdeas"/>
    <dgm:cxn modelId="{A10B4CF4-15E3-7E4A-A76C-02A3AB1D9A8A}" type="presParOf" srcId="{DA2259F3-2C74-9443-9076-48944664CFFA}" destId="{F5280F17-45FF-AB48-860D-2C9CCE61CB91}" srcOrd="1" destOrd="0" presId="urn:microsoft.com/office/officeart/2009/3/layout/OpposingIdeas"/>
    <dgm:cxn modelId="{CC70848A-7DC1-7C4B-91CB-2771219CF264}" type="presParOf" srcId="{DA2259F3-2C74-9443-9076-48944664CFFA}" destId="{D73F57A8-4BC4-4D47-8111-02470F6C39FC}" srcOrd="2" destOrd="0" presId="urn:microsoft.com/office/officeart/2009/3/layout/OpposingIdeas"/>
    <dgm:cxn modelId="{D2143D6F-C91A-0344-A487-7BFB92C2BCD6}" type="presParOf" srcId="{DA2259F3-2C74-9443-9076-48944664CFFA}" destId="{298554EA-D4EC-7747-BD0E-020DFF594A63}" srcOrd="3" destOrd="0" presId="urn:microsoft.com/office/officeart/2009/3/layout/OpposingIdeas"/>
    <dgm:cxn modelId="{6375034F-CC20-6A42-9083-488A31C198D4}" type="presParOf" srcId="{DA2259F3-2C74-9443-9076-48944664CFFA}" destId="{43863B53-351D-884E-B551-5F3E2B47BCBD}" srcOrd="4" destOrd="0" presId="urn:microsoft.com/office/officeart/2009/3/layout/OpposingIdeas"/>
    <dgm:cxn modelId="{8AF8644E-BE24-B943-BCEB-A8DD13853CC5}" type="presParOf" srcId="{DA2259F3-2C74-9443-9076-48944664CFFA}" destId="{0F6A9E7E-0E23-0D42-A552-97239B51EDFD}" srcOrd="5" destOrd="0" presId="urn:microsoft.com/office/officeart/2009/3/layout/OpposingIdeas"/>
    <dgm:cxn modelId="{C2D6970E-E3A8-C44F-981A-4F67EEC6B5D4}" type="presParOf" srcId="{DA2259F3-2C74-9443-9076-48944664CFFA}" destId="{4992B444-4965-F542-B1E1-A64854FF871A}" srcOrd="6" destOrd="0" presId="urn:microsoft.com/office/officeart/2009/3/layout/OpposingIdeas"/>
    <dgm:cxn modelId="{E6A96FA0-3B23-E445-AD6B-D78175982E11}" type="presParOf" srcId="{DA2259F3-2C74-9443-9076-48944664CFFA}" destId="{56C33344-0435-B44E-852F-C27BF5D523D1}" srcOrd="7" destOrd="0" presId="urn:microsoft.com/office/officeart/2009/3/layout/OpposingIdea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693D0-E458-294F-9FAB-EC440941412E}">
      <dsp:nvSpPr>
        <dsp:cNvPr id="0" name=""/>
        <dsp:cNvSpPr/>
      </dsp:nvSpPr>
      <dsp:spPr>
        <a:xfrm>
          <a:off x="2587601" y="739727"/>
          <a:ext cx="5340397" cy="2871883"/>
        </a:xfrm>
        <a:prstGeom prst="round2DiagRect">
          <a:avLst>
            <a:gd name="adj1" fmla="val 0"/>
            <a:gd name="adj2"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280F17-45FF-AB48-860D-2C9CCE61CB91}">
      <dsp:nvSpPr>
        <dsp:cNvPr id="0" name=""/>
        <dsp:cNvSpPr/>
      </dsp:nvSpPr>
      <dsp:spPr>
        <a:xfrm>
          <a:off x="5257800" y="1044321"/>
          <a:ext cx="712" cy="2262695"/>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3F57A8-4BC4-4D47-8111-02470F6C39FC}">
      <dsp:nvSpPr>
        <dsp:cNvPr id="0" name=""/>
        <dsp:cNvSpPr/>
      </dsp:nvSpPr>
      <dsp:spPr>
        <a:xfrm>
          <a:off x="2765614"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err="1"/>
            <a:t>unix</a:t>
          </a:r>
          <a:endParaRPr lang="zh-CN" altLang="en-US" sz="2700" kern="1200" dirty="0"/>
        </a:p>
        <a:p>
          <a:pPr marL="0" lvl="0" indent="0" algn="l" defTabSz="1200150">
            <a:lnSpc>
              <a:spcPct val="90000"/>
            </a:lnSpc>
            <a:spcBef>
              <a:spcPct val="0"/>
            </a:spcBef>
            <a:spcAft>
              <a:spcPct val="35000"/>
            </a:spcAft>
            <a:buNone/>
          </a:pPr>
          <a:r>
            <a:rPr lang="en-US" altLang="zh-CN" sz="2700" kern="1200" dirty="0" err="1"/>
            <a:t>tcp</a:t>
          </a:r>
          <a:r>
            <a:rPr lang="en-US" altLang="zh-CN" sz="2700" kern="1200" dirty="0"/>
            <a:t>/</a:t>
          </a:r>
          <a:r>
            <a:rPr lang="en-US" altLang="zh-CN" sz="2700" kern="1200" dirty="0" err="1"/>
            <a:t>ip</a:t>
          </a:r>
          <a:endParaRPr lang="zh-CN" altLang="en-US" sz="2700" kern="1200" dirty="0"/>
        </a:p>
        <a:p>
          <a:pPr marL="0" lvl="0" indent="0" algn="l" defTabSz="1200150">
            <a:lnSpc>
              <a:spcPct val="90000"/>
            </a:lnSpc>
            <a:spcBef>
              <a:spcPct val="0"/>
            </a:spcBef>
            <a:spcAft>
              <a:spcPct val="35000"/>
            </a:spcAft>
            <a:buNone/>
          </a:pPr>
          <a:r>
            <a:rPr lang="zh-CN" altLang="en-US" sz="2700" kern="1200" dirty="0"/>
            <a:t>工科</a:t>
          </a:r>
        </a:p>
        <a:p>
          <a:pPr marL="0" lvl="0" indent="0" algn="l" defTabSz="1200150">
            <a:lnSpc>
              <a:spcPct val="90000"/>
            </a:lnSpc>
            <a:spcBef>
              <a:spcPct val="0"/>
            </a:spcBef>
            <a:spcAft>
              <a:spcPct val="35000"/>
            </a:spcAft>
            <a:buNone/>
          </a:pPr>
          <a:r>
            <a:rPr lang="zh-CN" altLang="en-US" sz="2700" kern="1200" dirty="0"/>
            <a:t>散打</a:t>
          </a:r>
        </a:p>
      </dsp:txBody>
      <dsp:txXfrm>
        <a:off x="2765614" y="957294"/>
        <a:ext cx="2314172" cy="2436749"/>
      </dsp:txXfrm>
    </dsp:sp>
    <dsp:sp modelId="{298554EA-D4EC-7747-BD0E-020DFF594A63}">
      <dsp:nvSpPr>
        <dsp:cNvPr id="0" name=""/>
        <dsp:cNvSpPr/>
      </dsp:nvSpPr>
      <dsp:spPr>
        <a:xfrm>
          <a:off x="5435813" y="957294"/>
          <a:ext cx="2314172" cy="243674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altLang="zh-CN" sz="2700" kern="1200" dirty="0" err="1"/>
            <a:t>multics</a:t>
          </a:r>
          <a:endParaRPr lang="zh-CN" altLang="en-US" sz="2700" kern="1200" dirty="0"/>
        </a:p>
        <a:p>
          <a:pPr marL="0" lvl="0" indent="0" algn="l" defTabSz="1200150">
            <a:lnSpc>
              <a:spcPct val="90000"/>
            </a:lnSpc>
            <a:spcBef>
              <a:spcPct val="0"/>
            </a:spcBef>
            <a:spcAft>
              <a:spcPct val="35000"/>
            </a:spcAft>
            <a:buNone/>
          </a:pPr>
          <a:r>
            <a:rPr lang="en-US" altLang="zh-CN" sz="2700" kern="1200" dirty="0" err="1"/>
            <a:t>osi</a:t>
          </a:r>
          <a:r>
            <a:rPr lang="zh-CN" altLang="en-US" sz="2700" kern="1200" dirty="0"/>
            <a:t>模型</a:t>
          </a:r>
        </a:p>
        <a:p>
          <a:pPr marL="0" lvl="0" indent="0" algn="l" defTabSz="1200150">
            <a:lnSpc>
              <a:spcPct val="90000"/>
            </a:lnSpc>
            <a:spcBef>
              <a:spcPct val="0"/>
            </a:spcBef>
            <a:spcAft>
              <a:spcPct val="35000"/>
            </a:spcAft>
            <a:buNone/>
          </a:pPr>
          <a:r>
            <a:rPr lang="zh-CN" altLang="en-US" sz="2700" kern="1200" dirty="0"/>
            <a:t>理科</a:t>
          </a:r>
        </a:p>
        <a:p>
          <a:pPr marL="0" lvl="0" indent="0" algn="l" defTabSz="1200150">
            <a:lnSpc>
              <a:spcPct val="90000"/>
            </a:lnSpc>
            <a:spcBef>
              <a:spcPct val="0"/>
            </a:spcBef>
            <a:spcAft>
              <a:spcPct val="35000"/>
            </a:spcAft>
            <a:buNone/>
          </a:pPr>
          <a:r>
            <a:rPr lang="zh-CN" altLang="en-US" sz="2700" kern="1200" dirty="0"/>
            <a:t>套路</a:t>
          </a:r>
        </a:p>
      </dsp:txBody>
      <dsp:txXfrm>
        <a:off x="5435813" y="957294"/>
        <a:ext cx="2314172" cy="2436749"/>
      </dsp:txXfrm>
    </dsp:sp>
    <dsp:sp modelId="{0F6A9E7E-0E23-0D42-A552-97239B51EDFD}">
      <dsp:nvSpPr>
        <dsp:cNvPr id="0" name=""/>
        <dsp:cNvSpPr/>
      </dsp:nvSpPr>
      <dsp:spPr>
        <a:xfrm rot="16200000">
          <a:off x="576086" y="1121448"/>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kern="1200" dirty="0"/>
            <a:t>简单</a:t>
          </a:r>
        </a:p>
      </dsp:txBody>
      <dsp:txXfrm>
        <a:off x="710606" y="1479241"/>
        <a:ext cx="2863924" cy="443520"/>
      </dsp:txXfrm>
    </dsp:sp>
    <dsp:sp modelId="{56C33344-0435-B44E-852F-C27BF5D523D1}">
      <dsp:nvSpPr>
        <dsp:cNvPr id="0" name=""/>
        <dsp:cNvSpPr/>
      </dsp:nvSpPr>
      <dsp:spPr>
        <a:xfrm rot="5400000">
          <a:off x="6806549" y="2339823"/>
          <a:ext cx="3132963" cy="890066"/>
        </a:xfrm>
        <a:prstGeom prst="rightArrow">
          <a:avLst>
            <a:gd name="adj1" fmla="val 49830"/>
            <a:gd name="adj2" fmla="val 6066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r" defTabSz="800100">
            <a:lnSpc>
              <a:spcPct val="90000"/>
            </a:lnSpc>
            <a:spcBef>
              <a:spcPct val="0"/>
            </a:spcBef>
            <a:spcAft>
              <a:spcPct val="35000"/>
            </a:spcAft>
            <a:buNone/>
          </a:pPr>
          <a:r>
            <a:rPr lang="zh-CN" altLang="en-US" sz="1800" kern="1200" dirty="0"/>
            <a:t>复杂</a:t>
          </a:r>
        </a:p>
      </dsp:txBody>
      <dsp:txXfrm>
        <a:off x="6941069" y="2428577"/>
        <a:ext cx="2863924" cy="443520"/>
      </dsp:txXfrm>
    </dsp:sp>
  </dsp:spTree>
</dsp:drawing>
</file>

<file path=ppt/diagrams/layout1.xml><?xml version="1.0" encoding="utf-8"?>
<dgm:layoutDef xmlns:dgm="http://schemas.openxmlformats.org/drawingml/2006/diagram" xmlns:a="http://schemas.openxmlformats.org/drawingml/2006/main" uniqueId="urn:microsoft.com/office/officeart/2009/3/layout/OpposingIdeas">
  <dgm:title val=""/>
  <dgm:desc val=""/>
  <dgm:catLst>
    <dgm:cat type="relationship" pri="3400"/>
  </dgm:catLst>
  <dgm:samp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Lst>
      <dgm:cxnLst>
        <dgm:cxn modelId="30" srcId="0" destId="10" srcOrd="0" destOrd="0"/>
        <dgm:cxn modelId="12" srcId="10" destId="11" srcOrd="0" destOrd="0"/>
        <dgm:cxn modelId="40" srcId="0" destId="20" srcOrd="1" destOrd="0"/>
        <dgm:cxn modelId="22" srcId="20" destId="21" srcOrd="0" destOrd="0"/>
      </dgm:cxnLst>
      <dgm:bg/>
      <dgm:whole/>
    </dgm:dataModel>
  </dgm:clrData>
  <dgm:layoutNode name="Name0">
    <dgm:varLst>
      <dgm:chMax val="2"/>
      <dgm:dir/>
      <dgm:animOne val="branch"/>
      <dgm:animLvl val="lvl"/>
      <dgm:resizeHandles val="exact"/>
    </dgm:varLst>
    <dgm:choose name="Name1">
      <dgm:if name="Name2" axis="ch" ptType="node" func="cnt" op="lte" val="1">
        <dgm:alg type="composite">
          <dgm:param type="ar" val="0.9928"/>
        </dgm:alg>
      </dgm:if>
      <dgm:else name="Name3">
        <dgm:alg type="composite">
          <dgm:param type="ar" val="1.6364"/>
        </dgm:alg>
      </dgm:else>
    </dgm:choose>
    <dgm:shape xmlns:r="http://schemas.openxmlformats.org/officeDocument/2006/relationships" r:blip="">
      <dgm:adjLst/>
    </dgm:shape>
    <dgm:choose name="Name4">
      <dgm:if name="Name5" func="var" arg="dir" op="equ" val="norm">
        <dgm:choose name="Name6">
          <dgm:if name="Name7"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2963"/>
              <dgm:constr type="t" for="ch" forName="ChildText1" refType="h" fact="0.2722"/>
              <dgm:constr type="w" for="ch" forName="ChildText1" refType="w" fact="0.6534"/>
              <dgm:constr type="h" for="ch" forName="ChildText1" refType="h" fact="0.6682"/>
              <dgm:constr type="l" for="ch" forName="Background" refType="w" fact="0.246"/>
              <dgm:constr type="t" for="ch" forName="Background" refType="h" fact="0.2125"/>
              <dgm:constr type="w" for="ch" forName="Background" refType="w" fact="0.754"/>
              <dgm:constr type="h" for="ch" forName="Background" refType="h" fact="0.7875"/>
              <dgm:constr type="l" for="ch" forName="ParentText1" refType="w" fact="0"/>
              <dgm:constr type="t" for="ch" forName="ParentText1" refType="h" fact="0"/>
              <dgm:constr type="w" for="ch" forName="ParentText1" refType="w" fact="0.234"/>
              <dgm:constr type="h" for="ch" forName="ParentText1" refType="h" fact="0.8713"/>
              <dgm:constr type="l" for="ch" forName="ParentShape1" refType="w" fact="0"/>
              <dgm:constr type="t" for="ch" forName="ParentShape1" refType="h" fact="0"/>
              <dgm:constr type="w" for="ch" forName="ParentShape1" refType="w" fact="0.234"/>
              <dgm:constr type="h" for="ch" forName="ParentShape1" refType="h" fact="0.8713"/>
            </dgm:constrLst>
          </dgm:if>
          <dgm:else name="Name8">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l" for="ch" forName="ChildText1" refType="w" fact="0.15"/>
              <dgm:constr type="t" for="ch" forName="ChildText1" refType="h" fact="0.22"/>
              <dgm:constr type="w" for="ch" forName="ChildText1" refType="w" fact="0.325"/>
              <dgm:constr type="h" for="ch" forName="ChildText1" refType="h" fact="0.56"/>
              <dgm:constr type="l" for="ch" forName="ChildText2" refType="w" fact="0.525"/>
              <dgm:constr type="t" for="ch" forName="ChildText2" refType="h" fact="0.22"/>
              <dgm:constr type="w" for="ch" forName="ChildText2" refType="w" fact="0.325"/>
              <dgm:constr type="h" for="ch" forName="ChildText2" refType="h" fact="0.56"/>
              <dgm:constr type="l" for="ch" forName="Background" refType="w" fact="0.125"/>
              <dgm:constr type="t" for="ch" forName="Background" refType="h" fact="0.17"/>
              <dgm:constr type="w" for="ch" forName="Background" refType="w" fact="0.75"/>
              <dgm:constr type="h" for="ch" forName="Background" refType="h" fact="0.66"/>
              <dgm:constr type="l" for="ch" forName="ParentText1" refType="w" fact="0"/>
              <dgm:constr type="t" for="ch" forName="ParentText1" refType="h" fact="0"/>
              <dgm:constr type="w" for="ch" forName="ParentText1" refType="w" fact="0.125"/>
              <dgm:constr type="h" for="ch" forName="ParentText1" refType="h" fact="0.72"/>
              <dgm:constr type="l" for="ch" forName="ParentShape1" refType="w" fact="0"/>
              <dgm:constr type="t" for="ch" forName="ParentShape1" refType="h" fact="0"/>
              <dgm:constr type="w" for="ch" forName="ParentShape1" refType="w" fact="0.125"/>
              <dgm:constr type="h" for="ch" forName="ParentShape1" refType="h" fact="0.72"/>
              <dgm:constr type="l" for="ch" forName="ParentText2" refType="w" fact="0.875"/>
              <dgm:constr type="t" for="ch" forName="ParentText2" refType="h" fact="0.28"/>
              <dgm:constr type="w" for="ch" forName="ParentText2" refType="w" fact="0.125"/>
              <dgm:constr type="h" for="ch" forName="ParentText2" refType="h" fact="0.72"/>
              <dgm:constr type="l" for="ch" forName="ParentShape2" refType="w" fact="0.875"/>
              <dgm:constr type="t" for="ch" forName="ParentShape2" refType="h" fact="0.28"/>
              <dgm:constr type="w" for="ch" forName="ParentShape2" refType="w" fact="0.125"/>
              <dgm:constr type="h" for="ch" forName="ParentShape2" refType="h" fact="0.72"/>
              <dgm:constr type="l" for="ch" forName="Divider" refType="w" fact="0.5"/>
              <dgm:constr type="t" for="ch" forName="Divider" refType="h" fact="0.24"/>
              <dgm:constr type="w" for="ch" forName="Divider" refType="w" fact="0.0001"/>
              <dgm:constr type="h" for="ch" forName="Divider" refType="h" fact="0.52"/>
            </dgm:constrLst>
          </dgm:else>
        </dgm:choose>
      </dgm:if>
      <dgm:else name="Name9">
        <dgm:choose name="Name10">
          <dgm:if name="Name11" axis="ch" ptType="node" func="cnt" op="lte" val="1">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2455"/>
              <dgm:constr type="t" for="ch" forName="ChildText1" refType="h" fact="0.2651"/>
              <dgm:constr type="w" for="ch" forName="ChildText1" refType="w" fact="0.5351"/>
              <dgm:constr type="h" for="ch" forName="ChildText1" refType="h" fact="0.56"/>
              <dgm:constr type="r" for="ch" forName="Background" refType="w" fact="-0.246"/>
              <dgm:constr type="t" for="ch" forName="Background" refType="h" fact="0.2125"/>
              <dgm:constr type="w" for="ch" forName="Background" refType="w" fact="0.754"/>
              <dgm:constr type="h" for="ch" forName="Background" refType="h" fact="0.7875"/>
              <dgm:constr type="r" for="ch" forName="ParentText1" refType="w" fact="0"/>
              <dgm:constr type="t" for="ch" forName="ParentText1" refType="h" fact="0"/>
              <dgm:constr type="w" for="ch" forName="ParentText1" refType="w" fact="0.234"/>
              <dgm:constr type="h" for="ch" forName="ParentText1" refType="h" fact="0.8713"/>
              <dgm:constr type="r" for="ch" forName="ParentShape1" refType="w" fact="0"/>
              <dgm:constr type="t" for="ch" forName="ParentShape1" refType="h" fact="0"/>
              <dgm:constr type="w" for="ch" forName="ParentShape1" refType="w" fact="0.234"/>
              <dgm:constr type="h" for="ch" forName="ParentShape1" refType="h" fact="0.8713"/>
            </dgm:constrLst>
          </dgm:if>
          <dgm:else name="Name12">
            <dgm:constrLst>
              <dgm:constr type="primFontSz" for="des" forName="ParentText1" op="equ" val="65"/>
              <dgm:constr type="primFontSz" for="des" forName="ParentText2" refType="primFontSz" refFor="des" refForName="ParentText1" op="equ"/>
              <dgm:constr type="primFontSz" for="des" forName="ChildText1" op="equ" val="65"/>
              <dgm:constr type="primFontSz" for="des" forName="ChildText2" refType="primFontSz" refFor="des" refForName="ChildText1" op="equ"/>
              <dgm:constr type="r" for="ch" forName="ChildText1" refType="w" fact="-0.15"/>
              <dgm:constr type="t" for="ch" forName="ChildText1" refType="h" fact="0.22"/>
              <dgm:constr type="w" for="ch" forName="ChildText1" refType="w" fact="0.325"/>
              <dgm:constr type="h" for="ch" forName="ChildText1" refType="h" fact="0.56"/>
              <dgm:constr type="r" for="ch" forName="ChildText2" refType="w" fact="-0.525"/>
              <dgm:constr type="t" for="ch" forName="ChildText2" refType="h" fact="0.22"/>
              <dgm:constr type="w" for="ch" forName="ChildText2" refType="w" fact="0.325"/>
              <dgm:constr type="h" for="ch" forName="ChildText2" refType="h" fact="0.56"/>
              <dgm:constr type="r" for="ch" forName="Background" refType="w" fact="-0.125"/>
              <dgm:constr type="t" for="ch" forName="Background" refType="h" fact="0.17"/>
              <dgm:constr type="w" for="ch" forName="Background" refType="w" fact="0.75"/>
              <dgm:constr type="h" for="ch" forName="Background" refType="h" fact="0.66"/>
              <dgm:constr type="r" for="ch" forName="ParentText1" refType="w" fact="0"/>
              <dgm:constr type="t" for="ch" forName="ParentText1" refType="h" fact="0"/>
              <dgm:constr type="w" for="ch" forName="ParentText1" refType="w" fact="0.125"/>
              <dgm:constr type="h" for="ch" forName="ParentText1" refType="h" fact="0.72"/>
              <dgm:constr type="r" for="ch" forName="ParentShape1" refType="w" fact="0"/>
              <dgm:constr type="t" for="ch" forName="ParentShape1" refType="h" fact="0"/>
              <dgm:constr type="w" for="ch" forName="ParentShape1" refType="w" fact="0.125"/>
              <dgm:constr type="h" for="ch" forName="ParentShape1" refType="h" fact="0.72"/>
              <dgm:constr type="r" for="ch" forName="ParentText2" refType="w" fact="-0.875"/>
              <dgm:constr type="t" for="ch" forName="ParentText2" refType="h" fact="0.28"/>
              <dgm:constr type="w" for="ch" forName="ParentText2" refType="w" fact="0.125"/>
              <dgm:constr type="h" for="ch" forName="ParentText2" refType="h" fact="0.72"/>
              <dgm:constr type="r" for="ch" forName="ParentShape2" refType="w" fact="-0.875"/>
              <dgm:constr type="t" for="ch" forName="ParentShape2" refType="h" fact="0.28"/>
              <dgm:constr type="w" for="ch" forName="ParentShape2" refType="w" fact="0.125"/>
              <dgm:constr type="h" for="ch" forName="ParentShape2" refType="h" fact="0.72"/>
              <dgm:constr type="r" for="ch" forName="Divider" refType="w" fact="-0.5"/>
              <dgm:constr type="t" for="ch" forName="Divider" refType="h" fact="0.24"/>
              <dgm:constr type="w" for="ch" forName="Divider" refType="w" fact="0.0001"/>
              <dgm:constr type="h" for="ch" forName="Divider" refType="h" fact="0.52"/>
            </dgm:constrLst>
          </dgm:else>
        </dgm:choose>
      </dgm:else>
    </dgm:choose>
    <dgm:choose name="Name13">
      <dgm:if name="Name14" axis="ch" ptType="node" func="cnt" op="gte" val="1">
        <dgm:layoutNode name="Background" styleLbl="node1">
          <dgm:alg type="sp"/>
          <dgm:choose name="Name15">
            <dgm:if name="Name16" func="var" arg="dir" op="equ" val="norm">
              <dgm:shape xmlns:r="http://schemas.openxmlformats.org/officeDocument/2006/relationships" type="round2DiagRect" r:blip="">
                <dgm:adjLst>
                  <dgm:adj idx="1" val="0"/>
                  <dgm:adj idx="2" val="0.1667"/>
                </dgm:adjLst>
              </dgm:shape>
            </dgm:if>
            <dgm:else name="Name17">
              <dgm:shape xmlns:r="http://schemas.openxmlformats.org/officeDocument/2006/relationships" type="round2DiagRect" r:blip="">
                <dgm:adjLst>
                  <dgm:adj idx="1" val="0.1667"/>
                  <dgm:adj idx="2" val="0"/>
                </dgm:adjLst>
              </dgm:shape>
            </dgm:else>
          </dgm:choose>
          <dgm:presOf/>
        </dgm:layoutNode>
        <dgm:choose name="Name18">
          <dgm:if name="Name19" axis="ch" ptType="node" func="cnt" op="gte" val="2">
            <dgm:layoutNode name="Divider" styleLbl="callout">
              <dgm:alg type="sp"/>
              <dgm:shape xmlns:r="http://schemas.openxmlformats.org/officeDocument/2006/relationships" type="line" r:blip="">
                <dgm:adjLst/>
              </dgm:shape>
              <dgm:presOf/>
            </dgm:layoutNode>
          </dgm:if>
          <dgm:else name="Name20"/>
        </dgm:choose>
        <dgm:layoutNode name="ChildText1"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21">
          <dgm:if name="Name22" axis="ch" ptType="node" func="cnt" op="gte" val="2">
            <dgm:layoutNode name="ChildText2" styleLbl="revTx">
              <dgm:varLst>
                <dgm:chMax val="0"/>
                <dgm:chPref val="0"/>
                <dgm:bulletEnabled val="1"/>
              </dgm:varLst>
              <dgm:alg type="tx">
                <dgm:param type="parTxLTRAlign" val="l"/>
                <dgm:param type="txAnchorVert" val="t"/>
              </dgm:alg>
              <dgm:shape xmlns:r="http://schemas.openxmlformats.org/officeDocument/2006/relationships" type="rect" r:blip="" hideGeom="1">
                <dgm:adjLst/>
              </dgm:shape>
              <dgm:presOf axis="ch des"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3"/>
        </dgm:choose>
        <dgm:layoutNode name="ParentText1" styleLbl="revTx">
          <dgm:varLst>
            <dgm:chMax val="1"/>
            <dgm:chPref val="1"/>
          </dgm:varLst>
          <dgm:choose name="Name24">
            <dgm:if name="Name25" func="var" arg="dir" op="equ" val="norm">
              <dgm:alg type="tx">
                <dgm:param type="parTxLTRAlign" val="r"/>
                <dgm:param type="shpTxLTRAlignCh" val="r"/>
                <dgm:param type="txAnchorVertCh" val="mid"/>
                <dgm:param type="autoTxRot" val="grav"/>
              </dgm:alg>
            </dgm:if>
            <dgm:else name="Name26">
              <dgm:alg type="tx">
                <dgm:param type="parTxLTRAlign" val="l"/>
                <dgm:param type="shpTxLTRAlignCh" val="r"/>
                <dgm:param type="txAnchorVertCh" val="mid"/>
                <dgm:param type="autoTxRot" val="grav"/>
              </dgm:alg>
            </dgm:else>
          </dgm:choose>
          <dgm:choose name="Name27">
            <dgm:if name="Name28" func="var" arg="dir" op="equ" val="norm">
              <dgm:shape xmlns:r="http://schemas.openxmlformats.org/officeDocument/2006/relationships" rot="-90" type="rightArrow" r:blip="" hideGeom="1">
                <dgm:adjLst>
                  <dgm:adj idx="1" val="0.4983"/>
                  <dgm:adj idx="2" val="0.6066"/>
                </dgm:adjLst>
              </dgm:shape>
            </dgm:if>
            <dgm:else name="Name29">
              <dgm:shape xmlns:r="http://schemas.openxmlformats.org/officeDocument/2006/relationships" rot="90" type="leftArrow" r:blip="" hideGeom="1">
                <dgm:adjLst>
                  <dgm:adj idx="1" val="0.4983"/>
                  <dgm:adj idx="2" val="0.6066"/>
                </dgm:adjLst>
              </dgm:shape>
            </dgm:else>
          </dgm:choos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1" styleLbl="alignImgPlace1">
          <dgm:varLst/>
          <dgm:alg type="sp"/>
          <dgm:presOf axis="ch self" ptType="node node" st="1 1" cnt="1 0"/>
          <dgm:choose name="Name30">
            <dgm:if name="Name31" func="var" arg="dir" op="equ" val="norm">
              <dgm:shape xmlns:r="http://schemas.openxmlformats.org/officeDocument/2006/relationships" rot="-90" type="rightArrow" r:blip="">
                <dgm:adjLst>
                  <dgm:adj idx="1" val="0.4983"/>
                  <dgm:adj idx="2" val="0.6066"/>
                </dgm:adjLst>
              </dgm:shape>
            </dgm:if>
            <dgm:else name="Name32">
              <dgm:shape xmlns:r="http://schemas.openxmlformats.org/officeDocument/2006/relationships" rot="90" type="leftArrow" r:blip="">
                <dgm:adjLst>
                  <dgm:adj idx="1" val="0.4983"/>
                  <dgm:adj idx="2" val="0.6066"/>
                </dgm:adjLst>
              </dgm:shape>
            </dgm:else>
          </dgm:choose>
        </dgm:layoutNode>
        <dgm:choose name="Name33">
          <dgm:if name="Name34" axis="ch" ptType="node" func="cnt" op="gte" val="2">
            <dgm:layoutNode name="ParentText2" styleLbl="revTx">
              <dgm:varLst>
                <dgm:chMax val="1"/>
                <dgm:chPref val="1"/>
              </dgm:varLst>
              <dgm:choose name="Name35">
                <dgm:if name="Name36" func="var" arg="dir" op="equ" val="norm">
                  <dgm:alg type="tx">
                    <dgm:param type="parTxLTRAlign" val="r"/>
                    <dgm:param type="shpTxLTRAlignCh" val="r"/>
                    <dgm:param type="txAnchorVertCh" val="mid"/>
                    <dgm:param type="autoTxRot" val="grav"/>
                  </dgm:alg>
                </dgm:if>
                <dgm:else name="Name37">
                  <dgm:alg type="tx">
                    <dgm:param type="parTxLTRAlign" val="l"/>
                    <dgm:param type="shpTxLTRAlignCh" val="r"/>
                    <dgm:param type="txAnchorVertCh" val="mid"/>
                    <dgm:param type="autoTxRot" val="grav"/>
                  </dgm:alg>
                </dgm:else>
              </dgm:choose>
              <dgm:choose name="Name38">
                <dgm:if name="Name39" func="var" arg="dir" op="equ" val="norm">
                  <dgm:shape xmlns:r="http://schemas.openxmlformats.org/officeDocument/2006/relationships" rot="90" type="rightArrow" r:blip="" hideGeom="1">
                    <dgm:adjLst>
                      <dgm:adj idx="1" val="0.4983"/>
                      <dgm:adj idx="2" val="0.6066"/>
                    </dgm:adjLst>
                  </dgm:shape>
                </dgm:if>
                <dgm:else name="Name40">
                  <dgm:shape xmlns:r="http://schemas.openxmlformats.org/officeDocument/2006/relationships" rot="-90" type="leftArrow" r:blip="" hideGeom="1">
                    <dgm:adjLst>
                      <dgm:adj idx="1" val="0.4983"/>
                      <dgm:adj idx="2" val="0.6066"/>
                    </dgm:adjLst>
                  </dgm:shape>
                </dgm:else>
              </dgm:choos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Shape2" styleLbl="alignImgPlace1">
              <dgm:varLst/>
              <dgm:alg type="sp"/>
              <dgm:choose name="Name41">
                <dgm:if name="Name42" func="var" arg="dir" op="equ" val="norm">
                  <dgm:shape xmlns:r="http://schemas.openxmlformats.org/officeDocument/2006/relationships" rot="90" type="rightArrow" r:blip="">
                    <dgm:adjLst>
                      <dgm:adj idx="1" val="0.4983"/>
                      <dgm:adj idx="2" val="0.6066"/>
                    </dgm:adjLst>
                  </dgm:shape>
                </dgm:if>
                <dgm:else name="Name43">
                  <dgm:shape xmlns:r="http://schemas.openxmlformats.org/officeDocument/2006/relationships" rot="-90" type="leftArrow" r:blip="">
                    <dgm:adjLst>
                      <dgm:adj idx="1" val="0.4983"/>
                      <dgm:adj idx="2" val="0.6066"/>
                    </dgm:adjLst>
                  </dgm:shape>
                </dgm:else>
              </dgm:choose>
              <dgm:presOf axis="ch self" ptType="node node" st="2 1" cnt="1 0"/>
            </dgm:layoutNode>
          </dgm:if>
          <dgm:else name="Name44"/>
        </dgm:choose>
      </dgm:if>
      <dgm:else name="Name4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7560A1-0E3F-CF4E-8816-C36D07BBC2A5}" type="datetimeFigureOut">
              <a:rPr kumimoji="1" lang="zh-CN" altLang="en-US" smtClean="0"/>
              <a:t>2020/7/30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BFA0E-AD82-B64D-AA09-117C03251FD6}" type="slidenum">
              <a:rPr kumimoji="1" lang="zh-CN" altLang="en-US" smtClean="0"/>
              <a:t>‹#›</a:t>
            </a:fld>
            <a:endParaRPr kumimoji="1" lang="zh-CN" altLang="en-US"/>
          </a:p>
        </p:txBody>
      </p:sp>
    </p:spTree>
    <p:extLst>
      <p:ext uri="{BB962C8B-B14F-4D97-AF65-F5344CB8AC3E}">
        <p14:creationId xmlns:p14="http://schemas.microsoft.com/office/powerpoint/2010/main" val="2802213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8" Type="http://schemas.openxmlformats.org/officeDocument/2006/relationships/hyperlink" Target="https://en.wikipedia.org/wiki/Pipeline_(Unix)" TargetMode="External"/><Relationship Id="rId13" Type="http://schemas.openxmlformats.org/officeDocument/2006/relationships/hyperlink" Target="https://en.wikipedia.org/wiki/Join_(Unix_utility)" TargetMode="External"/><Relationship Id="rId18" Type="http://schemas.openxmlformats.org/officeDocument/2006/relationships/hyperlink" Target="https://en.wikipedia.org/wiki/General-purpose_macro_processor" TargetMode="External"/><Relationship Id="rId3" Type="http://schemas.openxmlformats.org/officeDocument/2006/relationships/hyperlink" Target="https://en.wikipedia.org/wiki/Mathematician" TargetMode="External"/><Relationship Id="rId21" Type="http://schemas.openxmlformats.org/officeDocument/2006/relationships/hyperlink" Target="https://en.wikipedia.org/wiki/ALTRAN" TargetMode="External"/><Relationship Id="rId7" Type="http://schemas.openxmlformats.org/officeDocument/2006/relationships/hyperlink" Target="https://en.wikipedia.org/wiki/Dartmouth_College" TargetMode="External"/><Relationship Id="rId12" Type="http://schemas.openxmlformats.org/officeDocument/2006/relationships/hyperlink" Target="https://en.wikipedia.org/wiki/Sort_(Unix)" TargetMode="External"/><Relationship Id="rId17" Type="http://schemas.openxmlformats.org/officeDocument/2006/relationships/hyperlink" Target="https://en.wikipedia.org/wiki/Douglas_McIlroy#cite_note-stug-1" TargetMode="External"/><Relationship Id="rId2" Type="http://schemas.openxmlformats.org/officeDocument/2006/relationships/slide" Target="../slides/slide123.xml"/><Relationship Id="rId16" Type="http://schemas.openxmlformats.org/officeDocument/2006/relationships/hyperlink" Target="https://en.wikipedia.org/wiki/Tr_(Unix)" TargetMode="External"/><Relationship Id="rId20" Type="http://schemas.openxmlformats.org/officeDocument/2006/relationships/hyperlink" Target="https://en.wikipedia.org/wiki/SNOBOL" TargetMode="External"/><Relationship Id="rId1" Type="http://schemas.openxmlformats.org/officeDocument/2006/relationships/notesMaster" Target="../notesMasters/notesMaster1.xml"/><Relationship Id="rId6" Type="http://schemas.openxmlformats.org/officeDocument/2006/relationships/hyperlink" Target="https://en.wikipedia.org/wiki/Computer_Science" TargetMode="External"/><Relationship Id="rId11" Type="http://schemas.openxmlformats.org/officeDocument/2006/relationships/hyperlink" Target="https://en.wikipedia.org/wiki/Diff" TargetMode="External"/><Relationship Id="rId24" Type="http://schemas.openxmlformats.org/officeDocument/2006/relationships/hyperlink" Target="https://en.wikipedia.org/wiki/Bell_Labs" TargetMode="External"/><Relationship Id="rId5" Type="http://schemas.openxmlformats.org/officeDocument/2006/relationships/hyperlink" Target="https://en.wikipedia.org/wiki/Programmer" TargetMode="External"/><Relationship Id="rId15" Type="http://schemas.openxmlformats.org/officeDocument/2006/relationships/hyperlink" Target="https://en.wikipedia.org/wiki/Speak_(Unix)" TargetMode="External"/><Relationship Id="rId23" Type="http://schemas.openxmlformats.org/officeDocument/2006/relationships/hyperlink" Target="https://en.wikipedia.org/wiki/C%2B%2B" TargetMode="External"/><Relationship Id="rId10" Type="http://schemas.openxmlformats.org/officeDocument/2006/relationships/hyperlink" Target="https://en.wikipedia.org/wiki/Spell_(Unix)" TargetMode="External"/><Relationship Id="rId19" Type="http://schemas.openxmlformats.org/officeDocument/2006/relationships/hyperlink" Target="https://en.wikipedia.org/wiki/PL/I" TargetMode="External"/><Relationship Id="rId4" Type="http://schemas.openxmlformats.org/officeDocument/2006/relationships/hyperlink" Target="https://en.wikipedia.org/wiki/Engineer" TargetMode="External"/><Relationship Id="rId9" Type="http://schemas.openxmlformats.org/officeDocument/2006/relationships/hyperlink" Target="https://en.wikipedia.org/wiki/Unix" TargetMode="External"/><Relationship Id="rId14" Type="http://schemas.openxmlformats.org/officeDocument/2006/relationships/hyperlink" Target="https://en.wikipedia.org/wiki/Graph_(Unix)" TargetMode="External"/><Relationship Id="rId22" Type="http://schemas.openxmlformats.org/officeDocument/2006/relationships/hyperlink" Target="https://en.wikipedia.org/wiki/TMG_(languag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8" Type="http://schemas.openxmlformats.org/officeDocument/2006/relationships/hyperlink" Target="https://zh.wikipedia.org/wiki/%E6%98%9F%E9%99%85%E6%97%85%E8%A1%8C_(1969%E5%B9%B4%E6%B8%B8%E6%88%8F)#cite_note-BL-1" TargetMode="External"/><Relationship Id="rId13" Type="http://schemas.openxmlformats.org/officeDocument/2006/relationships/hyperlink" Target="https://zh.wikipedia.org/wiki/%E6%98%9F%E9%99%85%E6%97%85%E8%A1%8C_(1969%E5%B9%B4%E6%B8%B8%E6%88%8F)#cite_note-Harvard-3" TargetMode="External"/><Relationship Id="rId3" Type="http://schemas.openxmlformats.org/officeDocument/2006/relationships/hyperlink" Target="https://zh.wikipedia.org/wiki/%E8%82%AF%C2%B7%E6%B1%A4%E6%99%AE%E9%80%8A" TargetMode="External"/><Relationship Id="rId7" Type="http://schemas.openxmlformats.org/officeDocument/2006/relationships/hyperlink" Target="https://zh.wikipedia.org/w/index.php?title=GECOS&amp;action=edit&amp;redlink=1" TargetMode="External"/><Relationship Id="rId12" Type="http://schemas.openxmlformats.org/officeDocument/2006/relationships/hyperlink" Target="https://zh.wikipedia.org/wiki/%E7%B5%82%E7%AB%AF" TargetMode="External"/><Relationship Id="rId2" Type="http://schemas.openxmlformats.org/officeDocument/2006/relationships/slide" Target="../slides/slide129.xml"/><Relationship Id="rId16" Type="http://schemas.openxmlformats.org/officeDocument/2006/relationships/hyperlink" Target="https://zh.wikipedia.org/wiki/PDP-7" TargetMode="External"/><Relationship Id="rId1" Type="http://schemas.openxmlformats.org/officeDocument/2006/relationships/notesMaster" Target="../notesMasters/notesMaster1.xml"/><Relationship Id="rId6" Type="http://schemas.openxmlformats.org/officeDocument/2006/relationships/hyperlink" Target="https://zh.wikipedia.org/wiki/Fortran" TargetMode="External"/><Relationship Id="rId11" Type="http://schemas.openxmlformats.org/officeDocument/2006/relationships/hyperlink" Target="https://zh.wikipedia.org/wiki/%E4%B8%B9%E5%B0%BC%E6%96%AF%C2%B7%E9%87%8C%E5%A5%87" TargetMode="External"/><Relationship Id="rId5" Type="http://schemas.openxmlformats.org/officeDocument/2006/relationships/hyperlink" Target="https://zh.wikipedia.org/wiki/Multics" TargetMode="External"/><Relationship Id="rId15" Type="http://schemas.openxmlformats.org/officeDocument/2006/relationships/hyperlink" Target="https://zh.wikipedia.org/wiki/PDP-10" TargetMode="External"/><Relationship Id="rId10" Type="http://schemas.openxmlformats.org/officeDocument/2006/relationships/hyperlink" Target="https://zh.wikipedia.org/w/index.php?title=%E6%8B%89%E7%BB%B4%C2%B7%E5%A1%9E%E8%A5%BF&amp;action=edit&amp;redlink=1" TargetMode="External"/><Relationship Id="rId4" Type="http://schemas.openxmlformats.org/officeDocument/2006/relationships/hyperlink" Target="https://zh.wikipedia.org/wiki/%E8%B4%9D%E5%B0%94%E5%AE%9E%E9%AA%8C%E5%AE%A4" TargetMode="External"/><Relationship Id="rId9" Type="http://schemas.openxmlformats.org/officeDocument/2006/relationships/hyperlink" Target="https://zh.wikipedia.org/wiki/%E6%98%9F%E9%99%85%E6%97%85%E8%A1%8C_(1969%E5%B9%B4%E6%B8%B8%E6%88%8F)#cite_note-Byte-2" TargetMode="External"/><Relationship Id="rId14" Type="http://schemas.openxmlformats.org/officeDocument/2006/relationships/hyperlink" Target="https://zh.wikipedia.org/wiki/%E6%98%9F%E9%99%85%E6%97%85%E8%A1%8C_(1969%E5%B9%B4%E6%B8%B8%E6%88%8F)#cite_note-TIE-4" TargetMode="Externa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zh.wikipedia.org/wiki/%E6%B1%87%E7%BC%96%E8%AF%AD%E8%A8%80" TargetMode="External"/><Relationship Id="rId7" Type="http://schemas.openxmlformats.org/officeDocument/2006/relationships/hyperlink" Target="https://zh.wikipedia.org/wiki/%E6%96%87%E4%BB%B6%E7%B3%BB%E7%BB%9F" TargetMode="External"/><Relationship Id="rId2" Type="http://schemas.openxmlformats.org/officeDocument/2006/relationships/slide" Target="../slides/slide130.xml"/><Relationship Id="rId1" Type="http://schemas.openxmlformats.org/officeDocument/2006/relationships/notesMaster" Target="../notesMasters/notesMaster1.xml"/><Relationship Id="rId6" Type="http://schemas.openxmlformats.org/officeDocument/2006/relationships/hyperlink" Target="https://zh.wikipedia.org/wiki/%E6%98%9F%E9%99%85%E6%97%85%E8%A1%8C_(1969%E5%B9%B4%E6%B8%B8%E6%88%8F)#cite_note-Harvard-3" TargetMode="External"/><Relationship Id="rId5" Type="http://schemas.openxmlformats.org/officeDocument/2006/relationships/hyperlink" Target="https://zh.wikipedia.org/wiki/%E6%B1%87%E7%BC%96%E5%99%A8" TargetMode="External"/><Relationship Id="rId4" Type="http://schemas.openxmlformats.org/officeDocument/2006/relationships/hyperlink" Target="https://zh.wikipedia.org/w/index.php?title=%E7%BA%B8%E5%B8%A6&amp;action=edit&amp;redlink=1" TargetMode="Externa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en.wikipedia.org/wiki/Time-sharing" TargetMode="External"/><Relationship Id="rId2" Type="http://schemas.openxmlformats.org/officeDocument/2006/relationships/slide" Target="../slides/slide135.xml"/><Relationship Id="rId1" Type="http://schemas.openxmlformats.org/officeDocument/2006/relationships/notesMaster" Target="../notesMasters/notesMaster1.xml"/><Relationship Id="rId4" Type="http://schemas.openxmlformats.org/officeDocument/2006/relationships/hyperlink" Target="https://en.wikipedia.org/wiki/University_of_Wisconsin%E2%80%93Madison" TargetMode="Externa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en.wikipedia.org/wiki/Dc_(Unix)" TargetMode="External"/><Relationship Id="rId2" Type="http://schemas.openxmlformats.org/officeDocument/2006/relationships/slide" Target="../slides/slide146.xml"/><Relationship Id="rId1" Type="http://schemas.openxmlformats.org/officeDocument/2006/relationships/notesMaster" Target="../notesMasters/notesMaster1.xml"/><Relationship Id="rId4" Type="http://schemas.openxmlformats.org/officeDocument/2006/relationships/hyperlink" Target="https://en.wikipedia.org/wiki/Bootstrapping" TargetMode="Externa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8" Type="http://schemas.openxmlformats.org/officeDocument/2006/relationships/hyperlink" Target="https://zh.wikipedia.org/wiki/%E6%97%A9%E6%9C%9F%E9%9B%BB%E5%AD%90%E9%81%8A%E6%88%B2%E5%8F%B2" TargetMode="External"/><Relationship Id="rId3" Type="http://schemas.openxmlformats.org/officeDocument/2006/relationships/hyperlink" Target="https://zh.wikipedia.org/wiki/%E6%93%8D%E4%BD%9C%E7%B3%BB%E7%BB%9F" TargetMode="External"/><Relationship Id="rId7" Type="http://schemas.openxmlformats.org/officeDocument/2006/relationships/hyperlink" Target="https://zh.wikipedia.org/wiki/%E7%94%B5%E5%AD%90%E6%B8%B8%E6%88%8F%E4%BA%A7%E4%B8%9A" TargetMode="External"/><Relationship Id="rId2" Type="http://schemas.openxmlformats.org/officeDocument/2006/relationships/slide" Target="../slides/slide148.xml"/><Relationship Id="rId1" Type="http://schemas.openxmlformats.org/officeDocument/2006/relationships/notesMaster" Target="../notesMasters/notesMaster1.xml"/><Relationship Id="rId6" Type="http://schemas.openxmlformats.org/officeDocument/2006/relationships/hyperlink" Target="https://zh.wikipedia.org/wiki/%E6%98%9F%E9%99%85%E6%97%85%E8%A1%8C_(1969%E5%B9%B4%E6%B8%B8%E6%88%8F)#cite_note-Harvard-3" TargetMode="External"/><Relationship Id="rId5" Type="http://schemas.openxmlformats.org/officeDocument/2006/relationships/hyperlink" Target="https://zh.wikipedia.org/wiki/%E6%98%9F%E9%99%85%E6%97%85%E8%A1%8C_(1969%E5%B9%B4%E6%B8%B8%E6%88%8F)#cite_note-Byte-2" TargetMode="External"/><Relationship Id="rId4" Type="http://schemas.openxmlformats.org/officeDocument/2006/relationships/hyperlink" Target="https://zh.wikipedia.org/wiki/UNIX" TargetMode="Externa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baike.baidu.com/item/DEC"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baike.baidu.com/item/%E6%83%A0%E6%99%AE" TargetMode="Externa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link.zhihu.com/?target=http%3A//distrowatch.com"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link.zhihu.com/?target=https%3A//zh.wikipedia.org/wiki/Linux%25E5%2586%2585%25E6%25A0%25B8%23cite_note-Torvlads25Aug91-13"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8" Type="http://schemas.openxmlformats.org/officeDocument/2006/relationships/hyperlink" Target="https://coolshell.cn/articles/9104.html#%E7%94%A8s%E5%91%BD%E4%BB%A4%E6%9B%BF%E6%8D%A2" TargetMode="External"/><Relationship Id="rId13" Type="http://schemas.openxmlformats.org/officeDocument/2006/relationships/hyperlink" Target="https://coolshell.cn/articles/9104.html#a%E5%91%BD%E4%BB%A4%E5%92%8Ci%E5%91%BD%E4%BB%A4" TargetMode="External"/><Relationship Id="rId18" Type="http://schemas.openxmlformats.org/officeDocument/2006/relationships/hyperlink" Target="https://coolshell.cn/articles/9104.html#Pattern_Space" TargetMode="External"/><Relationship Id="rId3" Type="http://schemas.openxmlformats.org/officeDocument/2006/relationships/hyperlink" Target="https://coolshell.cn/articles/9104.html" TargetMode="External"/><Relationship Id="rId21" Type="http://schemas.openxmlformats.org/officeDocument/2006/relationships/hyperlink" Target="https://coolshell.cn/articles/9104.html#Hold_Space" TargetMode="External"/><Relationship Id="rId7" Type="http://schemas.openxmlformats.org/officeDocument/2006/relationships/hyperlink" Target="http://www.gnu.org/software/sed/manual/sed.html" TargetMode="External"/><Relationship Id="rId12" Type="http://schemas.openxmlformats.org/officeDocument/2006/relationships/hyperlink" Target="https://coolshell.cn/articles/9104.html#N%E5%91%BD%E4%BB%A4" TargetMode="External"/><Relationship Id="rId17" Type="http://schemas.openxmlformats.org/officeDocument/2006/relationships/hyperlink" Target="https://coolshell.cn/articles/9104.html#%E5%87%A0%E4%B8%AA%E7%9F%A5%E8%AF%86%E7%82%B9" TargetMode="External"/><Relationship Id="rId2" Type="http://schemas.openxmlformats.org/officeDocument/2006/relationships/slide" Target="../slides/slide242.xml"/><Relationship Id="rId16" Type="http://schemas.openxmlformats.org/officeDocument/2006/relationships/hyperlink" Target="https://coolshell.cn/articles/9104.html#p%E5%91%BD%E4%BB%A4" TargetMode="External"/><Relationship Id="rId20" Type="http://schemas.openxmlformats.org/officeDocument/2006/relationships/hyperlink" Target="https://coolshell.cn/articles/9104.html#%E5%91%BD%E4%BB%A4%E6%89%93%E5%8C%85" TargetMode="External"/><Relationship Id="rId1" Type="http://schemas.openxmlformats.org/officeDocument/2006/relationships/notesMaster" Target="../notesMasters/notesMaster1.xml"/><Relationship Id="rId6" Type="http://schemas.openxmlformats.org/officeDocument/2006/relationships/hyperlink" Target="https://coolshell.cn/articles/9070.html" TargetMode="External"/><Relationship Id="rId11" Type="http://schemas.openxmlformats.org/officeDocument/2006/relationships/hyperlink" Target="https://coolshell.cn/articles/9104.html#sed%E7%9A%84%E5%91%BD%E4%BB%A4" TargetMode="External"/><Relationship Id="rId5" Type="http://schemas.openxmlformats.org/officeDocument/2006/relationships/hyperlink" Target="https://coolshell.cn/articles/9104.html#comments" TargetMode="External"/><Relationship Id="rId15" Type="http://schemas.openxmlformats.org/officeDocument/2006/relationships/hyperlink" Target="https://coolshell.cn/articles/9104.html#d%E5%91%BD%E4%BB%A4" TargetMode="External"/><Relationship Id="rId10" Type="http://schemas.openxmlformats.org/officeDocument/2006/relationships/hyperlink" Target="https://coolshell.cn/articles/9104.html#%E5%9C%86%E6%8B%AC%E5%8F%B7%E5%8C%B9%E9%85%8D" TargetMode="External"/><Relationship Id="rId19" Type="http://schemas.openxmlformats.org/officeDocument/2006/relationships/hyperlink" Target="https://coolshell.cn/articles/9104.html#Address" TargetMode="External"/><Relationship Id="rId4" Type="http://schemas.openxmlformats.org/officeDocument/2006/relationships/hyperlink" Target="https://coolshell.cn/articles/author/haoel" TargetMode="External"/><Relationship Id="rId9" Type="http://schemas.openxmlformats.org/officeDocument/2006/relationships/hyperlink" Target="https://coolshell.cn/articles/9104.html#%E5%A4%9A%E4%B8%AA%E5%8C%B9%E9%85%8D" TargetMode="External"/><Relationship Id="rId14" Type="http://schemas.openxmlformats.org/officeDocument/2006/relationships/hyperlink" Target="https://coolshell.cn/articles/9104.html#c%E5%91%BD%E4%BB%A4" TargetMode="External"/></Relationships>
</file>

<file path=ppt/notesSlides/_rels/notesSlide222.xml.rels><?xml version="1.0" encoding="UTF-8" standalone="yes"?>
<Relationships xmlns="http://schemas.openxmlformats.org/package/2006/relationships"><Relationship Id="rId8" Type="http://schemas.openxmlformats.org/officeDocument/2006/relationships/hyperlink" Target="http://en.wikipedia.org/wiki/Peter_J._Weinberger" TargetMode="External"/><Relationship Id="rId13" Type="http://schemas.openxmlformats.org/officeDocument/2006/relationships/hyperlink" Target="https://coolshell.cn/articles/8460.html" TargetMode="External"/><Relationship Id="rId18" Type="http://schemas.openxmlformats.org/officeDocument/2006/relationships/hyperlink" Target="https://coolshell.cn/articles/9070.html#%E6%8C%87%E5%AE%9A%E5%88%86%E9%9A%94%E7%AC%A6" TargetMode="External"/><Relationship Id="rId26" Type="http://schemas.openxmlformats.org/officeDocument/2006/relationships/hyperlink" Target="https://coolshell.cn/articles/9070.html#%E8%87%AA%E5%B7%B1%E6%92%B8%E5%90%A7" TargetMode="External"/><Relationship Id="rId3" Type="http://schemas.openxmlformats.org/officeDocument/2006/relationships/hyperlink" Target="https://coolshell.cn/articles/9070.html" TargetMode="External"/><Relationship Id="rId21" Type="http://schemas.openxmlformats.org/officeDocument/2006/relationships/hyperlink" Target="https://coolshell.cn/articles/9070.html#%E7%BB%9F%E8%AE%A1" TargetMode="External"/><Relationship Id="rId7" Type="http://schemas.openxmlformats.org/officeDocument/2006/relationships/hyperlink" Target="http://en.wikipedia.org/wiki/Alfred_Aho" TargetMode="External"/><Relationship Id="rId12" Type="http://schemas.openxmlformats.org/officeDocument/2006/relationships/hyperlink" Target="http://www.amazon.cn/mn/detailApp/?asin=020107981X" TargetMode="External"/><Relationship Id="rId17" Type="http://schemas.openxmlformats.org/officeDocument/2006/relationships/hyperlink" Target="https://coolshell.cn/articles/9070.html#%E5%86%85%E5%BB%BA%E5%8F%98%E9%87%8F" TargetMode="External"/><Relationship Id="rId25" Type="http://schemas.openxmlformats.org/officeDocument/2006/relationships/hyperlink" Target="https://coolshell.cn/articles/9070.html#%E5%87%A0%E4%B8%AA%E8%8A%B1%E6%B4%BB" TargetMode="External"/><Relationship Id="rId2" Type="http://schemas.openxmlformats.org/officeDocument/2006/relationships/slide" Target="../slides/slide243.xml"/><Relationship Id="rId16" Type="http://schemas.openxmlformats.org/officeDocument/2006/relationships/hyperlink" Target="https://coolshell.cn/articles/9070.html#%E8%BF%87%E6%BB%A4%E8%AE%B0%E5%BD%95" TargetMode="External"/><Relationship Id="rId20" Type="http://schemas.openxmlformats.org/officeDocument/2006/relationships/hyperlink" Target="https://coolshell.cn/articles/9070.html#%E5%AD%97%E7%AC%A6%E4%B8%B2%E5%8C%B9%E9%85%8D" TargetMode="External"/><Relationship Id="rId29" Type="http://schemas.openxmlformats.org/officeDocument/2006/relationships/hyperlink" Target="http://www.gnu.org/software/gawk/manual/gawk.html#Statements" TargetMode="External"/><Relationship Id="rId1" Type="http://schemas.openxmlformats.org/officeDocument/2006/relationships/notesMaster" Target="../notesMasters/notesMaster1.xml"/><Relationship Id="rId6" Type="http://schemas.openxmlformats.org/officeDocument/2006/relationships/hyperlink" Target="https://coolshell.cn/articles/8883.html" TargetMode="External"/><Relationship Id="rId11" Type="http://schemas.openxmlformats.org/officeDocument/2006/relationships/hyperlink" Target="http://book.douban.com/subject/1876898/" TargetMode="External"/><Relationship Id="rId24" Type="http://schemas.openxmlformats.org/officeDocument/2006/relationships/hyperlink" Target="https://coolshell.cn/articles/9070.html#%E7%8E%AF%E5%A2%83%E5%8F%98%E9%87%8F" TargetMode="External"/><Relationship Id="rId5" Type="http://schemas.openxmlformats.org/officeDocument/2006/relationships/hyperlink" Target="https://coolshell.cn/articles/9070.html#comments" TargetMode="External"/><Relationship Id="rId15" Type="http://schemas.openxmlformats.org/officeDocument/2006/relationships/hyperlink" Target="https://coolshell.cn/articles/9070.html#%E8%84%B1%E6%8E%89%E5%A4%96%E5%A5%97" TargetMode="External"/><Relationship Id="rId23" Type="http://schemas.openxmlformats.org/officeDocument/2006/relationships/hyperlink" Target="https://coolshell.cn/articles/9070.html#awk%E8%84%9A%E6%9C%AC" TargetMode="External"/><Relationship Id="rId28" Type="http://schemas.openxmlformats.org/officeDocument/2006/relationships/hyperlink" Target="http://www.gnu.org/software/gawk/manual/gawk.html#Built_002din-Variables" TargetMode="External"/><Relationship Id="rId10" Type="http://schemas.openxmlformats.org/officeDocument/2006/relationships/hyperlink" Target="http://plan9.bell-labs.com/cm/cs/awkbook/" TargetMode="External"/><Relationship Id="rId19" Type="http://schemas.openxmlformats.org/officeDocument/2006/relationships/hyperlink" Target="https://coolshell.cn/articles/9070.html#%E8%84%B1%E6%8E%89%E8%A1%AC%E8%A1%AB" TargetMode="External"/><Relationship Id="rId31" Type="http://schemas.openxmlformats.org/officeDocument/2006/relationships/hyperlink" Target="http://www.gnu.org/software/gawk/manual/gawk.html#Regexp" TargetMode="External"/><Relationship Id="rId4" Type="http://schemas.openxmlformats.org/officeDocument/2006/relationships/hyperlink" Target="https://coolshell.cn/articles/author/haoel" TargetMode="External"/><Relationship Id="rId9" Type="http://schemas.openxmlformats.org/officeDocument/2006/relationships/hyperlink" Target="http://en.wikipedia.org/wiki/Brian_Kernighan" TargetMode="External"/><Relationship Id="rId14" Type="http://schemas.openxmlformats.org/officeDocument/2006/relationships/hyperlink" Target="https://coolshell.cn/articles/9070.html#%E8%B5%B7%E6%AD%A5%E4%B8%8A%E5%8F%B0" TargetMode="External"/><Relationship Id="rId22" Type="http://schemas.openxmlformats.org/officeDocument/2006/relationships/hyperlink" Target="https://coolshell.cn/articles/9070.html#%E8%84%B1%E6%8E%89%E5%86%85%E8%A1%A3" TargetMode="External"/><Relationship Id="rId27" Type="http://schemas.openxmlformats.org/officeDocument/2006/relationships/hyperlink" Target="http://www.gnu.org/software/gawk/manual/gawk.html" TargetMode="External"/><Relationship Id="rId30" Type="http://schemas.openxmlformats.org/officeDocument/2006/relationships/hyperlink" Target="http://www.gnu.org/software/gawk/manual/gawk.html#Built_002din" TargetMode="Externa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www.shiyanlou.com/courses/57" TargetMode="External"/><Relationship Id="rId2" Type="http://schemas.openxmlformats.org/officeDocument/2006/relationships/slide" Target="../slides/slide250.xml"/><Relationship Id="rId1" Type="http://schemas.openxmlformats.org/officeDocument/2006/relationships/notesMaster" Target="../notesMasters/notesMaster1.xml"/><Relationship Id="rId5" Type="http://schemas.openxmlformats.org/officeDocument/2006/relationships/hyperlink" Target="http://bash.cyberciti.biz/guide/Main_Page" TargetMode="External"/><Relationship Id="rId4" Type="http://schemas.openxmlformats.org/officeDocument/2006/relationships/hyperlink" Target="https://www.shiyanlou.com/courses/5"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cnblogs.com/utank/p/11983040.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en.wikipedia.org/wiki/Bell_Lab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en.wikipedia.org/wiki/Niklaus_Wirth" TargetMode="External"/><Relationship Id="rId2" Type="http://schemas.openxmlformats.org/officeDocument/2006/relationships/slide" Target="../slides/slide101.xml"/><Relationship Id="rId1" Type="http://schemas.openxmlformats.org/officeDocument/2006/relationships/notesMaster" Target="../notesMasters/notesMaster1.xml"/><Relationship Id="rId5" Type="http://schemas.openxmlformats.org/officeDocument/2006/relationships/hyperlink" Target="https://en.wikipedia.org/wiki/Fortran" TargetMode="External"/><Relationship Id="rId4" Type="http://schemas.openxmlformats.org/officeDocument/2006/relationships/hyperlink" Target="https://en.wikipedia.org/wiki/Pascal_programming_languag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a:t>
            </a:fld>
            <a:endParaRPr kumimoji="1" lang="zh-CN" altLang="en-US"/>
          </a:p>
        </p:txBody>
      </p:sp>
    </p:spTree>
    <p:extLst>
      <p:ext uri="{BB962C8B-B14F-4D97-AF65-F5344CB8AC3E}">
        <p14:creationId xmlns:p14="http://schemas.microsoft.com/office/powerpoint/2010/main" val="3386004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在手册中查询</a:t>
            </a:r>
            <a:r>
              <a:rPr kumimoji="1" lang="en-US" altLang="zh-CN" dirty="0"/>
              <a:t>man -k = apropos </a:t>
            </a:r>
            <a:r>
              <a:rPr kumimoji="1" lang="zh-CN" altLang="en-US" dirty="0"/>
              <a:t>在文档全文查</a:t>
            </a:r>
            <a:endParaRPr kumimoji="1" lang="en-US" altLang="zh-CN" dirty="0"/>
          </a:p>
          <a:p>
            <a:r>
              <a:rPr kumimoji="1" lang="zh-CN" altLang="en-US" dirty="0"/>
              <a:t>在文档中查标题</a:t>
            </a:r>
            <a:r>
              <a:rPr kumimoji="1" lang="en-US" altLang="zh-CN" dirty="0"/>
              <a:t>man –f = </a:t>
            </a:r>
            <a:r>
              <a:rPr kumimoji="1" lang="en-US" altLang="zh-CN" dirty="0" err="1"/>
              <a:t>whatis</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a:t>
            </a:fld>
            <a:endParaRPr kumimoji="1" lang="zh-CN" altLang="en-US"/>
          </a:p>
        </p:txBody>
      </p:sp>
    </p:spTree>
    <p:extLst>
      <p:ext uri="{BB962C8B-B14F-4D97-AF65-F5344CB8AC3E}">
        <p14:creationId xmlns:p14="http://schemas.microsoft.com/office/powerpoint/2010/main" val="19799642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哈佛本来也是为宗教服务的 </a:t>
            </a:r>
            <a:endParaRPr kumimoji="1" lang="en-US" altLang="zh-CN" dirty="0"/>
          </a:p>
          <a:p>
            <a:r>
              <a:rPr kumimoji="1" lang="zh-CN" altLang="en-US" dirty="0"/>
              <a:t>当时没有什么 科学之类的东西 </a:t>
            </a:r>
            <a:endParaRPr kumimoji="1" lang="en-US" altLang="zh-CN" dirty="0"/>
          </a:p>
          <a:p>
            <a:r>
              <a:rPr kumimoji="1" lang="zh-CN" altLang="en-US" dirty="0"/>
              <a:t>有钱人的孩子怎么培养呢 就是送去学习宗教 </a:t>
            </a:r>
            <a:endParaRPr kumimoji="1" lang="en-US" altLang="zh-CN" dirty="0"/>
          </a:p>
          <a:p>
            <a:r>
              <a:rPr kumimoji="1" lang="zh-CN" altLang="en-US" dirty="0"/>
              <a:t>神学家 这个专业好是个从政的时候说得出去的专业</a:t>
            </a:r>
            <a:endParaRPr kumimoji="1" lang="en-US" altLang="zh-CN" dirty="0"/>
          </a:p>
          <a:p>
            <a:endParaRPr kumimoji="1" lang="en-US" altLang="zh-CN" dirty="0"/>
          </a:p>
          <a:p>
            <a:endParaRPr kumimoji="1" lang="en-US" altLang="zh-CN" dirty="0"/>
          </a:p>
          <a:p>
            <a:r>
              <a:rPr kumimoji="1" lang="zh-CN" altLang="en-US" dirty="0"/>
              <a:t>基本上也是美国文化最发达的地方 </a:t>
            </a:r>
            <a:endParaRPr kumimoji="1" lang="en-US" altLang="zh-CN" dirty="0"/>
          </a:p>
          <a:p>
            <a:r>
              <a:rPr kumimoji="1" lang="zh-CN" altLang="en-US" dirty="0"/>
              <a:t>这边是波士顿 </a:t>
            </a:r>
            <a:endParaRPr kumimoji="1" lang="en-US" altLang="zh-CN" dirty="0"/>
          </a:p>
          <a:p>
            <a:r>
              <a:rPr kumimoji="1" lang="zh-CN" altLang="en-US" dirty="0"/>
              <a:t>倾茶事件 五月花号就是从这边登陆的 </a:t>
            </a:r>
            <a:endParaRPr kumimoji="1" lang="en-US" altLang="zh-CN" dirty="0"/>
          </a:p>
          <a:p>
            <a:endParaRPr kumimoji="1" lang="en-US" altLang="zh-CN" dirty="0"/>
          </a:p>
          <a:p>
            <a:r>
              <a:rPr kumimoji="1" lang="zh-CN" altLang="en-US" dirty="0"/>
              <a:t>哈佛其实比较鄙视旁边的麻省理工 </a:t>
            </a:r>
            <a:endParaRPr kumimoji="1" lang="en-US" altLang="zh-CN" dirty="0"/>
          </a:p>
          <a:p>
            <a:r>
              <a:rPr kumimoji="1" lang="zh-CN" altLang="en-US" dirty="0"/>
              <a:t>政治家都是鄙视工程师的么 </a:t>
            </a:r>
            <a:endParaRPr kumimoji="1" lang="en-US" altLang="zh-CN" dirty="0"/>
          </a:p>
          <a:p>
            <a:r>
              <a:rPr kumimoji="1" lang="zh-CN" altLang="en-US" dirty="0"/>
              <a:t>但是我们的这个</a:t>
            </a:r>
            <a:r>
              <a:rPr kumimoji="1" lang="en-US" altLang="zh-CN" dirty="0" err="1"/>
              <a:t>richie</a:t>
            </a:r>
            <a:r>
              <a:rPr kumimoji="1" lang="zh-CN" altLang="en-US" dirty="0"/>
              <a:t>去的是哈佛 </a:t>
            </a:r>
            <a:endParaRPr kumimoji="1" lang="en-US" altLang="zh-CN" dirty="0"/>
          </a:p>
          <a:p>
            <a:r>
              <a:rPr kumimoji="1" lang="zh-CN" altLang="en-US" dirty="0"/>
              <a:t>读的是物理和应用数学 </a:t>
            </a:r>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114</a:t>
            </a:fld>
            <a:endParaRPr kumimoji="1" lang="zh-CN" altLang="en-US"/>
          </a:p>
        </p:txBody>
      </p:sp>
    </p:spTree>
    <p:extLst>
      <p:ext uri="{BB962C8B-B14F-4D97-AF65-F5344CB8AC3E}">
        <p14:creationId xmlns:p14="http://schemas.microsoft.com/office/powerpoint/2010/main" val="330122942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Dennis Ritchie, during his graduate school days. His father, Alistair E. Ritchie (who also worked at Bell Labs), is seated on the back of Dennis Ritchie’s BSA 650 motorcycle. Courtesy Ritchie Family.</a:t>
            </a:r>
          </a:p>
          <a:p>
            <a:endParaRPr kumimoji="1" lang="en" altLang="zh-CN" dirty="0"/>
          </a:p>
          <a:p>
            <a:r>
              <a:rPr kumimoji="1" lang="zh-CN" altLang="en" dirty="0"/>
              <a:t>丹尼斯</a:t>
            </a:r>
            <a:r>
              <a:rPr kumimoji="1" lang="zh-CN" altLang="en-US" dirty="0"/>
              <a:t>林奇 用摩托车 带着他的爸爸 遛弯 </a:t>
            </a:r>
            <a:endParaRPr kumimoji="1" lang="en-US" altLang="zh-CN" dirty="0"/>
          </a:p>
          <a:p>
            <a:r>
              <a:rPr kumimoji="1" lang="zh-CN" altLang="en-US" dirty="0"/>
              <a:t>他爸爸就是贝尔实验室的 研究的事开关电路 </a:t>
            </a:r>
            <a:endParaRPr kumimoji="1" lang="en-US" altLang="zh-CN" dirty="0"/>
          </a:p>
          <a:p>
            <a:r>
              <a:rPr kumimoji="1" lang="zh-CN" altLang="en-US" dirty="0"/>
              <a:t>电路的开和关 可不一般 因为这个时候开关意味着逻辑 </a:t>
            </a:r>
            <a:r>
              <a:rPr kumimoji="1" lang="en-US" altLang="zh-CN" dirty="0"/>
              <a:t>0</a:t>
            </a:r>
            <a:r>
              <a:rPr kumimoji="1" lang="zh-CN" altLang="en-US" dirty="0"/>
              <a:t> </a:t>
            </a:r>
            <a:r>
              <a:rPr kumimoji="1" lang="en-US" altLang="zh-CN" dirty="0"/>
              <a:t>1</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115</a:t>
            </a:fld>
            <a:endParaRPr kumimoji="1" lang="zh-CN" altLang="en-US"/>
          </a:p>
        </p:txBody>
      </p:sp>
    </p:spTree>
    <p:extLst>
      <p:ext uri="{BB962C8B-B14F-4D97-AF65-F5344CB8AC3E}">
        <p14:creationId xmlns:p14="http://schemas.microsoft.com/office/powerpoint/2010/main" val="10812165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早期没有计算编程的理论 因为就没有一个东西叫编程 </a:t>
            </a:r>
            <a:endParaRPr kumimoji="1" lang="en-US" altLang="zh-CN" dirty="0"/>
          </a:p>
          <a:p>
            <a:r>
              <a:rPr kumimoji="1" lang="zh-CN" altLang="en-US" dirty="0"/>
              <a:t>大多都是电路的操作</a:t>
            </a:r>
            <a:endParaRPr kumimoji="1" lang="en-US" altLang="zh-CN" dirty="0"/>
          </a:p>
          <a:p>
            <a:r>
              <a:rPr kumimoji="1" lang="zh-CN" altLang="en-US" dirty="0"/>
              <a:t>从自动化来了很多理论 </a:t>
            </a:r>
            <a:endParaRPr kumimoji="1" lang="en-US" altLang="zh-CN" dirty="0"/>
          </a:p>
          <a:p>
            <a:r>
              <a:rPr kumimoji="1" lang="zh-CN" altLang="en-US" dirty="0"/>
              <a:t>自动化理论里面的的东西 </a:t>
            </a:r>
            <a:endParaRPr kumimoji="1" lang="en-US" altLang="zh-CN" dirty="0"/>
          </a:p>
          <a:p>
            <a:r>
              <a:rPr kumimoji="1" lang="zh-CN" altLang="en-US" dirty="0"/>
              <a:t>组合逻辑 到有限状态机 到无限状态机 再到图灵机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116</a:t>
            </a:fld>
            <a:endParaRPr kumimoji="1" lang="zh-CN" altLang="en-US"/>
          </a:p>
        </p:txBody>
      </p:sp>
    </p:spTree>
    <p:extLst>
      <p:ext uri="{BB962C8B-B14F-4D97-AF65-F5344CB8AC3E}">
        <p14:creationId xmlns:p14="http://schemas.microsoft.com/office/powerpoint/2010/main" val="33684394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Dennis Ritchie (right) around the time he started working at Bell Laboratories, with two other figures from the Labs: His father Alistair Ritchie (left) and electronic switching pioneer William Keister (center). Courtesy Ritchie Family.</a:t>
            </a:r>
          </a:p>
          <a:p>
            <a:endParaRPr kumimoji="1" lang="en" altLang="zh-CN" dirty="0"/>
          </a:p>
          <a:p>
            <a:endParaRPr kumimoji="1" lang="en-US" altLang="zh-CN" dirty="0"/>
          </a:p>
          <a:p>
            <a:r>
              <a:rPr kumimoji="1" lang="zh-CN" altLang="en-US" dirty="0"/>
              <a:t>他的爸爸也在这里工作 带着他参加了夏令营 </a:t>
            </a:r>
            <a:endParaRPr kumimoji="1" lang="en-US" altLang="zh-CN" dirty="0"/>
          </a:p>
          <a:p>
            <a:endParaRPr kumimoji="1" lang="en-US" altLang="zh-CN" dirty="0"/>
          </a:p>
          <a:p>
            <a:r>
              <a:rPr kumimoji="1" lang="zh-CN" altLang="en" dirty="0"/>
              <a:t>丹尼斯</a:t>
            </a:r>
            <a:r>
              <a:rPr kumimoji="1" lang="zh-CN" altLang="en-US" dirty="0"/>
              <a:t> 林奇 来到了贝尔实验室 </a:t>
            </a:r>
            <a:endParaRPr kumimoji="1" lang="en-US" altLang="zh-CN" dirty="0"/>
          </a:p>
          <a:p>
            <a:r>
              <a:rPr kumimoji="1" lang="zh-CN" altLang="en-US" dirty="0"/>
              <a:t>这个时候</a:t>
            </a:r>
            <a:r>
              <a:rPr kumimoji="1" lang="en-US" altLang="zh-CN" dirty="0" err="1"/>
              <a:t>multics</a:t>
            </a:r>
            <a:r>
              <a:rPr kumimoji="1" lang="zh-CN" altLang="en-US" dirty="0"/>
              <a:t>项目组只有一个员工 </a:t>
            </a:r>
            <a:endParaRPr kumimoji="1" lang="en-US" altLang="zh-CN" dirty="0"/>
          </a:p>
          <a:p>
            <a:endParaRPr kumimoji="1" lang="en-US" altLang="zh-CN" dirty="0"/>
          </a:p>
          <a:p>
            <a:r>
              <a:rPr kumimoji="1" lang="zh-CN" altLang="en-US" dirty="0"/>
              <a:t>林奇 刚刚毕业 </a:t>
            </a:r>
            <a:endParaRPr kumimoji="1" lang="en-US" altLang="zh-CN" dirty="0"/>
          </a:p>
          <a:p>
            <a:r>
              <a:rPr kumimoji="1" lang="zh-CN" altLang="en-US" dirty="0"/>
              <a:t>于是就来了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117</a:t>
            </a:fld>
            <a:endParaRPr kumimoji="1" lang="zh-CN" altLang="en-US"/>
          </a:p>
        </p:txBody>
      </p:sp>
    </p:spTree>
    <p:extLst>
      <p:ext uri="{BB962C8B-B14F-4D97-AF65-F5344CB8AC3E}">
        <p14:creationId xmlns:p14="http://schemas.microsoft.com/office/powerpoint/2010/main" val="3598723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贝尔实验室 写的关于林奇的简历</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118</a:t>
            </a:fld>
            <a:endParaRPr kumimoji="1" lang="zh-CN" altLang="en-US"/>
          </a:p>
        </p:txBody>
      </p:sp>
    </p:spTree>
    <p:extLst>
      <p:ext uri="{BB962C8B-B14F-4D97-AF65-F5344CB8AC3E}">
        <p14:creationId xmlns:p14="http://schemas.microsoft.com/office/powerpoint/2010/main" val="2556942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新泽西风格</a:t>
            </a:r>
            <a:endParaRPr kumimoji="1" lang="en-US" altLang="zh-CN" dirty="0"/>
          </a:p>
          <a:p>
            <a:r>
              <a:rPr kumimoji="1" lang="zh-CN" altLang="en-US" dirty="0"/>
              <a:t>差就是好 </a:t>
            </a:r>
            <a:endParaRPr kumimoji="1" lang="en-US" altLang="zh-CN" dirty="0"/>
          </a:p>
          <a:p>
            <a:r>
              <a:rPr kumimoji="1" lang="zh-CN" altLang="en-US" dirty="0"/>
              <a:t>为了保证简单性 可以放弃一些功能 </a:t>
            </a:r>
            <a:endParaRPr kumimoji="1" lang="en-US" altLang="zh-CN" dirty="0"/>
          </a:p>
          <a:p>
            <a:r>
              <a:rPr kumimoji="1" lang="zh-CN" altLang="en-US" dirty="0"/>
              <a:t>有点道家的意味 少则得。多则惑 </a:t>
            </a:r>
            <a:endParaRPr kumimoji="1" lang="en-US" altLang="zh-CN" dirty="0"/>
          </a:p>
          <a:p>
            <a:endParaRPr kumimoji="1" lang="en-US" altLang="zh-CN" dirty="0"/>
          </a:p>
          <a:p>
            <a:r>
              <a:rPr lang="en" altLang="zh-CN" dirty="0"/>
              <a:t>Unix</a:t>
            </a:r>
            <a:r>
              <a:rPr lang="zh-CN" altLang="en-US" dirty="0"/>
              <a:t>和</a:t>
            </a:r>
            <a:r>
              <a:rPr lang="en" altLang="zh-CN" dirty="0"/>
              <a:t>C</a:t>
            </a:r>
            <a:r>
              <a:rPr lang="zh-CN" altLang="en-US" dirty="0"/>
              <a:t>语言都有巨大的缺点，但是它们最终流行开，并且成为计算机时代的基础。在“新泽西风格“下，实现高于一切，为了实现的简单，甚至连正确性和完整性都可以被牺牲掉。</a:t>
            </a:r>
            <a:br>
              <a:rPr lang="zh-CN" altLang="en-US" dirty="0"/>
            </a:br>
            <a:endParaRPr lang="zh-CN" altLang="en-US" dirty="0"/>
          </a:p>
          <a:p>
            <a:r>
              <a:rPr lang="zh-CN" altLang="en-US" dirty="0"/>
              <a:t>几十年的时间并不长。离开贝尔实验室，出了园区转个弯，就是</a:t>
            </a:r>
            <a:r>
              <a:rPr lang="en-US" altLang="zh-CN" dirty="0"/>
              <a:t>87</a:t>
            </a:r>
            <a:r>
              <a:rPr lang="zh-CN" altLang="en-US" dirty="0"/>
              <a:t>号州际公路，连接新泽西和曼哈顿。这条公路</a:t>
            </a:r>
            <a:r>
              <a:rPr lang="en-US" altLang="zh-CN" dirty="0"/>
              <a:t>1927</a:t>
            </a:r>
            <a:r>
              <a:rPr lang="zh-CN" altLang="en-US" dirty="0"/>
              <a:t>年建成，这</a:t>
            </a:r>
            <a:r>
              <a:rPr lang="en-US" altLang="zh-CN" dirty="0"/>
              <a:t>100</a:t>
            </a:r>
            <a:r>
              <a:rPr lang="zh-CN" altLang="en-US" dirty="0"/>
              <a:t>年应该没什么变化。</a:t>
            </a:r>
          </a:p>
          <a:p>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119</a:t>
            </a:fld>
            <a:endParaRPr kumimoji="1" lang="zh-CN" altLang="en-US"/>
          </a:p>
        </p:txBody>
      </p:sp>
    </p:spTree>
    <p:extLst>
      <p:ext uri="{BB962C8B-B14F-4D97-AF65-F5344CB8AC3E}">
        <p14:creationId xmlns:p14="http://schemas.microsoft.com/office/powerpoint/2010/main" val="23181329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损之又损 以至于无为 </a:t>
            </a:r>
            <a:endParaRPr kumimoji="1" lang="en-US" altLang="zh-CN" dirty="0"/>
          </a:p>
          <a:p>
            <a:r>
              <a:rPr kumimoji="1" lang="zh-CN" altLang="en-US" dirty="0"/>
              <a:t>我这个系统主要就是完成这个游戏 </a:t>
            </a:r>
            <a:endParaRPr kumimoji="1" lang="en-US" altLang="zh-CN" dirty="0"/>
          </a:p>
          <a:p>
            <a:r>
              <a:rPr kumimoji="1" lang="zh-CN" altLang="en-US" dirty="0"/>
              <a:t>其他的都可以忽略 于是 </a:t>
            </a:r>
            <a:endParaRPr kumimoji="1" lang="en-US" altLang="zh-CN" dirty="0"/>
          </a:p>
          <a:p>
            <a:r>
              <a:rPr kumimoji="1" lang="zh-CN" altLang="en-US" dirty="0"/>
              <a:t>事情就变得简单了 </a:t>
            </a:r>
            <a:endParaRPr kumimoji="1" lang="en-US" altLang="zh-CN" dirty="0"/>
          </a:p>
          <a:p>
            <a:r>
              <a:rPr kumimoji="1" lang="zh-CN" altLang="en-US" dirty="0"/>
              <a:t>什么都顾着 什么都顾不上 </a:t>
            </a:r>
            <a:endParaRPr kumimoji="1" lang="en-US" altLang="zh-CN" dirty="0"/>
          </a:p>
          <a:p>
            <a:endParaRPr kumimoji="1" lang="en-US" altLang="zh-CN" dirty="0"/>
          </a:p>
          <a:p>
            <a:r>
              <a:rPr kumimoji="1" lang="zh-CN" altLang="en-US" dirty="0"/>
              <a:t>贝尔实验室和我们今天的互联网行业最直接相关的发明大致有这么几样：</a:t>
            </a:r>
            <a:r>
              <a:rPr kumimoji="1" lang="en" altLang="zh-CN" dirty="0"/>
              <a:t>Unix</a:t>
            </a:r>
            <a:r>
              <a:rPr kumimoji="1" lang="zh-CN" altLang="en" dirty="0"/>
              <a:t>、</a:t>
            </a:r>
            <a:r>
              <a:rPr kumimoji="1" lang="en" altLang="zh-CN" dirty="0"/>
              <a:t>C</a:t>
            </a:r>
            <a:r>
              <a:rPr kumimoji="1" lang="zh-CN" altLang="en-US" dirty="0"/>
              <a:t>语言和视频压缩算法，这几样东西没法有真正有形的展品，只有早期的</a:t>
            </a:r>
            <a:r>
              <a:rPr kumimoji="1" lang="en" altLang="zh-CN" dirty="0"/>
              <a:t>Unix</a:t>
            </a:r>
            <a:r>
              <a:rPr kumimoji="1" lang="zh-CN" altLang="en-US" dirty="0"/>
              <a:t>手册，</a:t>
            </a:r>
            <a:r>
              <a:rPr kumimoji="1" lang="en" altLang="zh-CN" dirty="0"/>
              <a:t>C</a:t>
            </a:r>
            <a:r>
              <a:rPr kumimoji="1" lang="zh-CN" altLang="en-US" dirty="0"/>
              <a:t>语言手册和发明人的工作照。提到这些东西，又要提起</a:t>
            </a:r>
            <a:r>
              <a:rPr kumimoji="1" lang="en" altLang="zh-CN" dirty="0"/>
              <a:t>Richard Gabriel</a:t>
            </a:r>
            <a:r>
              <a:rPr kumimoji="1" lang="zh-CN" altLang="en-US" dirty="0"/>
              <a:t>从</a:t>
            </a:r>
            <a:r>
              <a:rPr kumimoji="1" lang="en-US" altLang="zh-CN" dirty="0"/>
              <a:t>1989</a:t>
            </a:r>
            <a:r>
              <a:rPr kumimoji="1" lang="zh-CN" altLang="en-US" dirty="0"/>
              <a:t>年提出的一个理论，叫做“</a:t>
            </a:r>
            <a:r>
              <a:rPr kumimoji="1" lang="en" altLang="zh-CN" dirty="0"/>
              <a:t>Worse is better“</a:t>
            </a:r>
            <a:r>
              <a:rPr kumimoji="1" lang="zh-CN" altLang="en" dirty="0"/>
              <a:t>，</a:t>
            </a:r>
            <a:r>
              <a:rPr kumimoji="1" lang="zh-CN" altLang="en-US" dirty="0"/>
              <a:t>也被叫做所谓的“新泽西风格”（</a:t>
            </a:r>
            <a:r>
              <a:rPr kumimoji="1" lang="en" altLang="zh-CN" dirty="0"/>
              <a:t>New Jersey style</a:t>
            </a:r>
            <a:r>
              <a:rPr kumimoji="1" lang="zh-CN" altLang="en" dirty="0"/>
              <a:t>），</a:t>
            </a:r>
            <a:r>
              <a:rPr kumimoji="1" lang="en" altLang="zh-CN" dirty="0"/>
              <a:t>Wikipedia</a:t>
            </a:r>
            <a:r>
              <a:rPr kumimoji="1" lang="zh-CN" altLang="en-US" dirty="0"/>
              <a:t>上甚至有“</a:t>
            </a:r>
            <a:r>
              <a:rPr kumimoji="1" lang="en" altLang="zh-CN" dirty="0"/>
              <a:t>Worse is better“</a:t>
            </a:r>
            <a:r>
              <a:rPr kumimoji="1" lang="zh-CN" altLang="en-US" dirty="0"/>
              <a:t>这个条目，可见其影响之大。</a:t>
            </a:r>
            <a:r>
              <a:rPr kumimoji="1" lang="en" altLang="zh-CN" dirty="0"/>
              <a:t>Unix</a:t>
            </a:r>
            <a:r>
              <a:rPr kumimoji="1" lang="zh-CN" altLang="en-US" dirty="0"/>
              <a:t>和</a:t>
            </a:r>
            <a:r>
              <a:rPr kumimoji="1" lang="en" altLang="zh-CN" dirty="0"/>
              <a:t>C</a:t>
            </a:r>
            <a:r>
              <a:rPr kumimoji="1" lang="zh-CN" altLang="en-US" dirty="0"/>
              <a:t>语言都有巨大的缺点，但是它们最终流行开，并且成为计算机时代的基础。在“新泽西风格“下，实现高于一切，为了实现的简单，甚至连正确性和完整性都可以被牺牲掉。在贝尔实验室这个展厅里面，四处可以看到这种风格的印迹，这里面很多个“世界上第一个”开头的产品，都有漫长的故障史，通常的模式都是”使用了一次即出现故障“，再经过逐步的修复和完善，最终变成可用的商业产品。</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120</a:t>
            </a:fld>
            <a:endParaRPr kumimoji="1" lang="zh-CN" altLang="en-US"/>
          </a:p>
        </p:txBody>
      </p:sp>
    </p:spTree>
    <p:extLst>
      <p:ext uri="{BB962C8B-B14F-4D97-AF65-F5344CB8AC3E}">
        <p14:creationId xmlns:p14="http://schemas.microsoft.com/office/powerpoint/2010/main" val="265151256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今天我们使用的计算机和互联网都是这种风格堆叠的产物，所以四处充满了不完美，那些完美设计的东西，基本都没流行开。这个争论的另一边叫做</a:t>
            </a:r>
            <a:r>
              <a:rPr kumimoji="1" lang="en" altLang="zh-CN" dirty="0"/>
              <a:t>MIT</a:t>
            </a:r>
            <a:r>
              <a:rPr kumimoji="1" lang="zh-CN" altLang="en-US" dirty="0"/>
              <a:t>风格，更强调正确性、一致性和完整性，为此可以放弃简单。新泽西的风格是反完美主义的，双方的争论持续了几十年，到今天，新泽西风格被充分证明了可靠。不知道为什么，这几年完美主义者占了不少风头，人们竟然把完美主义甚至强迫症做为褒义词使用，这大概是我们这个时代资源过度富裕造成的。完美主义值得称道，但如果没有一个新泽西风格的领导者看着，通常就会得到悲剧的结果，这已经被各种历史反复证明了。当然，这里的意思也并不是“越差越好”，而是如何做“适度的让步”，完美主义者通常不懂让步，更谈不上适度不适度</a:t>
            </a:r>
          </a:p>
          <a:p>
            <a:endParaRPr kumimoji="1" lang="en-US" altLang="zh-CN" dirty="0"/>
          </a:p>
          <a:p>
            <a:endParaRPr kumimoji="1" lang="en-US" altLang="zh-CN" dirty="0"/>
          </a:p>
          <a:p>
            <a:r>
              <a:rPr kumimoji="1" lang="zh-CN" altLang="en-US" dirty="0"/>
              <a:t>不练套路 不行 </a:t>
            </a:r>
            <a:endParaRPr kumimoji="1" lang="en-US" altLang="zh-CN" dirty="0"/>
          </a:p>
          <a:p>
            <a:r>
              <a:rPr kumimoji="1" lang="zh-CN" altLang="en-US" dirty="0"/>
              <a:t>但是只有套路 没有灵活应变也不行 </a:t>
            </a:r>
            <a:endParaRPr kumimoji="1" lang="en-US" altLang="zh-CN" dirty="0"/>
          </a:p>
          <a:p>
            <a:endParaRPr kumimoji="1" lang="en-US" altLang="zh-CN" dirty="0"/>
          </a:p>
          <a:p>
            <a:r>
              <a:rPr kumimoji="1" lang="zh-CN" altLang="en-US" dirty="0"/>
              <a:t>世界上没有那么多靠纯理性的经典模型就能搭建起来的 </a:t>
            </a:r>
            <a:endParaRPr kumimoji="1" lang="en-US" altLang="zh-CN" dirty="0"/>
          </a:p>
          <a:p>
            <a:r>
              <a:rPr kumimoji="1" lang="zh-CN" altLang="en-US" dirty="0"/>
              <a:t>更多的是 得过且过的自我迭代 </a:t>
            </a:r>
            <a:endParaRPr kumimoji="1" lang="en-US" altLang="zh-CN" dirty="0"/>
          </a:p>
          <a:p>
            <a:endParaRPr kumimoji="1" lang="en-US" altLang="zh-CN" dirty="0"/>
          </a:p>
          <a:p>
            <a:r>
              <a:rPr kumimoji="1" lang="zh-CN" altLang="en-US" dirty="0"/>
              <a:t>实用性和理论性哪个更重要 </a:t>
            </a:r>
            <a:r>
              <a:rPr kumimoji="1" lang="en-US" altLang="zh-CN" dirty="0"/>
              <a:t>?</a:t>
            </a:r>
          </a:p>
          <a:p>
            <a:r>
              <a:rPr kumimoji="1" lang="zh-CN" altLang="en-US" dirty="0"/>
              <a:t>都重要 要平衡</a:t>
            </a:r>
            <a:endParaRPr kumimoji="1" lang="en-US" altLang="zh-CN" dirty="0"/>
          </a:p>
          <a:p>
            <a:r>
              <a:rPr kumimoji="1" lang="zh-CN" altLang="en-US" dirty="0"/>
              <a:t>理论联系实际 </a:t>
            </a:r>
            <a:endParaRPr kumimoji="1" lang="en-US" altLang="zh-CN" dirty="0"/>
          </a:p>
          <a:p>
            <a:r>
              <a:rPr kumimoji="1" lang="zh-CN" altLang="en-US" dirty="0"/>
              <a:t>侧重点在哪 在实际 </a:t>
            </a:r>
            <a:endParaRPr kumimoji="1" lang="en-US" altLang="zh-CN" dirty="0"/>
          </a:p>
          <a:p>
            <a:r>
              <a:rPr kumimoji="1" lang="zh-CN" altLang="en-US" dirty="0"/>
              <a:t>从实践中来到实践中去 </a:t>
            </a:r>
            <a:endParaRPr kumimoji="1" lang="en-US" altLang="zh-CN" dirty="0"/>
          </a:p>
          <a:p>
            <a:r>
              <a:rPr kumimoji="1" lang="zh-CN" altLang="en-US" dirty="0"/>
              <a:t>就是瞎尝试 没头苍蝇一样 </a:t>
            </a:r>
            <a:endParaRPr kumimoji="1" lang="en-US" altLang="zh-CN" dirty="0"/>
          </a:p>
          <a:p>
            <a:r>
              <a:rPr kumimoji="1" lang="zh-CN" altLang="en-US" dirty="0"/>
              <a:t>这样很好玩 那样也很好玩 </a:t>
            </a:r>
            <a:endParaRPr kumimoji="1" lang="en-US" altLang="zh-CN" dirty="0"/>
          </a:p>
          <a:p>
            <a:r>
              <a:rPr kumimoji="1" lang="zh-CN" altLang="en-US" dirty="0"/>
              <a:t>恒无欲 以观其妙 </a:t>
            </a:r>
            <a:endParaRPr kumimoji="1" lang="en-US" altLang="zh-CN" dirty="0"/>
          </a:p>
          <a:p>
            <a:r>
              <a:rPr kumimoji="1" lang="zh-CN" altLang="en-US" dirty="0"/>
              <a:t>但是我们有的时候会反思 会追求成功率 最求绩效 及希望提高成功率 </a:t>
            </a:r>
            <a:endParaRPr kumimoji="1" lang="en-US" altLang="zh-CN" dirty="0"/>
          </a:p>
          <a:p>
            <a:r>
              <a:rPr kumimoji="1" lang="zh-CN" altLang="en-US" dirty="0"/>
              <a:t>实践是检验真理的唯一标准 实践的多了 就会有理论 有就出现了 这个有可以指导我们的实践 也可以分析事物的边界 恒有欲。以观其徼</a:t>
            </a:r>
            <a:endParaRPr kumimoji="1" lang="en-US" altLang="zh-CN" dirty="0"/>
          </a:p>
          <a:p>
            <a:r>
              <a:rPr kumimoji="1" lang="zh-CN" altLang="en-US" dirty="0"/>
              <a:t>但是 所谓的定律就是要拿来打破的 </a:t>
            </a:r>
            <a:endParaRPr kumimoji="1" lang="en-US" altLang="zh-CN" dirty="0"/>
          </a:p>
          <a:p>
            <a:r>
              <a:rPr kumimoji="1" lang="zh-CN" altLang="en-US" dirty="0"/>
              <a:t>怎么打破呢 在实践中打破 </a:t>
            </a:r>
            <a:endParaRPr kumimoji="1" lang="en-US" altLang="zh-CN" dirty="0"/>
          </a:p>
          <a:p>
            <a:r>
              <a:rPr kumimoji="1" lang="zh-CN" altLang="en-US" dirty="0"/>
              <a:t>不能僵化机械的看问题 </a:t>
            </a:r>
            <a:endParaRPr kumimoji="1" lang="en-US" altLang="zh-CN" dirty="0"/>
          </a:p>
          <a:p>
            <a:r>
              <a:rPr kumimoji="1" lang="zh-CN" altLang="en-US" dirty="0"/>
              <a:t>回到无欲的状态 才能观察到其中的奥妙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121</a:t>
            </a:fld>
            <a:endParaRPr kumimoji="1" lang="zh-CN" altLang="en-US"/>
          </a:p>
        </p:txBody>
      </p:sp>
    </p:spTree>
    <p:extLst>
      <p:ext uri="{BB962C8B-B14F-4D97-AF65-F5344CB8AC3E}">
        <p14:creationId xmlns:p14="http://schemas.microsoft.com/office/powerpoint/2010/main" val="2216977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Ken Thompson, a self-described army brat who, by his own admission, spent at least a month actively dodging the Bell Labs recruiter on the Cal-Berkeley campus.</a:t>
            </a:r>
          </a:p>
          <a:p>
            <a:r>
              <a:rPr kumimoji="1" lang="zh-CN" altLang="en-US" dirty="0"/>
              <a:t>自我描述是一个战争小孩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122</a:t>
            </a:fld>
            <a:endParaRPr kumimoji="1" lang="zh-CN" altLang="en-US"/>
          </a:p>
        </p:txBody>
      </p:sp>
    </p:spTree>
    <p:extLst>
      <p:ext uri="{BB962C8B-B14F-4D97-AF65-F5344CB8AC3E}">
        <p14:creationId xmlns:p14="http://schemas.microsoft.com/office/powerpoint/2010/main" val="1039492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这是第四个人 总负责 并且 负责 一些外围应用程序   道格拉斯 麦克罗伊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Malcolm Douglas McIlroy</a:t>
            </a:r>
            <a:r>
              <a:rPr lang="en" altLang="zh-CN" dirty="0"/>
              <a:t> (born 1932) is a </a:t>
            </a:r>
            <a:r>
              <a:rPr lang="en" altLang="zh-CN" dirty="0">
                <a:hlinkClick r:id="rId3" tooltip="Mathematician"/>
              </a:rPr>
              <a:t>mathematician</a:t>
            </a:r>
            <a:r>
              <a:rPr lang="en" altLang="zh-CN" dirty="0"/>
              <a:t>, </a:t>
            </a:r>
            <a:r>
              <a:rPr lang="en" altLang="zh-CN" dirty="0">
                <a:hlinkClick r:id="rId4" tooltip="Engineer"/>
              </a:rPr>
              <a:t>engineer</a:t>
            </a:r>
            <a:r>
              <a:rPr lang="en" altLang="zh-CN" dirty="0"/>
              <a:t>, and </a:t>
            </a:r>
            <a:r>
              <a:rPr lang="en" altLang="zh-CN" dirty="0">
                <a:hlinkClick r:id="rId5" tooltip="Programmer"/>
              </a:rPr>
              <a:t>programmer</a:t>
            </a:r>
            <a:r>
              <a:rPr lang="en" altLang="zh-CN" dirty="0"/>
              <a:t>. As of 2019 he is an Adjunct Professor of </a:t>
            </a:r>
            <a:r>
              <a:rPr lang="en" altLang="zh-CN" dirty="0">
                <a:hlinkClick r:id="rId6" tooltip="Computer Science"/>
              </a:rPr>
              <a:t>Computer Science</a:t>
            </a:r>
            <a:r>
              <a:rPr lang="en" altLang="zh-CN" dirty="0"/>
              <a:t> at </a:t>
            </a:r>
            <a:r>
              <a:rPr lang="en" altLang="zh-CN" dirty="0">
                <a:hlinkClick r:id="rId7" tooltip="Dartmouth College"/>
              </a:rPr>
              <a:t>Dartmouth College</a:t>
            </a:r>
            <a:r>
              <a:rPr lang="en" altLang="zh-CN" dirty="0"/>
              <a:t>. McIlroy is best known for having originally proposed </a:t>
            </a:r>
            <a:r>
              <a:rPr lang="en" altLang="zh-CN" dirty="0">
                <a:hlinkClick r:id="rId8" tooltip="Pipeline (Unix)"/>
              </a:rPr>
              <a:t>Unix pipelines</a:t>
            </a:r>
            <a:r>
              <a:rPr lang="en" altLang="zh-CN" dirty="0"/>
              <a:t> and developed several </a:t>
            </a:r>
            <a:r>
              <a:rPr lang="en" altLang="zh-CN" dirty="0">
                <a:hlinkClick r:id="rId9" tooltip="Unix"/>
              </a:rPr>
              <a:t>Unix</a:t>
            </a:r>
            <a:r>
              <a:rPr lang="en" altLang="zh-CN" dirty="0"/>
              <a:t> tools, such as </a:t>
            </a:r>
            <a:r>
              <a:rPr lang="en" altLang="zh-CN" dirty="0">
                <a:hlinkClick r:id="rId10" tooltip="Spell (Unix)"/>
              </a:rPr>
              <a:t>spell</a:t>
            </a:r>
            <a:r>
              <a:rPr lang="en" altLang="zh-CN" dirty="0"/>
              <a:t>, </a:t>
            </a:r>
            <a:r>
              <a:rPr lang="en" altLang="zh-CN" dirty="0">
                <a:hlinkClick r:id="rId11" tooltip="Diff"/>
              </a:rPr>
              <a:t>diff</a:t>
            </a:r>
            <a:r>
              <a:rPr lang="en" altLang="zh-CN" dirty="0"/>
              <a:t>, </a:t>
            </a:r>
            <a:r>
              <a:rPr lang="en" altLang="zh-CN" dirty="0">
                <a:hlinkClick r:id="rId12" tooltip="Sort (Unix)"/>
              </a:rPr>
              <a:t>sort</a:t>
            </a:r>
            <a:r>
              <a:rPr lang="en" altLang="zh-CN" dirty="0"/>
              <a:t>, </a:t>
            </a:r>
            <a:r>
              <a:rPr lang="en" altLang="zh-CN" dirty="0">
                <a:hlinkClick r:id="rId13" tooltip="Join (Unix utility)"/>
              </a:rPr>
              <a:t>join</a:t>
            </a:r>
            <a:r>
              <a:rPr lang="en" altLang="zh-CN" dirty="0"/>
              <a:t>, </a:t>
            </a:r>
            <a:r>
              <a:rPr lang="en" altLang="zh-CN" dirty="0">
                <a:hlinkClick r:id="rId14" tooltip="Graph (Unix)"/>
              </a:rPr>
              <a:t>graph</a:t>
            </a:r>
            <a:r>
              <a:rPr lang="en" altLang="zh-CN" dirty="0"/>
              <a:t>, </a:t>
            </a:r>
            <a:r>
              <a:rPr lang="en" altLang="zh-CN" dirty="0">
                <a:hlinkClick r:id="rId15" tooltip="Speak (Unix)"/>
              </a:rPr>
              <a:t>speak</a:t>
            </a:r>
            <a:r>
              <a:rPr lang="en" altLang="zh-CN" dirty="0"/>
              <a:t>, and </a:t>
            </a:r>
            <a:r>
              <a:rPr lang="en" altLang="zh-CN" dirty="0">
                <a:hlinkClick r:id="rId16" tooltip="Tr (Unix)"/>
              </a:rPr>
              <a:t>tr</a:t>
            </a:r>
            <a:r>
              <a:rPr lang="en" altLang="zh-CN" dirty="0"/>
              <a:t>.</a:t>
            </a:r>
            <a:r>
              <a:rPr lang="en" altLang="zh-CN" baseline="30000" dirty="0">
                <a:hlinkClick r:id="rId17"/>
              </a:rPr>
              <a:t>[1]</a:t>
            </a:r>
            <a:r>
              <a:rPr lang="en" altLang="zh-CN" dirty="0"/>
              <a:t> He was also one of the pioneering researchers of </a:t>
            </a:r>
            <a:r>
              <a:rPr lang="en" altLang="zh-CN" dirty="0">
                <a:hlinkClick r:id="rId18" tooltip="General-purpose macro processor"/>
              </a:rPr>
              <a:t>macro processors</a:t>
            </a:r>
            <a:r>
              <a:rPr lang="en" altLang="zh-CN" dirty="0"/>
              <a:t> and programming language extensibility. He participated in the design of multiple influential programming languages, particularly </a:t>
            </a:r>
            <a:r>
              <a:rPr lang="en" altLang="zh-CN" dirty="0">
                <a:hlinkClick r:id="rId19" tooltip="PL/I"/>
              </a:rPr>
              <a:t>PL/I</a:t>
            </a:r>
            <a:r>
              <a:rPr lang="en" altLang="zh-CN" dirty="0"/>
              <a:t>, </a:t>
            </a:r>
            <a:r>
              <a:rPr lang="en" altLang="zh-CN" dirty="0">
                <a:hlinkClick r:id="rId20" tooltip="SNOBOL"/>
              </a:rPr>
              <a:t>SNOBOL</a:t>
            </a:r>
            <a:r>
              <a:rPr lang="en" altLang="zh-CN" dirty="0"/>
              <a:t>, </a:t>
            </a:r>
            <a:r>
              <a:rPr lang="en" altLang="zh-CN" dirty="0">
                <a:hlinkClick r:id="rId21" tooltip="ALTRAN"/>
              </a:rPr>
              <a:t>ALTRAN</a:t>
            </a:r>
            <a:r>
              <a:rPr lang="en" altLang="zh-CN" dirty="0"/>
              <a:t>, </a:t>
            </a:r>
            <a:r>
              <a:rPr lang="en" altLang="zh-CN" dirty="0">
                <a:hlinkClick r:id="rId22" tooltip="TMG (language)"/>
              </a:rPr>
              <a:t>TMG</a:t>
            </a:r>
            <a:r>
              <a:rPr lang="en" altLang="zh-CN" dirty="0"/>
              <a:t> and </a:t>
            </a:r>
            <a:r>
              <a:rPr lang="en" altLang="zh-CN" dirty="0">
                <a:hlinkClick r:id="rId23" tooltip="C++"/>
              </a:rPr>
              <a:t>C++</a:t>
            </a:r>
            <a:r>
              <a:rPr lang="en" altLang="zh-CN" dirty="0"/>
              <a:t>. </a:t>
            </a:r>
          </a:p>
          <a:p>
            <a:endParaRPr kumimoji="1" lang="en-US" altLang="zh-CN" dirty="0"/>
          </a:p>
          <a:p>
            <a:endParaRPr kumimoji="1" lang="en-US" altLang="zh-CN" dirty="0"/>
          </a:p>
          <a:p>
            <a:r>
              <a:rPr lang="en" altLang="zh-CN" dirty="0"/>
              <a:t>McIlroy joined </a:t>
            </a:r>
            <a:r>
              <a:rPr lang="en" altLang="zh-CN" dirty="0">
                <a:hlinkClick r:id="rId24" tooltip="Bell Labs"/>
              </a:rPr>
              <a:t>Bell Laboratories</a:t>
            </a:r>
            <a:r>
              <a:rPr lang="en" altLang="zh-CN" dirty="0"/>
              <a:t> in 1958; from 1965 to 1986 was head of its Computing Techniques Research Department (the birthplace of the Unix operating system), and thereafter was Distinguished Member of Technical Staff.</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123</a:t>
            </a:fld>
            <a:endParaRPr kumimoji="1" lang="zh-CN" altLang="en-US"/>
          </a:p>
        </p:txBody>
      </p:sp>
    </p:spTree>
    <p:extLst>
      <p:ext uri="{BB962C8B-B14F-4D97-AF65-F5344CB8AC3E}">
        <p14:creationId xmlns:p14="http://schemas.microsoft.com/office/powerpoint/2010/main" val="1014709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a:t>
            </a:fld>
            <a:endParaRPr kumimoji="1" lang="zh-CN" altLang="en-US"/>
          </a:p>
        </p:txBody>
      </p:sp>
    </p:spTree>
    <p:extLst>
      <p:ext uri="{BB962C8B-B14F-4D97-AF65-F5344CB8AC3E}">
        <p14:creationId xmlns:p14="http://schemas.microsoft.com/office/powerpoint/2010/main" val="10106477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那这个东西怎么跑呢</a:t>
            </a:r>
            <a:r>
              <a:rPr lang="en-US" altLang="zh-CN" dirty="0"/>
              <a:t>?</a:t>
            </a:r>
            <a:r>
              <a:rPr lang="zh-CN" altLang="en-US" dirty="0"/>
              <a:t>有程序员通过终端</a:t>
            </a:r>
            <a:r>
              <a:rPr lang="en-US" altLang="zh-CN" dirty="0"/>
              <a:t>,</a:t>
            </a:r>
            <a:r>
              <a:rPr lang="zh-CN" altLang="en-US" dirty="0"/>
              <a:t>利用一些输入输出设备录入</a:t>
            </a:r>
            <a:r>
              <a:rPr lang="en-US" altLang="zh-CN" dirty="0"/>
              <a:t>,</a:t>
            </a:r>
            <a:r>
              <a:rPr lang="zh-CN" altLang="en-US" dirty="0"/>
              <a:t>主要是打孔卡片 </a:t>
            </a:r>
            <a:endParaRPr lang="en-US" altLang="zh-CN" dirty="0"/>
          </a:p>
          <a:p>
            <a:r>
              <a:rPr lang="zh-CN" altLang="en-US" dirty="0"/>
              <a:t>然后这些代码 放到 核心的计算机中心</a:t>
            </a:r>
            <a:endParaRPr lang="en-US" altLang="zh-CN" dirty="0"/>
          </a:p>
          <a:p>
            <a:endParaRPr lang="en-US" altLang="zh-CN" dirty="0"/>
          </a:p>
          <a:p>
            <a:r>
              <a:rPr lang="zh-CN" altLang="en-US" dirty="0"/>
              <a:t>其他人也可以通过别的终端 运行刚刚考上去的软件 </a:t>
            </a:r>
            <a:endParaRPr lang="en-US" altLang="zh-CN" dirty="0"/>
          </a:p>
          <a:p>
            <a:r>
              <a:rPr lang="zh-CN" altLang="en-US" dirty="0"/>
              <a:t>如果出了错误</a:t>
            </a:r>
            <a:r>
              <a:rPr lang="en-US" altLang="zh-CN" dirty="0"/>
              <a:t>,</a:t>
            </a:r>
            <a:r>
              <a:rPr lang="zh-CN" altLang="en-US" dirty="0"/>
              <a:t>就会在输出的打孔纸带上写上</a:t>
            </a:r>
            <a:r>
              <a:rPr lang="en" altLang="zh-CN" dirty="0"/>
              <a:t>SYNTAX ERROR</a:t>
            </a:r>
            <a:r>
              <a:rPr lang="zh-CN" altLang="en" dirty="0"/>
              <a:t>这样的</a:t>
            </a:r>
            <a:r>
              <a:rPr lang="zh-CN" altLang="en-US" dirty="0"/>
              <a:t>文字 </a:t>
            </a:r>
            <a:endParaRPr lang="en-US" altLang="zh-CN" dirty="0"/>
          </a:p>
          <a:p>
            <a:r>
              <a:rPr lang="zh-CN" altLang="en-US" dirty="0"/>
              <a:t>程序员就得去调试 这个用于挑食的信息实在是不明确</a:t>
            </a:r>
            <a:r>
              <a:rPr lang="en-US" altLang="zh-CN" dirty="0"/>
              <a:t>…</a:t>
            </a:r>
          </a:p>
          <a:p>
            <a:endParaRPr lang="en-US" altLang="zh-CN" dirty="0"/>
          </a:p>
          <a:p>
            <a:endParaRPr lang="en-US" altLang="zh-CN" dirty="0"/>
          </a:p>
          <a:p>
            <a:r>
              <a:rPr lang="zh-CN" altLang="en-US" dirty="0"/>
              <a:t>当时的任务就是想让主机同时 响应各个终端 并输出 </a:t>
            </a:r>
            <a:r>
              <a:rPr lang="en-US" altLang="zh-CN" dirty="0"/>
              <a:t>hello</a:t>
            </a:r>
          </a:p>
          <a:p>
            <a:endParaRPr lang="zh-CN" altLang="en-US" dirty="0"/>
          </a:p>
          <a:p>
            <a:r>
              <a:rPr lang="zh-CN" altLang="en-US" dirty="0"/>
              <a:t>随着软件结构越来越大 这个调试的难度也一天比一天大 </a:t>
            </a:r>
            <a:endParaRPr lang="en-US" altLang="zh-CN" dirty="0"/>
          </a:p>
          <a:p>
            <a:endParaRPr kumimoji="1" lang="en-US" altLang="zh-CN" dirty="0"/>
          </a:p>
          <a:p>
            <a:r>
              <a:rPr kumimoji="1" lang="zh-CN" altLang="en-US" dirty="0"/>
              <a:t>但是这就是现状 没有任何的公司或者大学 包括贝尔实验室 买得起主机 </a:t>
            </a:r>
            <a:endParaRPr kumimoji="1" lang="en-US" altLang="zh-CN" dirty="0"/>
          </a:p>
          <a:p>
            <a:r>
              <a:rPr kumimoji="1" lang="zh-CN" altLang="en-US" dirty="0"/>
              <a:t>所以都得通过终端往上连 </a:t>
            </a:r>
            <a:endParaRPr kumimoji="1" lang="en-US" altLang="zh-CN" dirty="0"/>
          </a:p>
          <a:p>
            <a:r>
              <a:rPr kumimoji="1" lang="zh-CN" altLang="en-US" dirty="0"/>
              <a:t>那个时候的</a:t>
            </a:r>
            <a:r>
              <a:rPr kumimoji="1" lang="en-US" altLang="zh-CN" dirty="0"/>
              <a:t>GE</a:t>
            </a:r>
            <a:r>
              <a:rPr kumimoji="1" lang="zh-CN" altLang="en-US" dirty="0"/>
              <a:t>主机价格就和一架波音</a:t>
            </a:r>
            <a:r>
              <a:rPr kumimoji="1" lang="en-US" altLang="zh-CN" dirty="0"/>
              <a:t>737</a:t>
            </a:r>
            <a:r>
              <a:rPr kumimoji="1" lang="zh-CN" altLang="en-US" dirty="0"/>
              <a:t>飞机一样贵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125</a:t>
            </a:fld>
            <a:endParaRPr kumimoji="1" lang="zh-CN" altLang="en-US"/>
          </a:p>
        </p:txBody>
      </p:sp>
    </p:spTree>
    <p:extLst>
      <p:ext uri="{BB962C8B-B14F-4D97-AF65-F5344CB8AC3E}">
        <p14:creationId xmlns:p14="http://schemas.microsoft.com/office/powerpoint/2010/main" val="250667479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  </a:t>
            </a:r>
          </a:p>
          <a:p>
            <a:r>
              <a:rPr lang="zh-CN" altLang="en-US" dirty="0"/>
              <a:t>   </a:t>
            </a:r>
            <a:endParaRPr kumimoji="1" lang="en" altLang="zh-CN" dirty="0"/>
          </a:p>
          <a:p>
            <a:endParaRPr kumimoji="1" lang="en" altLang="zh-CN" dirty="0"/>
          </a:p>
          <a:p>
            <a:endParaRPr lang="en-US" altLang="zh-CN" dirty="0"/>
          </a:p>
          <a:p>
            <a:r>
              <a:rPr lang="en" altLang="zh-CN" dirty="0"/>
              <a:t>It was a bright, cold Monday, the last day of March 1969</a:t>
            </a:r>
            <a:r>
              <a:rPr lang="en-US" altLang="zh-CN" dirty="0"/>
              <a:t>,</a:t>
            </a:r>
            <a:r>
              <a:rPr lang="zh-CN" altLang="en-US" dirty="0"/>
              <a:t>明亮寒冷的三月最后一天 </a:t>
            </a:r>
            <a:endParaRPr lang="en-US" altLang="zh-CN" dirty="0"/>
          </a:p>
          <a:p>
            <a:r>
              <a:rPr lang="zh-CN" altLang="en-US" dirty="0"/>
              <a:t>贝尔总部是在不能等了 排了个副总裁过来 </a:t>
            </a:r>
            <a:endParaRPr lang="en-US" altLang="zh-CN" dirty="0"/>
          </a:p>
          <a:p>
            <a:r>
              <a:rPr lang="zh-CN" altLang="en-US" dirty="0"/>
              <a:t>和工程师开始开会 </a:t>
            </a:r>
            <a:endParaRPr lang="en-US" altLang="zh-CN" dirty="0"/>
          </a:p>
          <a:p>
            <a:r>
              <a:rPr lang="zh-CN" altLang="en-US" dirty="0"/>
              <a:t>他上来就说 我们已经取得的所要的取得的所有胜利 </a:t>
            </a:r>
            <a:endParaRPr lang="en-US" altLang="zh-CN" dirty="0"/>
          </a:p>
          <a:p>
            <a:r>
              <a:rPr lang="zh-CN" altLang="en-US" dirty="0"/>
              <a:t>我们不用在这个项目上在进行投入了 </a:t>
            </a:r>
            <a:endParaRPr lang="en-US" altLang="zh-CN" dirty="0"/>
          </a:p>
          <a:p>
            <a:r>
              <a:rPr lang="zh-CN" altLang="en-US" dirty="0"/>
              <a:t>这就是项目完蛋了 没有资金人员投入了</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126</a:t>
            </a:fld>
            <a:endParaRPr kumimoji="1" lang="zh-CN" altLang="en-US"/>
          </a:p>
        </p:txBody>
      </p:sp>
    </p:spTree>
    <p:extLst>
      <p:ext uri="{BB962C8B-B14F-4D97-AF65-F5344CB8AC3E}">
        <p14:creationId xmlns:p14="http://schemas.microsoft.com/office/powerpoint/2010/main" val="33473295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程序员一头雾水 </a:t>
            </a:r>
            <a:endParaRPr lang="en-US" altLang="zh-CN" dirty="0"/>
          </a:p>
          <a:p>
            <a:endParaRPr lang="en-US" altLang="zh-CN" dirty="0"/>
          </a:p>
          <a:p>
            <a:endParaRPr lang="en-US" altLang="zh-CN" dirty="0"/>
          </a:p>
          <a:p>
            <a:r>
              <a:rPr lang="zh-CN" altLang="en-US" dirty="0"/>
              <a:t>而美国国防部也决定裁撤</a:t>
            </a:r>
            <a:r>
              <a:rPr lang="en" altLang="zh-CN" dirty="0"/>
              <a:t>MULTICS</a:t>
            </a:r>
            <a:r>
              <a:rPr lang="zh-CN" altLang="en-US" dirty="0"/>
              <a:t>项目，通用公司随即退出。</a:t>
            </a:r>
            <a:endParaRPr lang="en-US" altLang="zh-CN" dirty="0"/>
          </a:p>
          <a:p>
            <a:r>
              <a:rPr lang="en-US" altLang="zh-CN" dirty="0"/>
              <a:t>GE</a:t>
            </a:r>
            <a:r>
              <a:rPr lang="zh-CN" altLang="en-US" dirty="0"/>
              <a:t>也把</a:t>
            </a:r>
            <a:r>
              <a:rPr lang="en-US" altLang="zh-CN" dirty="0"/>
              <a:t>645</a:t>
            </a:r>
            <a:r>
              <a:rPr lang="zh-CN" altLang="en-US" dirty="0"/>
              <a:t>带走了 实验室里面就给剩下几台终端 ，在</a:t>
            </a:r>
            <a:r>
              <a:rPr lang="en-US" altLang="zh-CN" dirty="0"/>
              <a:t>1970</a:t>
            </a:r>
            <a:r>
              <a:rPr lang="zh-CN" altLang="en-US" dirty="0"/>
              <a:t>年时，那部</a:t>
            </a:r>
            <a:r>
              <a:rPr lang="en" altLang="zh-CN" dirty="0"/>
              <a:t>PDP</a:t>
            </a:r>
            <a:r>
              <a:rPr lang="zh-CN" altLang="en" dirty="0"/>
              <a:t>－</a:t>
            </a:r>
            <a:r>
              <a:rPr lang="en" altLang="zh-CN" dirty="0"/>
              <a:t>7</a:t>
            </a:r>
            <a:r>
              <a:rPr lang="zh-CN" altLang="en-US" dirty="0"/>
              <a:t>却只能支持两个使用者，当时，</a:t>
            </a:r>
          </a:p>
          <a:p>
            <a:endParaRPr kumimoji="1" lang="en-US" altLang="zh-CN" dirty="0"/>
          </a:p>
          <a:p>
            <a:r>
              <a:rPr lang="zh-CN" altLang="en-US" dirty="0"/>
              <a:t>运到 麻省理工去了 </a:t>
            </a:r>
            <a:r>
              <a:rPr lang="en-US" altLang="zh-CN" dirty="0"/>
              <a:t>,</a:t>
            </a:r>
            <a:r>
              <a:rPr lang="zh-CN" altLang="en-US" dirty="0"/>
              <a:t>但是麻省理工并没有就此罢休，</a:t>
            </a:r>
            <a:r>
              <a:rPr lang="en" altLang="zh-CN" dirty="0"/>
              <a:t>MULTICS</a:t>
            </a:r>
            <a:r>
              <a:rPr lang="zh-CN" altLang="en-US" dirty="0"/>
              <a:t>最终还是获得了成功。随后，这套系统被麻省理工用作学校的信息管理。在</a:t>
            </a:r>
            <a:r>
              <a:rPr lang="en" altLang="zh-CN" dirty="0"/>
              <a:t>MULTICS</a:t>
            </a:r>
            <a:r>
              <a:rPr lang="zh-CN" altLang="en-US" dirty="0"/>
              <a:t>中包含了很多现代操作系统的雏形，比如隐藏核心文件，只提供用户界面等等。</a:t>
            </a:r>
          </a:p>
          <a:p>
            <a:r>
              <a:rPr kumimoji="1" lang="en" altLang="zh-CN" dirty="0"/>
              <a:t>https://</a:t>
            </a:r>
            <a:r>
              <a:rPr kumimoji="1" lang="en" altLang="zh-CN" dirty="0" err="1"/>
              <a:t>ban.ai</a:t>
            </a:r>
            <a:r>
              <a:rPr kumimoji="1" lang="en" altLang="zh-CN" dirty="0"/>
              <a:t>/</a:t>
            </a:r>
            <a:r>
              <a:rPr kumimoji="1" lang="en" altLang="zh-CN" dirty="0" err="1"/>
              <a:t>multics</a:t>
            </a:r>
            <a:r>
              <a:rPr kumimoji="1" lang="en"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127</a:t>
            </a:fld>
            <a:endParaRPr kumimoji="1" lang="zh-CN" altLang="en-US"/>
          </a:p>
        </p:txBody>
      </p:sp>
    </p:spTree>
    <p:extLst>
      <p:ext uri="{BB962C8B-B14F-4D97-AF65-F5344CB8AC3E}">
        <p14:creationId xmlns:p14="http://schemas.microsoft.com/office/powerpoint/2010/main" val="33809374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s Ken Thompson,</a:t>
            </a:r>
            <a:r>
              <a:rPr lang="zh-CN" altLang="en" dirty="0"/>
              <a:t>和</a:t>
            </a:r>
            <a:r>
              <a:rPr lang="zh-CN" altLang="en-US" dirty="0"/>
              <a:t>大卫林奇 </a:t>
            </a:r>
            <a:r>
              <a:rPr kumimoji="1" lang="zh-CN" altLang="en-US" dirty="0"/>
              <a:t>两个程序员守着这些机器 很郁闷 </a:t>
            </a:r>
            <a:endParaRPr kumimoji="1" lang="en-US" altLang="zh-CN" dirty="0"/>
          </a:p>
          <a:p>
            <a:r>
              <a:rPr kumimoji="1" lang="zh-CN" altLang="en-US" dirty="0"/>
              <a:t>他自我描述 说我们的生活方式变成更斯巴达式的 意思是很清贫的 </a:t>
            </a:r>
            <a:endParaRPr kumimoji="1" lang="en-US" altLang="zh-CN" dirty="0"/>
          </a:p>
          <a:p>
            <a:endParaRPr kumimoji="1" lang="en-US" altLang="zh-CN" dirty="0"/>
          </a:p>
          <a:p>
            <a:r>
              <a:rPr kumimoji="1" lang="zh-CN" altLang="en-US" dirty="0"/>
              <a:t>确实计算机的狂热爱好者 在遇到困难的时候 反而会发挥非常大的作用</a:t>
            </a:r>
            <a:endParaRPr kumimoji="1" lang="en-US" altLang="zh-CN" dirty="0"/>
          </a:p>
          <a:p>
            <a:r>
              <a:rPr kumimoji="1" lang="zh-CN" altLang="en-US" dirty="0"/>
              <a:t>而且领导确实给了他们极大的自由度 即使现在不挣钱 也许以后会有商业价值 </a:t>
            </a:r>
            <a:endParaRPr kumimoji="1" lang="en-US" altLang="zh-CN" dirty="0"/>
          </a:p>
          <a:p>
            <a:r>
              <a:rPr kumimoji="1" lang="zh-CN" altLang="en-US" dirty="0"/>
              <a:t>前沿性的研究都有类似的特点 </a:t>
            </a:r>
            <a:endParaRPr kumimoji="1" lang="en-US" altLang="zh-CN" dirty="0"/>
          </a:p>
          <a:p>
            <a:r>
              <a:rPr kumimoji="1" lang="zh-CN" altLang="en-US" dirty="0"/>
              <a:t>更关键的是研究人员的主体意志</a:t>
            </a:r>
            <a:endParaRPr kumimoji="1" lang="en-US" altLang="zh-CN" dirty="0"/>
          </a:p>
          <a:p>
            <a:endParaRPr kumimoji="1" lang="en-US" altLang="zh-CN" dirty="0"/>
          </a:p>
          <a:p>
            <a:r>
              <a:rPr kumimoji="1" lang="zh-CN" altLang="en-US" dirty="0"/>
              <a:t>这个东西就算是没有风险投资 我也要做 </a:t>
            </a:r>
            <a:endParaRPr kumimoji="1" lang="en-US" altLang="zh-CN" dirty="0"/>
          </a:p>
          <a:p>
            <a:r>
              <a:rPr kumimoji="1" lang="zh-CN" altLang="en-US" dirty="0"/>
              <a:t>这种人你拦不住</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128</a:t>
            </a:fld>
            <a:endParaRPr kumimoji="1" lang="zh-CN" altLang="en-US"/>
          </a:p>
        </p:txBody>
      </p:sp>
    </p:spTree>
    <p:extLst>
      <p:ext uri="{BB962C8B-B14F-4D97-AF65-F5344CB8AC3E}">
        <p14:creationId xmlns:p14="http://schemas.microsoft.com/office/powerpoint/2010/main" val="36460534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还是在</a:t>
            </a:r>
            <a:r>
              <a:rPr lang="en-US" altLang="zh-CN" dirty="0"/>
              <a:t>1969</a:t>
            </a:r>
            <a:r>
              <a:rPr lang="zh-CN" altLang="en-US" dirty="0"/>
              <a:t>年，贝尔实验室的</a:t>
            </a:r>
            <a:r>
              <a:rPr lang="en" altLang="zh-CN" dirty="0"/>
              <a:t>Ken Thompson</a:t>
            </a:r>
            <a:r>
              <a:rPr lang="zh-CN" altLang="en-US" dirty="0"/>
              <a:t>和</a:t>
            </a:r>
            <a:r>
              <a:rPr lang="en" altLang="zh-CN" dirty="0"/>
              <a:t>Dennis Ritchie</a:t>
            </a:r>
            <a:r>
              <a:rPr lang="zh-CN" altLang="en-US" dirty="0"/>
              <a:t>准备把原先为</a:t>
            </a:r>
            <a:r>
              <a:rPr lang="en" altLang="zh-CN" dirty="0"/>
              <a:t>MULTICS</a:t>
            </a:r>
            <a:r>
              <a:rPr lang="zh-CN" altLang="en-US" dirty="0"/>
              <a:t>设计的名叫“</a:t>
            </a:r>
            <a:r>
              <a:rPr lang="en" altLang="zh-CN" dirty="0"/>
              <a:t>Space Travel”</a:t>
            </a:r>
            <a:r>
              <a:rPr lang="zh-CN" altLang="en-US" dirty="0"/>
              <a:t>的游戏移植到他们使用的系统上。</a:t>
            </a:r>
            <a:endParaRPr lang="en-US" altLang="zh-CN" dirty="0"/>
          </a:p>
          <a:p>
            <a:r>
              <a:rPr lang="zh-CN" altLang="en-US" dirty="0"/>
              <a:t>这个游戏主要是控制飞船飞来飞去 </a:t>
            </a:r>
            <a:endParaRPr lang="en-US" altLang="zh-CN" dirty="0"/>
          </a:p>
          <a:p>
            <a:r>
              <a:rPr lang="zh-CN" altLang="en-US" dirty="0"/>
              <a:t>然后在太阳系里面飞行 然后降落到各个行星和卫星 </a:t>
            </a:r>
            <a:endParaRPr lang="en-US" altLang="zh-CN" dirty="0"/>
          </a:p>
          <a:p>
            <a:endParaRPr lang="en-US" altLang="zh-CN" dirty="0"/>
          </a:p>
          <a:p>
            <a:r>
              <a:rPr lang="zh-CN" altLang="en-US" dirty="0"/>
              <a:t>万有引力和星球的质量成正比 和距离的平方成反比</a:t>
            </a:r>
            <a:endParaRPr lang="en-US" altLang="zh-CN" dirty="0"/>
          </a:p>
          <a:p>
            <a:r>
              <a:rPr lang="zh-CN" altLang="en-US" dirty="0"/>
              <a:t>飞行器的头总是朝上 左右的话可以控制周围的东西的旋转 </a:t>
            </a:r>
            <a:endParaRPr lang="en-US" altLang="zh-CN" dirty="0"/>
          </a:p>
          <a:p>
            <a:endParaRPr lang="en-US" altLang="zh-CN" dirty="0"/>
          </a:p>
          <a:p>
            <a:r>
              <a:rPr lang="en-US" altLang="zh-CN" dirty="0"/>
              <a:t>1969</a:t>
            </a:r>
            <a:r>
              <a:rPr lang="zh-CN" altLang="en-US" dirty="0"/>
              <a:t>年，</a:t>
            </a:r>
            <a:r>
              <a:rPr lang="zh-CN" altLang="en-US" dirty="0">
                <a:hlinkClick r:id="rId3" tooltip="肯·汤普逊"/>
              </a:rPr>
              <a:t>肯</a:t>
            </a:r>
            <a:r>
              <a:rPr lang="en-US" altLang="zh-CN" dirty="0">
                <a:hlinkClick r:id="rId3" tooltip="肯·汤普逊"/>
              </a:rPr>
              <a:t>·</a:t>
            </a:r>
            <a:r>
              <a:rPr lang="zh-CN" altLang="en-US" dirty="0">
                <a:hlinkClick r:id="rId3" tooltip="肯·汤普逊"/>
              </a:rPr>
              <a:t>汤普逊</a:t>
            </a:r>
            <a:r>
              <a:rPr lang="zh-CN" altLang="en-US" dirty="0"/>
              <a:t>作为程序员在</a:t>
            </a:r>
            <a:r>
              <a:rPr lang="zh-CN" altLang="en-US" dirty="0">
                <a:hlinkClick r:id="rId4" tooltip="贝尔实验室"/>
              </a:rPr>
              <a:t>贝尔实验室</a:t>
            </a:r>
            <a:r>
              <a:rPr lang="zh-CN" altLang="en-US" dirty="0"/>
              <a:t>的</a:t>
            </a:r>
            <a:r>
              <a:rPr lang="en" altLang="zh-CN" dirty="0">
                <a:hlinkClick r:id="rId5" tooltip="Multics"/>
              </a:rPr>
              <a:t>Multics</a:t>
            </a:r>
            <a:r>
              <a:rPr lang="zh-CN" altLang="en-US" dirty="0"/>
              <a:t>操作系统项目中工作。在工作期间，他在一台</a:t>
            </a:r>
            <a:r>
              <a:rPr lang="en" altLang="zh-CN" dirty="0"/>
              <a:t>GE 635</a:t>
            </a:r>
            <a:r>
              <a:rPr lang="zh-CN" altLang="en-US" dirty="0"/>
              <a:t>大型机上编写了</a:t>
            </a:r>
            <a:r>
              <a:rPr lang="en-US" altLang="zh-CN" dirty="0"/>
              <a:t>《</a:t>
            </a:r>
            <a:r>
              <a:rPr lang="zh-CN" altLang="en-US" dirty="0"/>
              <a:t>星际旅行</a:t>
            </a:r>
            <a:r>
              <a:rPr lang="en-US" altLang="zh-CN" dirty="0"/>
              <a:t>》</a:t>
            </a:r>
            <a:r>
              <a:rPr lang="zh-CN" altLang="en-US" dirty="0"/>
              <a:t>。当贝尔实验室放弃</a:t>
            </a:r>
            <a:r>
              <a:rPr lang="en" altLang="zh-CN" dirty="0"/>
              <a:t>Multics</a:t>
            </a:r>
            <a:r>
              <a:rPr lang="zh-CN" altLang="en-US" dirty="0"/>
              <a:t>项目之后，他把游戏代码转换成了</a:t>
            </a:r>
            <a:r>
              <a:rPr lang="en" altLang="zh-CN" dirty="0">
                <a:hlinkClick r:id="rId6" tooltip="Fortran"/>
              </a:rPr>
              <a:t>Fortran</a:t>
            </a:r>
            <a:r>
              <a:rPr lang="zh-CN" altLang="en-US" dirty="0"/>
              <a:t>语言，使得自己能够在</a:t>
            </a:r>
            <a:r>
              <a:rPr lang="en" altLang="zh-CN" dirty="0">
                <a:hlinkClick r:id="rId7"/>
              </a:rPr>
              <a:t>GECOS</a:t>
            </a:r>
            <a:r>
              <a:rPr lang="zh-CN" altLang="en-US" dirty="0"/>
              <a:t>系统上面继续玩游戏。</a:t>
            </a:r>
            <a:r>
              <a:rPr lang="en-US" altLang="zh-CN" baseline="30000" dirty="0">
                <a:hlinkClick r:id="rId8"/>
              </a:rPr>
              <a:t>[1]</a:t>
            </a:r>
            <a:r>
              <a:rPr lang="en-US" altLang="zh-CN" baseline="30000" dirty="0">
                <a:hlinkClick r:id="rId9"/>
              </a:rPr>
              <a:t>[2]</a:t>
            </a:r>
            <a:r>
              <a:rPr lang="zh-CN" altLang="en-US" dirty="0"/>
              <a:t>汤普逊和一些员工，例如</a:t>
            </a:r>
            <a:r>
              <a:rPr lang="zh-CN" altLang="en-US" dirty="0">
                <a:hlinkClick r:id="rId10"/>
              </a:rPr>
              <a:t>拉维</a:t>
            </a:r>
            <a:r>
              <a:rPr lang="en-US" altLang="zh-CN" dirty="0">
                <a:hlinkClick r:id="rId10"/>
              </a:rPr>
              <a:t>·</a:t>
            </a:r>
            <a:r>
              <a:rPr lang="zh-CN" altLang="en-US" dirty="0">
                <a:hlinkClick r:id="rId10"/>
              </a:rPr>
              <a:t>塞西</a:t>
            </a:r>
            <a:r>
              <a:rPr lang="zh-CN" altLang="en-US" dirty="0"/>
              <a:t>和</a:t>
            </a:r>
            <a:r>
              <a:rPr lang="zh-CN" altLang="en-US" dirty="0">
                <a:hlinkClick r:id="rId11" tooltip="丹尼斯·里奇"/>
              </a:rPr>
              <a:t>丹尼斯</a:t>
            </a:r>
            <a:r>
              <a:rPr lang="en-US" altLang="zh-CN" dirty="0">
                <a:hlinkClick r:id="rId11" tooltip="丹尼斯·里奇"/>
              </a:rPr>
              <a:t>·</a:t>
            </a:r>
            <a:r>
              <a:rPr lang="zh-CN" altLang="en-US" dirty="0">
                <a:hlinkClick r:id="rId11" tooltip="丹尼斯·里奇"/>
              </a:rPr>
              <a:t>里奇</a:t>
            </a:r>
            <a:r>
              <a:rPr lang="zh-CN" altLang="en-US" dirty="0"/>
              <a:t>都是</a:t>
            </a:r>
            <a:r>
              <a:rPr lang="en-US" altLang="zh-CN" dirty="0"/>
              <a:t>《</a:t>
            </a:r>
            <a:r>
              <a:rPr lang="zh-CN" altLang="en-US" dirty="0"/>
              <a:t>星际旅行</a:t>
            </a:r>
            <a:r>
              <a:rPr lang="en-US" altLang="zh-CN" dirty="0"/>
              <a:t>》</a:t>
            </a:r>
            <a:r>
              <a:rPr lang="zh-CN" altLang="en-US" dirty="0"/>
              <a:t>的玩家。但是实验室内多个</a:t>
            </a:r>
            <a:r>
              <a:rPr lang="zh-CN" altLang="en-US" dirty="0">
                <a:hlinkClick r:id="rId12" tooltip="终端"/>
              </a:rPr>
              <a:t>终端</a:t>
            </a:r>
            <a:r>
              <a:rPr lang="zh-CN" altLang="en-US" dirty="0"/>
              <a:t>都被连接到同一个中央电脑，每个终端需要处理任务时都需要提交到队列中，一旦运行游戏，其他正在运行的工作就不得不暂停很长时间。</a:t>
            </a:r>
            <a:r>
              <a:rPr lang="en-US" altLang="zh-CN" baseline="30000" dirty="0">
                <a:hlinkClick r:id="rId8"/>
              </a:rPr>
              <a:t>[1]</a:t>
            </a:r>
            <a:r>
              <a:rPr lang="zh-CN" altLang="en-US" dirty="0"/>
              <a:t>公司采用一个计费系统来统计电脑的使用情况，这意味着玩游戏的成本大约是一次</a:t>
            </a:r>
            <a:r>
              <a:rPr lang="en-US" altLang="zh-CN" dirty="0"/>
              <a:t>50</a:t>
            </a:r>
            <a:r>
              <a:rPr lang="zh-CN" altLang="en-US" dirty="0"/>
              <a:t>至</a:t>
            </a:r>
            <a:r>
              <a:rPr lang="en-US" altLang="zh-CN" dirty="0"/>
              <a:t>75</a:t>
            </a:r>
            <a:r>
              <a:rPr lang="zh-CN" altLang="en-US" dirty="0"/>
              <a:t>美元。</a:t>
            </a:r>
            <a:r>
              <a:rPr lang="en-US" altLang="zh-CN" baseline="30000" dirty="0">
                <a:hlinkClick r:id="rId8"/>
              </a:rPr>
              <a:t>[1]</a:t>
            </a:r>
            <a:r>
              <a:rPr lang="en-US" altLang="zh-CN" baseline="30000" dirty="0">
                <a:hlinkClick r:id="rId13"/>
              </a:rPr>
              <a:t>[3]</a:t>
            </a:r>
            <a:r>
              <a:rPr lang="zh-CN" altLang="en-US" dirty="0"/>
              <a:t>游戏在</a:t>
            </a:r>
            <a:r>
              <a:rPr lang="en" altLang="zh-CN" dirty="0"/>
              <a:t>GECOS</a:t>
            </a:r>
            <a:r>
              <a:rPr lang="zh-CN" altLang="en-US" dirty="0"/>
              <a:t>系统上的表现还不如</a:t>
            </a:r>
            <a:r>
              <a:rPr lang="en" altLang="zh-CN" dirty="0"/>
              <a:t>Multics</a:t>
            </a:r>
            <a:r>
              <a:rPr lang="zh-CN" altLang="en-US" dirty="0"/>
              <a:t>系统。</a:t>
            </a:r>
            <a:r>
              <a:rPr lang="en-US" altLang="zh-CN" baseline="30000" dirty="0">
                <a:hlinkClick r:id="rId14"/>
              </a:rPr>
              <a:t>[4]</a:t>
            </a:r>
            <a:r>
              <a:rPr lang="zh-CN" altLang="en-US" dirty="0"/>
              <a:t>此外，系统要求玩家输入命令而不是按按钮，导致玩家难以控制太空船。</a:t>
            </a:r>
            <a:r>
              <a:rPr lang="en-US" altLang="zh-CN" baseline="30000" dirty="0">
                <a:hlinkClick r:id="rId13"/>
              </a:rPr>
              <a:t>[3]</a:t>
            </a:r>
            <a:r>
              <a:rPr lang="zh-CN" altLang="en-US" dirty="0"/>
              <a:t>汤普逊想要找到一个更好的解决方案，于是向贝尔实验室请求购买一台</a:t>
            </a:r>
            <a:r>
              <a:rPr lang="en" altLang="zh-CN" dirty="0">
                <a:hlinkClick r:id="rId15" tooltip="PDP-10"/>
              </a:rPr>
              <a:t>DEC-10</a:t>
            </a:r>
            <a:r>
              <a:rPr lang="zh-CN" altLang="en-US" dirty="0"/>
              <a:t>大型机，以从事新操作系统的开发，这大约需要</a:t>
            </a:r>
            <a:r>
              <a:rPr lang="en-US" altLang="zh-CN" dirty="0"/>
              <a:t>120,000</a:t>
            </a:r>
            <a:r>
              <a:rPr lang="zh-CN" altLang="en-US" dirty="0"/>
              <a:t>美元。汤普逊的请求被驳回，因为贝尔实验室刚刚放弃一个操作系统项目，不会再对花钱研制操作系统感兴趣。</a:t>
            </a:r>
            <a:r>
              <a:rPr lang="en-US" altLang="zh-CN" baseline="30000" dirty="0">
                <a:hlinkClick r:id="rId14"/>
              </a:rPr>
              <a:t>[4]</a:t>
            </a:r>
            <a:r>
              <a:rPr lang="zh-CN" altLang="en-US" dirty="0"/>
              <a:t>但是汤普逊发现周围的部门有一台老旧且很少被使用的</a:t>
            </a:r>
            <a:r>
              <a:rPr lang="en" altLang="zh-CN" dirty="0">
                <a:hlinkClick r:id="rId16" tooltip="PDP-7"/>
              </a:rPr>
              <a:t>PDP-7</a:t>
            </a:r>
            <a:r>
              <a:rPr lang="zh-CN" altLang="en-US" dirty="0"/>
              <a:t>小型机，同样可以达到目的。</a:t>
            </a:r>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129</a:t>
            </a:fld>
            <a:endParaRPr kumimoji="1" lang="zh-CN" altLang="en-US"/>
          </a:p>
        </p:txBody>
      </p:sp>
    </p:spTree>
    <p:extLst>
      <p:ext uri="{BB962C8B-B14F-4D97-AF65-F5344CB8AC3E}">
        <p14:creationId xmlns:p14="http://schemas.microsoft.com/office/powerpoint/2010/main" val="418832937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lang="en-US" altLang="zh-CN" dirty="0"/>
          </a:p>
          <a:p>
            <a:r>
              <a:rPr lang="zh-CN" altLang="en-US" dirty="0"/>
              <a:t>可是那时大型机的</a:t>
            </a:r>
            <a:r>
              <a:rPr lang="en" altLang="zh-CN" dirty="0"/>
              <a:t>CPU</a:t>
            </a:r>
            <a:r>
              <a:rPr lang="zh-CN" altLang="en-US" dirty="0"/>
              <a:t>时间非常贵，他们只好把游戏程序移植到一台没人用的</a:t>
            </a:r>
            <a:r>
              <a:rPr lang="en" altLang="zh-CN" dirty="0"/>
              <a:t>PDP-7</a:t>
            </a:r>
            <a:r>
              <a:rPr lang="zh-CN" altLang="en-US" dirty="0"/>
              <a:t>小型机上。后来又给程 序中加入了文件管理、进程管理的功能和一组实用工具，一个只能给</a:t>
            </a:r>
            <a:r>
              <a:rPr lang="en-US" altLang="zh-CN" dirty="0"/>
              <a:t>2</a:t>
            </a:r>
            <a:r>
              <a:rPr lang="zh-CN" altLang="en-US" dirty="0"/>
              <a:t>个用户使用的系统诞生了。受到</a:t>
            </a:r>
            <a:r>
              <a:rPr lang="en" altLang="zh-CN" dirty="0"/>
              <a:t>MULTICS</a:t>
            </a:r>
            <a:r>
              <a:rPr lang="zh-CN" altLang="en-US" dirty="0"/>
              <a:t>的影响，</a:t>
            </a:r>
            <a:r>
              <a:rPr lang="en" altLang="zh-CN" dirty="0"/>
              <a:t>Brian Kernighan</a:t>
            </a:r>
            <a:r>
              <a:rPr lang="zh-CN" altLang="en-US" dirty="0"/>
              <a:t>玩笑地给系统取名为“</a:t>
            </a:r>
            <a:r>
              <a:rPr lang="en" altLang="zh-CN" dirty="0"/>
              <a:t>UNICS”</a:t>
            </a:r>
            <a:r>
              <a:rPr lang="zh-CN" altLang="en" dirty="0"/>
              <a:t>（</a:t>
            </a:r>
            <a:r>
              <a:rPr lang="en" altLang="zh-CN" dirty="0" err="1"/>
              <a:t>UNiplexed</a:t>
            </a:r>
            <a:r>
              <a:rPr lang="en" altLang="zh-CN" dirty="0"/>
              <a:t> </a:t>
            </a:r>
            <a:r>
              <a:rPr lang="en" altLang="zh-CN" dirty="0" err="1"/>
              <a:t>Inforation</a:t>
            </a:r>
            <a:r>
              <a:rPr lang="en" altLang="zh-CN" dirty="0"/>
              <a:t> and Computing System</a:t>
            </a:r>
            <a:r>
              <a:rPr lang="zh-CN" altLang="en" dirty="0"/>
              <a:t>，</a:t>
            </a:r>
            <a:r>
              <a:rPr lang="zh-CN" altLang="en-US" dirty="0"/>
              <a:t>没路信息与计算系统），取谐音便是“</a:t>
            </a:r>
            <a:r>
              <a:rPr lang="en" altLang="zh-CN" dirty="0"/>
              <a:t>UNIX”</a:t>
            </a:r>
            <a:r>
              <a:rPr lang="zh-CN" altLang="en" dirty="0"/>
              <a:t>。</a:t>
            </a:r>
            <a:endParaRPr lang="en-US" altLang="zh-CN" dirty="0"/>
          </a:p>
          <a:p>
            <a:endParaRPr lang="en-US" altLang="zh-CN" dirty="0"/>
          </a:p>
          <a:p>
            <a:r>
              <a:rPr kumimoji="1" lang="zh-CN" altLang="en-US" dirty="0"/>
              <a:t>从管理的角度上看 更像是 这帮人强行要把这个项目进行下去</a:t>
            </a:r>
            <a:endParaRPr kumimoji="1" lang="en-US" altLang="zh-CN" dirty="0"/>
          </a:p>
          <a:p>
            <a:r>
              <a:rPr kumimoji="1" lang="zh-CN" altLang="en-US" dirty="0"/>
              <a:t>没有机器怎么办 </a:t>
            </a:r>
            <a:endParaRPr kumimoji="1" lang="en-US" altLang="zh-CN" dirty="0"/>
          </a:p>
          <a:p>
            <a:endParaRPr kumimoji="1" lang="en-US" altLang="zh-CN" dirty="0"/>
          </a:p>
          <a:p>
            <a:endParaRPr kumimoji="1" lang="en-US" altLang="zh-CN" dirty="0"/>
          </a:p>
          <a:p>
            <a:r>
              <a:rPr kumimoji="1" lang="zh-CN" altLang="en-US" dirty="0"/>
              <a:t> </a:t>
            </a:r>
            <a:r>
              <a:rPr kumimoji="1" lang="en-US" altLang="zh-CN" dirty="0"/>
              <a:t>pdp7</a:t>
            </a:r>
            <a:r>
              <a:rPr kumimoji="1" lang="zh-CN" altLang="en-US" dirty="0"/>
              <a:t>有了 之后怎么办</a:t>
            </a:r>
            <a:endParaRPr lang="zh-CN" altLang="en-US" dirty="0"/>
          </a:p>
          <a:p>
            <a:r>
              <a:rPr lang="zh-CN" altLang="en-US" dirty="0"/>
              <a:t>当汤普逊开始将游戏移植到新系统上面的时候，他决定不利用任何现成的代码，而是重新写一个新程序。于是他实现了自己的基础代码库，包括代数计算和图形子系统等。一开始，那些代码被保存在</a:t>
            </a:r>
            <a:r>
              <a:rPr lang="en" altLang="zh-CN" dirty="0"/>
              <a:t>GECOS</a:t>
            </a:r>
            <a:r>
              <a:rPr lang="zh-CN" altLang="en-US" dirty="0"/>
              <a:t>系统里面，采用</a:t>
            </a:r>
            <a:r>
              <a:rPr lang="zh-CN" altLang="en-US" dirty="0">
                <a:hlinkClick r:id="rId3" tooltip="汇编语言"/>
              </a:rPr>
              <a:t>汇编语言</a:t>
            </a:r>
            <a:r>
              <a:rPr lang="zh-CN" altLang="en-US" dirty="0"/>
              <a:t>编写，然后汤普逊需要自己把输出结果反映到</a:t>
            </a:r>
            <a:r>
              <a:rPr lang="zh-CN" altLang="en-US" dirty="0">
                <a:hlinkClick r:id="rId4" tooltip="纸带（页面不存在）"/>
              </a:rPr>
              <a:t>纸带</a:t>
            </a:r>
            <a:r>
              <a:rPr lang="zh-CN" altLang="en-US" dirty="0"/>
              <a:t>上面，再将纸带插入到</a:t>
            </a:r>
            <a:r>
              <a:rPr lang="en" altLang="zh-CN" dirty="0"/>
              <a:t>PDP-7</a:t>
            </a:r>
            <a:r>
              <a:rPr lang="zh-CN" altLang="en-US" dirty="0"/>
              <a:t>机器里面。</a:t>
            </a:r>
            <a:endParaRPr lang="en-US" altLang="zh-CN" dirty="0"/>
          </a:p>
          <a:p>
            <a:r>
              <a:rPr lang="zh-CN" altLang="en-US" dirty="0"/>
              <a:t>也就是说最早的系统其实也是类似于交叉编译的</a:t>
            </a:r>
            <a:r>
              <a:rPr lang="en-US" altLang="zh-CN" dirty="0"/>
              <a:t>,</a:t>
            </a:r>
            <a:r>
              <a:rPr lang="zh-CN" altLang="en-US" dirty="0"/>
              <a:t>只不过它是通过直接写汇编到</a:t>
            </a:r>
            <a:r>
              <a:rPr lang="en-US" altLang="zh-CN" dirty="0" err="1"/>
              <a:t>gecos</a:t>
            </a:r>
            <a:r>
              <a:rPr lang="zh-CN" altLang="en-US" dirty="0"/>
              <a:t>的硬盘上 然后再通过纸带输出到</a:t>
            </a:r>
            <a:r>
              <a:rPr lang="en-US" altLang="zh-CN" dirty="0"/>
              <a:t>pdp7</a:t>
            </a:r>
            <a:r>
              <a:rPr lang="zh-CN" altLang="en-US" dirty="0"/>
              <a:t>上 </a:t>
            </a:r>
            <a:endParaRPr lang="en-US" altLang="zh-CN" dirty="0"/>
          </a:p>
          <a:p>
            <a:endParaRPr lang="en-US" altLang="zh-CN" dirty="0"/>
          </a:p>
          <a:p>
            <a:r>
              <a:rPr lang="zh-CN" altLang="en-US" dirty="0"/>
              <a:t>为了减轻繁重的体力劳动，汤普逊为</a:t>
            </a:r>
            <a:r>
              <a:rPr lang="en" altLang="zh-CN" dirty="0"/>
              <a:t>PDP-7</a:t>
            </a:r>
            <a:r>
              <a:rPr lang="zh-CN" altLang="en-US" dirty="0"/>
              <a:t>编写了一个</a:t>
            </a:r>
            <a:r>
              <a:rPr lang="zh-CN" altLang="en-US" dirty="0">
                <a:hlinkClick r:id="rId5" tooltip="汇编器"/>
              </a:rPr>
              <a:t>汇编器</a:t>
            </a:r>
            <a:r>
              <a:rPr lang="zh-CN" altLang="en-US" dirty="0"/>
              <a:t>。</a:t>
            </a:r>
            <a:r>
              <a:rPr lang="en-US" altLang="zh-CN" baseline="30000" dirty="0">
                <a:hlinkClick r:id="rId6"/>
              </a:rPr>
              <a:t>[3]</a:t>
            </a:r>
            <a:r>
              <a:rPr lang="zh-CN" altLang="en-US" dirty="0"/>
              <a:t>汤普逊发现游戏在新机器上运行得非常慢，于是又吸取了丹尼斯</a:t>
            </a:r>
            <a:r>
              <a:rPr lang="en-US" altLang="zh-CN" dirty="0"/>
              <a:t>·</a:t>
            </a:r>
            <a:r>
              <a:rPr lang="zh-CN" altLang="en-US" dirty="0"/>
              <a:t>里奇和</a:t>
            </a:r>
            <a:r>
              <a:rPr lang="en" altLang="zh-CN" dirty="0"/>
              <a:t>Rudd </a:t>
            </a:r>
            <a:r>
              <a:rPr lang="en" altLang="zh-CN" dirty="0" err="1"/>
              <a:t>Cassaway</a:t>
            </a:r>
            <a:r>
              <a:rPr lang="zh-CN" altLang="en-US" dirty="0"/>
              <a:t>在开发</a:t>
            </a:r>
            <a:r>
              <a:rPr lang="en" altLang="zh-CN" dirty="0"/>
              <a:t>Multics</a:t>
            </a:r>
            <a:r>
              <a:rPr lang="zh-CN" altLang="en-US" dirty="0"/>
              <a:t>文件系统时的经验，在他们工作的基础上设计了自己的</a:t>
            </a:r>
            <a:r>
              <a:rPr lang="zh-CN" altLang="en-US" dirty="0">
                <a:hlinkClick r:id="rId7" tooltip="文件系统"/>
              </a:rPr>
              <a:t>文件系统</a:t>
            </a:r>
            <a:r>
              <a:rPr lang="zh-CN" altLang="en-US" dirty="0"/>
              <a:t>。</a:t>
            </a:r>
          </a:p>
          <a:p>
            <a:r>
              <a:rPr lang="en" altLang="zh-CN" dirty="0"/>
              <a:t>was opening it.</a:t>
            </a:r>
          </a:p>
          <a:p>
            <a:endParaRPr lang="en-US" altLang="zh-CN" dirty="0"/>
          </a:p>
          <a:p>
            <a:endParaRPr lang="en-US" altLang="zh-CN" dirty="0"/>
          </a:p>
          <a:p>
            <a:r>
              <a:rPr lang="zh-CN" altLang="en-US" dirty="0"/>
              <a:t>计算机研究小组并不对</a:t>
            </a:r>
            <a:r>
              <a:rPr lang="en" altLang="zh-CN" dirty="0"/>
              <a:t>PDP-7</a:t>
            </a:r>
            <a:r>
              <a:rPr lang="zh-CN" altLang="en-US" dirty="0"/>
              <a:t>十分满意。其一是它是借来的一台机器，更主要的是它</a:t>
            </a:r>
            <a:br>
              <a:rPr lang="zh-CN" altLang="en-US" dirty="0"/>
            </a:br>
            <a:r>
              <a:rPr lang="zh-CN" altLang="en-US" dirty="0"/>
              <a:t>能力有限，不太可能提供计算服务。于是小组再次提交申请，这回是一台</a:t>
            </a:r>
            <a:r>
              <a:rPr lang="en" altLang="zh-CN" dirty="0"/>
              <a:t>PDP-11/20</a:t>
            </a:r>
            <a:br>
              <a:rPr lang="en" altLang="zh-CN" dirty="0"/>
            </a:br>
            <a:r>
              <a:rPr lang="zh-CN" altLang="en-US" dirty="0"/>
              <a:t>来研究文字处理。该申请与前一次的显著的区别是</a:t>
            </a:r>
            <a:r>
              <a:rPr lang="en" altLang="zh-CN" dirty="0"/>
              <a:t>PDP-10</a:t>
            </a:r>
            <a:r>
              <a:rPr lang="zh-CN" altLang="en-US" dirty="0"/>
              <a:t>的价格只是</a:t>
            </a:r>
            <a:r>
              <a:rPr lang="en" altLang="zh-CN" dirty="0"/>
              <a:t>DEC-10</a:t>
            </a:r>
            <a:r>
              <a:rPr lang="zh-CN" altLang="en-US" dirty="0"/>
              <a:t>的凤毛</a:t>
            </a:r>
            <a:br>
              <a:rPr lang="zh-CN" altLang="en-US" dirty="0"/>
            </a:br>
            <a:r>
              <a:rPr lang="zh-CN" altLang="en-US" dirty="0"/>
              <a:t>麟角。由于这次的申请十分具体，一个文字处理系统，</a:t>
            </a:r>
            <a:r>
              <a:rPr lang="en" altLang="zh-CN" dirty="0"/>
              <a:t>AT&amp;T</a:t>
            </a:r>
            <a:r>
              <a:rPr lang="zh-CN" altLang="en-US" dirty="0"/>
              <a:t>的管理当局宽宏大量为他</a:t>
            </a:r>
            <a:br>
              <a:rPr lang="zh-CN" altLang="en-US" dirty="0"/>
            </a:br>
            <a:r>
              <a:rPr lang="zh-CN" altLang="en-US" dirty="0"/>
              <a:t>们购买了</a:t>
            </a:r>
            <a:r>
              <a:rPr lang="en" altLang="zh-CN" dirty="0"/>
              <a:t>PDP-11</a:t>
            </a:r>
            <a:r>
              <a:rPr lang="zh-CN" altLang="en" dirty="0"/>
              <a:t>。</a:t>
            </a:r>
            <a:br>
              <a:rPr lang="zh-CN" altLang="en" dirty="0"/>
            </a:br>
            <a:r>
              <a:rPr lang="en" altLang="zh-CN" dirty="0"/>
              <a:t>1970</a:t>
            </a:r>
            <a:r>
              <a:rPr lang="zh-CN" altLang="en-US" dirty="0"/>
              <a:t>年</a:t>
            </a:r>
            <a:r>
              <a:rPr lang="en" altLang="zh-CN" dirty="0"/>
              <a:t>UNIX</a:t>
            </a:r>
            <a:r>
              <a:rPr lang="zh-CN" altLang="en-US" dirty="0"/>
              <a:t>被移植到</a:t>
            </a:r>
            <a:r>
              <a:rPr lang="en" altLang="zh-CN" dirty="0"/>
              <a:t>PDP-11/20</a:t>
            </a:r>
            <a:r>
              <a:rPr lang="zh-CN" altLang="en-US" dirty="0"/>
              <a:t>上。那可不是一件轻而易举的事，整个系统全是用</a:t>
            </a:r>
            <a:br>
              <a:rPr lang="zh-CN" altLang="en-US" dirty="0"/>
            </a:br>
            <a:r>
              <a:rPr lang="zh-CN" altLang="en-US" dirty="0"/>
              <a:t>汇编写的啊！小组又将汇编写的</a:t>
            </a:r>
            <a:r>
              <a:rPr lang="en" altLang="zh-CN" dirty="0" err="1"/>
              <a:t>roff</a:t>
            </a:r>
            <a:r>
              <a:rPr lang="en" altLang="zh-CN" dirty="0"/>
              <a:t>(</a:t>
            </a:r>
            <a:r>
              <a:rPr lang="zh-CN" altLang="en-US" dirty="0"/>
              <a:t>又称为</a:t>
            </a:r>
            <a:r>
              <a:rPr lang="en" altLang="zh-CN" dirty="0"/>
              <a:t>runoff</a:t>
            </a:r>
            <a:r>
              <a:rPr lang="zh-CN" altLang="en" dirty="0"/>
              <a:t>，</a:t>
            </a:r>
            <a:r>
              <a:rPr lang="en" altLang="zh-CN" dirty="0" err="1"/>
              <a:t>troff</a:t>
            </a:r>
            <a:r>
              <a:rPr lang="zh-CN" altLang="en-US" dirty="0"/>
              <a:t>的前身</a:t>
            </a:r>
            <a:r>
              <a:rPr lang="en-US" altLang="zh-CN" dirty="0"/>
              <a:t>)</a:t>
            </a:r>
            <a:r>
              <a:rPr lang="zh-CN" altLang="en-US" dirty="0"/>
              <a:t>从</a:t>
            </a:r>
            <a:r>
              <a:rPr lang="en" altLang="zh-CN" dirty="0"/>
              <a:t>PDP-7</a:t>
            </a:r>
            <a:r>
              <a:rPr lang="zh-CN" altLang="en-US" dirty="0"/>
              <a:t>移植到</a:t>
            </a:r>
            <a:br>
              <a:rPr lang="zh-CN" altLang="en-US" dirty="0"/>
            </a:br>
            <a:r>
              <a:rPr lang="en" altLang="zh-CN" dirty="0"/>
              <a:t>PDP-11</a:t>
            </a:r>
            <a:r>
              <a:rPr lang="zh-CN" altLang="en-US" dirty="0"/>
              <a:t>上。再加上一个编辑器就足以称为一个文字处理系统了。</a:t>
            </a:r>
            <a:br>
              <a:rPr lang="zh-CN" altLang="en-US" dirty="0"/>
            </a:br>
            <a:r>
              <a:rPr lang="zh-CN" altLang="en-US" dirty="0"/>
              <a:t>与此同时，贝尔实验室的专利局正在寻找一个文字处理系统。他们选择了计算机研究</a:t>
            </a:r>
            <a:br>
              <a:rPr lang="zh-CN" altLang="en-US" dirty="0"/>
            </a:br>
            <a:r>
              <a:rPr lang="zh-CN" altLang="en-US" dirty="0"/>
              <a:t>小组的基于</a:t>
            </a:r>
            <a:r>
              <a:rPr lang="en" altLang="zh-CN" dirty="0"/>
              <a:t>UNIX</a:t>
            </a:r>
            <a:r>
              <a:rPr lang="zh-CN" altLang="en-US" dirty="0"/>
              <a:t>系统的</a:t>
            </a:r>
            <a:r>
              <a:rPr lang="en" altLang="zh-CN" dirty="0"/>
              <a:t>PDP-11/20</a:t>
            </a:r>
            <a:r>
              <a:rPr lang="zh-CN" altLang="en" dirty="0"/>
              <a:t>。</a:t>
            </a:r>
            <a:r>
              <a:rPr lang="zh-CN" altLang="en-US" dirty="0"/>
              <a:t>贝尔实验室专利局成了</a:t>
            </a:r>
            <a:r>
              <a:rPr lang="en" altLang="zh-CN" dirty="0"/>
              <a:t>UNIX</a:t>
            </a:r>
            <a:r>
              <a:rPr lang="zh-CN" altLang="en-US" dirty="0"/>
              <a:t>的首家商业用户。</a:t>
            </a:r>
            <a:br>
              <a:rPr lang="zh-CN" altLang="en-US" dirty="0"/>
            </a:br>
            <a:r>
              <a:rPr lang="zh-CN" altLang="en-US" dirty="0"/>
              <a:t>这第一个系统有几点是很值得注意的。跑</a:t>
            </a:r>
            <a:r>
              <a:rPr lang="en" altLang="zh-CN" dirty="0"/>
              <a:t>UNIX</a:t>
            </a:r>
            <a:r>
              <a:rPr lang="zh-CN" altLang="en-US" dirty="0"/>
              <a:t>的</a:t>
            </a:r>
            <a:r>
              <a:rPr lang="en" altLang="zh-CN" dirty="0"/>
              <a:t>PDP-11/20</a:t>
            </a:r>
            <a:r>
              <a:rPr lang="zh-CN" altLang="en-US" dirty="0"/>
              <a:t>没有存储保护。它仅有</a:t>
            </a:r>
            <a:br>
              <a:rPr lang="zh-CN" altLang="en-US" dirty="0"/>
            </a:br>
            <a:r>
              <a:rPr lang="zh-CN" altLang="en-US" dirty="0"/>
              <a:t>一个</a:t>
            </a:r>
            <a:r>
              <a:rPr lang="en-US" altLang="zh-CN" dirty="0"/>
              <a:t>0.5</a:t>
            </a:r>
            <a:r>
              <a:rPr lang="en" altLang="zh-CN" dirty="0"/>
              <a:t>Mb</a:t>
            </a:r>
            <a:r>
              <a:rPr lang="zh-CN" altLang="en-US" dirty="0"/>
              <a:t>的磁盘。它支持同时三个用户，分别完成编辑，排版，再加上计算机研究</a:t>
            </a:r>
            <a:br>
              <a:rPr lang="zh-CN" altLang="en-US" dirty="0"/>
            </a:br>
            <a:r>
              <a:rPr lang="zh-CN" altLang="en-US" dirty="0"/>
              <a:t>小组进行进一步的</a:t>
            </a:r>
            <a:r>
              <a:rPr lang="en" altLang="zh-CN" dirty="0"/>
              <a:t>UNIX</a:t>
            </a:r>
            <a:r>
              <a:rPr lang="zh-CN" altLang="en-US" dirty="0"/>
              <a:t>开发。该系统的手册被标为</a:t>
            </a:r>
            <a:r>
              <a:rPr lang="en-US" altLang="zh-CN" dirty="0"/>
              <a:t>"</a:t>
            </a:r>
            <a:r>
              <a:rPr lang="en" altLang="zh-CN" dirty="0"/>
              <a:t>First Edition"</a:t>
            </a:r>
            <a:r>
              <a:rPr lang="zh-CN" altLang="en" dirty="0"/>
              <a:t>，</a:t>
            </a:r>
            <a:r>
              <a:rPr lang="zh-CN" altLang="en-US" dirty="0"/>
              <a:t>日期为</a:t>
            </a:r>
            <a:r>
              <a:rPr lang="en-US" altLang="zh-CN" dirty="0"/>
              <a:t>1971</a:t>
            </a:r>
            <a:r>
              <a:rPr lang="zh-CN" altLang="en-US" dirty="0"/>
              <a:t>年</a:t>
            </a:r>
            <a:br>
              <a:rPr lang="zh-CN" altLang="en-US" dirty="0"/>
            </a:br>
            <a:r>
              <a:rPr lang="en-US" altLang="zh-CN" dirty="0"/>
              <a:t>11</a:t>
            </a:r>
            <a:r>
              <a:rPr lang="zh-CN" altLang="en-US" dirty="0"/>
              <a:t>月。</a:t>
            </a:r>
            <a:br>
              <a:rPr lang="zh-CN" altLang="en-US" dirty="0"/>
            </a:br>
            <a:r>
              <a:rPr lang="zh-CN" altLang="en-US" dirty="0"/>
              <a:t>现在都习惯在手册的版本后注明发行号。这样可能更清楚些，</a:t>
            </a:r>
            <a:r>
              <a:rPr lang="en" altLang="zh-CN" dirty="0"/>
              <a:t>editions</a:t>
            </a:r>
            <a:r>
              <a:rPr lang="zh-CN" altLang="en-US" dirty="0"/>
              <a:t>也可称为</a:t>
            </a:r>
            <a:br>
              <a:rPr lang="zh-CN" altLang="en-US" dirty="0"/>
            </a:br>
            <a:r>
              <a:rPr lang="en" altLang="zh-CN" dirty="0"/>
              <a:t>versions</a:t>
            </a:r>
            <a:r>
              <a:rPr lang="zh-CN" altLang="en" dirty="0"/>
              <a:t>，</a:t>
            </a:r>
            <a:r>
              <a:rPr lang="zh-CN" altLang="en-US" dirty="0"/>
              <a:t>他们是一个意思。例如，</a:t>
            </a:r>
            <a:r>
              <a:rPr lang="en" altLang="zh-CN" dirty="0"/>
              <a:t>Version 7</a:t>
            </a:r>
            <a:r>
              <a:rPr lang="zh-CN" altLang="en-US" dirty="0"/>
              <a:t>和</a:t>
            </a:r>
            <a:r>
              <a:rPr lang="en-US" altLang="zh-CN" dirty="0"/>
              <a:t>7</a:t>
            </a:r>
            <a:r>
              <a:rPr lang="en" altLang="zh-CN" dirty="0" err="1"/>
              <a:t>th</a:t>
            </a:r>
            <a:r>
              <a:rPr lang="en" altLang="zh-CN" dirty="0"/>
              <a:t> Edition</a:t>
            </a:r>
            <a:r>
              <a:rPr lang="zh-CN" altLang="en-US" dirty="0"/>
              <a:t>是一回事。</a:t>
            </a:r>
            <a:endParaRPr lang="en-US" altLang="zh-CN" dirty="0"/>
          </a:p>
          <a:p>
            <a:endParaRPr lang="en-US" altLang="zh-CN" dirty="0"/>
          </a:p>
          <a:p>
            <a:r>
              <a:rPr lang="zh-CN" altLang="en-US" dirty="0"/>
              <a:t>这个能否把</a:t>
            </a:r>
            <a:r>
              <a:rPr lang="en-US" altLang="zh-CN" dirty="0" err="1"/>
              <a:t>unix</a:t>
            </a:r>
            <a:r>
              <a:rPr lang="zh-CN" altLang="en-US" dirty="0"/>
              <a:t>何游戏移植上去呢 </a:t>
            </a:r>
            <a:r>
              <a:rPr lang="en-US" altLang="zh-CN" dirty="0"/>
              <a:t>?</a:t>
            </a:r>
            <a:endParaRPr lang="en" altLang="zh-CN" dirty="0"/>
          </a:p>
          <a:p>
            <a:r>
              <a:rPr kumimoji="1" lang="zh-CN" altLang="en-US" dirty="0"/>
              <a:t>下次再说 </a:t>
            </a:r>
            <a:endParaRPr kumimoji="1" lang="en-US" altLang="zh-CN" dirty="0"/>
          </a:p>
          <a:p>
            <a:r>
              <a:rPr kumimoji="1" lang="zh-CN" altLang="en-US" dirty="0"/>
              <a:t>有心栽花花不成 无心插柳柳成荫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130</a:t>
            </a:fld>
            <a:endParaRPr kumimoji="1" lang="zh-CN" altLang="en-US"/>
          </a:p>
        </p:txBody>
      </p:sp>
    </p:spTree>
    <p:extLst>
      <p:ext uri="{BB962C8B-B14F-4D97-AF65-F5344CB8AC3E}">
        <p14:creationId xmlns:p14="http://schemas.microsoft.com/office/powerpoint/2010/main" val="853420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Ken</a:t>
            </a:r>
            <a:r>
              <a:rPr lang="zh-CN" altLang="en-US" dirty="0"/>
              <a:t>的另一个同事</a:t>
            </a:r>
            <a:r>
              <a:rPr lang="en" altLang="zh-CN" dirty="0"/>
              <a:t>Dennis Ritchie</a:t>
            </a:r>
            <a:r>
              <a:rPr lang="zh-CN" altLang="en-US" dirty="0"/>
              <a:t>对</a:t>
            </a:r>
            <a:r>
              <a:rPr lang="en" altLang="zh-CN" dirty="0"/>
              <a:t>Ken</a:t>
            </a:r>
            <a:r>
              <a:rPr lang="zh-CN" altLang="en-US" dirty="0"/>
              <a:t>的游戏没有多大兴趣，倒是对</a:t>
            </a:r>
            <a:r>
              <a:rPr lang="en" altLang="zh-CN" dirty="0" err="1"/>
              <a:t>Unics</a:t>
            </a:r>
            <a:r>
              <a:rPr lang="zh-CN" altLang="en-US" dirty="0"/>
              <a:t>情有独钟。当时</a:t>
            </a:r>
            <a:r>
              <a:rPr lang="en" altLang="zh-CN" dirty="0"/>
              <a:t>Ken</a:t>
            </a:r>
            <a:r>
              <a:rPr lang="zh-CN" altLang="en-US" dirty="0"/>
              <a:t>用汇编完成的</a:t>
            </a:r>
            <a:r>
              <a:rPr lang="en" altLang="zh-CN" dirty="0" err="1"/>
              <a:t>Unics</a:t>
            </a:r>
            <a:r>
              <a:rPr lang="zh-CN" altLang="en" dirty="0"/>
              <a:t>，</a:t>
            </a:r>
            <a:r>
              <a:rPr lang="zh-CN" altLang="en-US" dirty="0"/>
              <a:t>如果换到</a:t>
            </a:r>
            <a:r>
              <a:rPr lang="en" altLang="zh-CN" dirty="0"/>
              <a:t>pdp-11</a:t>
            </a:r>
            <a:r>
              <a:rPr lang="zh-CN" altLang="en-US" dirty="0"/>
              <a:t>上，</a:t>
            </a:r>
            <a:r>
              <a:rPr lang="en" altLang="zh-CN" dirty="0" err="1"/>
              <a:t>Unics</a:t>
            </a:r>
            <a:r>
              <a:rPr lang="zh-CN" altLang="en-US" dirty="0"/>
              <a:t>想要运行必须重新冲重新编写代码移植。</a:t>
            </a:r>
            <a:r>
              <a:rPr lang="en" altLang="zh-CN" dirty="0"/>
              <a:t>Ken</a:t>
            </a:r>
            <a:r>
              <a:rPr lang="zh-CN" altLang="en-US" dirty="0"/>
              <a:t>无法为当时不同的机型提供上百个</a:t>
            </a:r>
            <a:r>
              <a:rPr lang="en" altLang="zh-CN" dirty="0" err="1"/>
              <a:t>Unics</a:t>
            </a:r>
            <a:r>
              <a:rPr lang="zh-CN" altLang="en-US" dirty="0"/>
              <a:t>版本。这时，</a:t>
            </a:r>
            <a:r>
              <a:rPr lang="en" altLang="zh-CN" dirty="0"/>
              <a:t>Dennis Ritchie </a:t>
            </a:r>
            <a:r>
              <a:rPr lang="zh-CN" altLang="en-US" dirty="0"/>
              <a:t>在</a:t>
            </a:r>
            <a:r>
              <a:rPr lang="en" altLang="zh-CN" dirty="0"/>
              <a:t>BCPL</a:t>
            </a:r>
            <a:r>
              <a:rPr lang="zh-CN" altLang="en-US" dirty="0"/>
              <a:t>基础上，开发了一种新的高级语言将</a:t>
            </a:r>
            <a:r>
              <a:rPr lang="en" altLang="zh-CN" dirty="0" err="1"/>
              <a:t>Unics</a:t>
            </a:r>
            <a:r>
              <a:rPr lang="zh-CN" altLang="en-US" dirty="0"/>
              <a:t>重新写了一遍，并命名为 </a:t>
            </a:r>
            <a:r>
              <a:rPr lang="en" altLang="zh-CN" dirty="0"/>
              <a:t>UNIX</a:t>
            </a:r>
            <a:r>
              <a:rPr lang="zh-CN" altLang="en" dirty="0"/>
              <a:t>。</a:t>
            </a:r>
            <a:r>
              <a:rPr lang="zh-CN" altLang="en-US" dirty="0"/>
              <a:t>这个语言是将</a:t>
            </a:r>
            <a:r>
              <a:rPr lang="en" altLang="zh-CN" dirty="0"/>
              <a:t>BCPL</a:t>
            </a:r>
            <a:r>
              <a:rPr lang="zh-CN" altLang="en-US" dirty="0"/>
              <a:t>语言进行了升级，也就是后来大名鼎鼎的</a:t>
            </a:r>
            <a:r>
              <a:rPr lang="en" altLang="zh-CN" dirty="0"/>
              <a:t>C</a:t>
            </a:r>
            <a:r>
              <a:rPr lang="zh-CN" altLang="en-US" dirty="0"/>
              <a:t>语言。尽管是游戏和嘲讽，</a:t>
            </a:r>
            <a:r>
              <a:rPr lang="en" altLang="zh-CN" dirty="0"/>
              <a:t>Unix</a:t>
            </a:r>
            <a:r>
              <a:rPr lang="zh-CN" altLang="en-US" dirty="0"/>
              <a:t>和</a:t>
            </a:r>
            <a:r>
              <a:rPr lang="en" altLang="zh-CN" dirty="0"/>
              <a:t>C</a:t>
            </a:r>
            <a:r>
              <a:rPr lang="zh-CN" altLang="en-US" dirty="0"/>
              <a:t>诞生了，并且完美地结合成为一个统一体，</a:t>
            </a:r>
            <a:r>
              <a:rPr lang="en" altLang="zh-CN" dirty="0"/>
              <a:t>C</a:t>
            </a:r>
            <a:r>
              <a:rPr lang="zh-CN" altLang="en-US" dirty="0"/>
              <a:t>与</a:t>
            </a:r>
            <a:r>
              <a:rPr lang="en" altLang="zh-CN" dirty="0"/>
              <a:t>Unix</a:t>
            </a:r>
            <a:r>
              <a:rPr lang="zh-CN" altLang="en-US" dirty="0"/>
              <a:t>很快成为世界的主导。新的历史，开始了。</a:t>
            </a:r>
          </a:p>
          <a:p>
            <a:endParaRPr kumimoji="1" lang="en" altLang="zh-CN" dirty="0">
              <a:effectLst/>
            </a:endParaRPr>
          </a:p>
          <a:p>
            <a:endParaRPr lang="en" altLang="zh-CN" dirty="0">
              <a:effectLst/>
            </a:endParaRPr>
          </a:p>
          <a:p>
            <a:r>
              <a:rPr lang="en-US" altLang="zh-CN" dirty="0"/>
              <a:t>1971</a:t>
            </a:r>
            <a:r>
              <a:rPr lang="zh-CN" altLang="en-US" dirty="0"/>
              <a:t>年，第一版</a:t>
            </a:r>
            <a:r>
              <a:rPr lang="en" altLang="zh-CN" dirty="0"/>
              <a:t>Unix</a:t>
            </a:r>
            <a:r>
              <a:rPr lang="zh-CN" altLang="en-US" dirty="0"/>
              <a:t>在一台</a:t>
            </a:r>
            <a:r>
              <a:rPr lang="en" altLang="zh-CN" dirty="0"/>
              <a:t>PDP-11/24</a:t>
            </a:r>
            <a:r>
              <a:rPr lang="zh-CN" altLang="en-US" dirty="0"/>
              <a:t>的机器上完成。这台电脑只有</a:t>
            </a:r>
            <a:r>
              <a:rPr lang="en-US" altLang="zh-CN" dirty="0"/>
              <a:t>24</a:t>
            </a:r>
            <a:r>
              <a:rPr lang="en" altLang="zh-CN" dirty="0"/>
              <a:t>KB</a:t>
            </a:r>
            <a:r>
              <a:rPr lang="zh-CN" altLang="en-US" dirty="0"/>
              <a:t>的物理内存和</a:t>
            </a:r>
            <a:r>
              <a:rPr lang="en-US" altLang="zh-CN" dirty="0"/>
              <a:t>500</a:t>
            </a:r>
            <a:r>
              <a:rPr lang="en" altLang="zh-CN" dirty="0"/>
              <a:t>K</a:t>
            </a:r>
            <a:r>
              <a:rPr lang="zh-CN" altLang="en-US" dirty="0"/>
              <a:t>磁盘空间。</a:t>
            </a:r>
            <a:r>
              <a:rPr lang="en" altLang="zh-CN" dirty="0"/>
              <a:t>Unix</a:t>
            </a:r>
            <a:r>
              <a:rPr lang="zh-CN" altLang="en-US" dirty="0"/>
              <a:t>占用了</a:t>
            </a:r>
            <a:r>
              <a:rPr lang="en-US" altLang="zh-CN" dirty="0"/>
              <a:t>12</a:t>
            </a:r>
            <a:r>
              <a:rPr lang="en" altLang="zh-CN" dirty="0"/>
              <a:t>KB</a:t>
            </a:r>
            <a:r>
              <a:rPr lang="zh-CN" altLang="en-US" dirty="0"/>
              <a:t>的内存，剩下的一半内存可以支持两用户进行</a:t>
            </a:r>
            <a:r>
              <a:rPr lang="en" altLang="zh-CN" dirty="0"/>
              <a:t>Space Travel</a:t>
            </a:r>
            <a:r>
              <a:rPr lang="zh-CN" altLang="en-US" dirty="0"/>
              <a:t>的游戏。而著名的</a:t>
            </a:r>
            <a:r>
              <a:rPr lang="en" altLang="zh-CN" dirty="0"/>
              <a:t>fork</a:t>
            </a:r>
            <a:r>
              <a:rPr lang="zh-CN" altLang="en-US" dirty="0"/>
              <a:t>系统调用也就是在这时出现的。</a:t>
            </a:r>
            <a:endParaRPr lang="en-US" altLang="zh-CN" dirty="0"/>
          </a:p>
          <a:p>
            <a:r>
              <a:rPr lang="zh-CN" altLang="en-US" dirty="0">
                <a:effectLst/>
              </a:rPr>
              <a:t>内存和硬盘的不足 反而促进了</a:t>
            </a:r>
            <a:r>
              <a:rPr lang="en-US" altLang="zh-CN" dirty="0" err="1">
                <a:effectLst/>
              </a:rPr>
              <a:t>unix</a:t>
            </a:r>
            <a:r>
              <a:rPr lang="zh-CN" altLang="en-US" dirty="0">
                <a:effectLst/>
              </a:rPr>
              <a:t>的优化 </a:t>
            </a:r>
            <a:endParaRPr lang="en" altLang="zh-CN" dirty="0">
              <a:effectLst/>
            </a:endParaRPr>
          </a:p>
          <a:p>
            <a:endParaRPr lang="en" altLang="zh-CN" dirty="0">
              <a:effectLst/>
            </a:endParaRPr>
          </a:p>
          <a:p>
            <a:r>
              <a:rPr lang="en" altLang="zh-CN" dirty="0">
                <a:effectLst/>
              </a:rPr>
              <a:t>PDP-11</a:t>
            </a:r>
            <a:r>
              <a:rPr lang="zh-CN" altLang="en-US" dirty="0">
                <a:effectLst/>
              </a:rPr>
              <a:t>前面的</a:t>
            </a:r>
            <a:r>
              <a:rPr lang="en" altLang="zh-CN" dirty="0">
                <a:effectLst/>
              </a:rPr>
              <a:t>Ken Thompson</a:t>
            </a:r>
            <a:r>
              <a:rPr lang="zh-CN" altLang="en" dirty="0">
                <a:effectLst/>
              </a:rPr>
              <a:t>（</a:t>
            </a:r>
            <a:r>
              <a:rPr lang="zh-CN" altLang="en-US" dirty="0">
                <a:effectLst/>
              </a:rPr>
              <a:t>坐着）和</a:t>
            </a:r>
            <a:r>
              <a:rPr lang="en" altLang="zh-CN" dirty="0">
                <a:effectLst/>
              </a:rPr>
              <a:t>Dennis Ritchie</a:t>
            </a:r>
            <a:r>
              <a:rPr lang="zh-CN" altLang="en" dirty="0">
                <a:effectLst/>
              </a:rPr>
              <a:t>（</a:t>
            </a:r>
            <a:r>
              <a:rPr lang="zh-CN" altLang="en-US" dirty="0">
                <a:effectLst/>
              </a:rPr>
              <a:t>站着）。</a:t>
            </a:r>
            <a:r>
              <a:rPr lang="en" altLang="zh-CN" dirty="0">
                <a:effectLst/>
              </a:rPr>
              <a:t>Ritchie</a:t>
            </a:r>
            <a:r>
              <a:rPr lang="zh-CN" altLang="en-US" dirty="0">
                <a:effectLst/>
              </a:rPr>
              <a:t>将贝尔实验室供给媒体的这张图片评注为“一张有趣的照片”</a:t>
            </a:r>
            <a:endParaRPr lang="en-US" altLang="zh-CN" dirty="0">
              <a:effectLst/>
            </a:endParaRPr>
          </a:p>
          <a:p>
            <a:endParaRPr lang="en-US" altLang="zh-CN" dirty="0">
              <a:effectLst/>
            </a:endParaRPr>
          </a:p>
          <a:p>
            <a:r>
              <a:rPr lang="zh-CN" altLang="en-US" dirty="0"/>
              <a:t>第二版于</a:t>
            </a:r>
            <a:r>
              <a:rPr lang="en-US" altLang="zh-CN" dirty="0"/>
              <a:t>1972</a:t>
            </a:r>
            <a:r>
              <a:rPr lang="zh-CN" altLang="en-US" dirty="0"/>
              <a:t>年发行，增添了管道的功能。该版本还加上了除汇编之外的编程语言支</a:t>
            </a:r>
            <a:br>
              <a:rPr lang="zh-CN" altLang="en-US" dirty="0"/>
            </a:br>
            <a:r>
              <a:rPr lang="zh-CN" altLang="en-US" dirty="0"/>
              <a:t>持。特别值得一提的是</a:t>
            </a:r>
            <a:r>
              <a:rPr lang="en" altLang="zh-CN" dirty="0"/>
              <a:t>Ken</a:t>
            </a:r>
            <a:r>
              <a:rPr lang="zh-CN" altLang="en-US" dirty="0"/>
              <a:t>曾试图用</a:t>
            </a:r>
            <a:r>
              <a:rPr lang="en" altLang="zh-CN" dirty="0"/>
              <a:t>NB</a:t>
            </a:r>
            <a:r>
              <a:rPr lang="zh-CN" altLang="en-US" dirty="0"/>
              <a:t>语言来重写核心。</a:t>
            </a:r>
            <a:br>
              <a:rPr lang="zh-CN" altLang="en-US" dirty="0"/>
            </a:br>
            <a:r>
              <a:rPr lang="en" altLang="zh-CN" dirty="0"/>
              <a:t>NB</a:t>
            </a:r>
            <a:r>
              <a:rPr lang="zh-CN" altLang="en-US" dirty="0"/>
              <a:t>是由</a:t>
            </a:r>
            <a:r>
              <a:rPr lang="en" altLang="zh-CN" dirty="0"/>
              <a:t>B</a:t>
            </a:r>
            <a:r>
              <a:rPr lang="zh-CN" altLang="en-US" dirty="0"/>
              <a:t>语言</a:t>
            </a:r>
            <a:r>
              <a:rPr lang="en-US" altLang="zh-CN" dirty="0"/>
              <a:t>(</a:t>
            </a:r>
            <a:r>
              <a:rPr lang="zh-CN" altLang="en-US" dirty="0"/>
              <a:t>由</a:t>
            </a:r>
            <a:r>
              <a:rPr lang="en" altLang="zh-CN" dirty="0"/>
              <a:t>Ken</a:t>
            </a:r>
            <a:r>
              <a:rPr lang="zh-CN" altLang="en-US" dirty="0"/>
              <a:t>和</a:t>
            </a:r>
            <a:r>
              <a:rPr lang="en" altLang="zh-CN" dirty="0"/>
              <a:t>Dennis</a:t>
            </a:r>
            <a:r>
              <a:rPr lang="zh-CN" altLang="en-US" dirty="0"/>
              <a:t>设计</a:t>
            </a:r>
            <a:r>
              <a:rPr lang="en-US" altLang="zh-CN" dirty="0"/>
              <a:t>)</a:t>
            </a:r>
            <a:r>
              <a:rPr lang="zh-CN" altLang="en-US" dirty="0"/>
              <a:t>修改而来的。</a:t>
            </a:r>
            <a:r>
              <a:rPr lang="en" altLang="zh-CN" dirty="0"/>
              <a:t>B</a:t>
            </a:r>
            <a:r>
              <a:rPr lang="zh-CN" altLang="en-US" dirty="0"/>
              <a:t>语言的前身是</a:t>
            </a:r>
            <a:r>
              <a:rPr lang="en" altLang="zh-CN" dirty="0"/>
              <a:t>BCPL</a:t>
            </a:r>
            <a:r>
              <a:rPr lang="zh-CN" altLang="en" dirty="0"/>
              <a:t>，</a:t>
            </a:r>
            <a:r>
              <a:rPr lang="en" altLang="zh-CN" dirty="0"/>
              <a:t>BCPL(Basic</a:t>
            </a:r>
            <a:br>
              <a:rPr lang="en" altLang="zh-CN" dirty="0"/>
            </a:br>
            <a:r>
              <a:rPr lang="en" altLang="zh-CN" dirty="0"/>
              <a:t>CPL)</a:t>
            </a:r>
            <a:r>
              <a:rPr lang="zh-CN" altLang="en-US" dirty="0"/>
              <a:t>是</a:t>
            </a:r>
            <a:r>
              <a:rPr lang="en" altLang="zh-CN" dirty="0"/>
              <a:t>Martin Richards</a:t>
            </a:r>
            <a:r>
              <a:rPr lang="zh-CN" altLang="en-US" dirty="0"/>
              <a:t>于</a:t>
            </a:r>
            <a:r>
              <a:rPr lang="en-US" altLang="zh-CN" dirty="0"/>
              <a:t>1967</a:t>
            </a:r>
            <a:r>
              <a:rPr lang="zh-CN" altLang="en-US" dirty="0"/>
              <a:t>年在剑桥设计的。</a:t>
            </a:r>
            <a:r>
              <a:rPr lang="en" altLang="zh-CN" dirty="0"/>
              <a:t>CPL(Combined Programming</a:t>
            </a:r>
            <a:br>
              <a:rPr lang="en" altLang="zh-CN" dirty="0"/>
            </a:br>
            <a:r>
              <a:rPr lang="en" altLang="zh-CN" dirty="0"/>
              <a:t>Language)</a:t>
            </a:r>
            <a:r>
              <a:rPr lang="zh-CN" altLang="en-US" dirty="0"/>
              <a:t>则是</a:t>
            </a:r>
            <a:r>
              <a:rPr lang="en-US" altLang="zh-CN" dirty="0"/>
              <a:t>1963</a:t>
            </a:r>
            <a:r>
              <a:rPr lang="zh-CN" altLang="en-US" dirty="0"/>
              <a:t>年伦敦大学和剑桥大学的合作项目。而</a:t>
            </a:r>
            <a:r>
              <a:rPr lang="en" altLang="zh-CN" dirty="0"/>
              <a:t>CPL</a:t>
            </a:r>
            <a:r>
              <a:rPr lang="zh-CN" altLang="en-US" dirty="0"/>
              <a:t>则颇受</a:t>
            </a:r>
            <a:r>
              <a:rPr lang="en" altLang="zh-CN" dirty="0"/>
              <a:t>Algol60(1960</a:t>
            </a:r>
            <a:br>
              <a:rPr lang="en" altLang="zh-CN" dirty="0"/>
            </a:br>
            <a:r>
              <a:rPr lang="zh-CN" altLang="en-US" dirty="0"/>
              <a:t>设计</a:t>
            </a:r>
            <a:r>
              <a:rPr lang="en-US" altLang="zh-CN" dirty="0"/>
              <a:t>)</a:t>
            </a:r>
            <a:r>
              <a:rPr lang="zh-CN" altLang="en-US" dirty="0"/>
              <a:t>的设计思想影响。</a:t>
            </a:r>
            <a:br>
              <a:rPr lang="zh-CN" altLang="en-US" dirty="0"/>
            </a:br>
            <a:r>
              <a:rPr lang="zh-CN" altLang="en-US" dirty="0"/>
              <a:t>所有这些语言在控制结构上都和</a:t>
            </a:r>
            <a:r>
              <a:rPr lang="en" altLang="zh-CN" dirty="0"/>
              <a:t>C</a:t>
            </a:r>
            <a:r>
              <a:rPr lang="zh-CN" altLang="en-US" dirty="0"/>
              <a:t>语言相似，不过</a:t>
            </a:r>
            <a:r>
              <a:rPr lang="en" altLang="zh-CN" dirty="0"/>
              <a:t>B</a:t>
            </a:r>
            <a:r>
              <a:rPr lang="zh-CN" altLang="en-US" dirty="0"/>
              <a:t>和</a:t>
            </a:r>
            <a:r>
              <a:rPr lang="en" altLang="zh-CN" dirty="0"/>
              <a:t>BCPL</a:t>
            </a:r>
            <a:r>
              <a:rPr lang="zh-CN" altLang="en-US" dirty="0"/>
              <a:t>都是</a:t>
            </a:r>
            <a:r>
              <a:rPr lang="en-US" altLang="zh-CN" dirty="0"/>
              <a:t>"</a:t>
            </a:r>
            <a:r>
              <a:rPr lang="zh-CN" altLang="en-US" dirty="0"/>
              <a:t>无类型</a:t>
            </a:r>
            <a:r>
              <a:rPr lang="en-US" altLang="zh-CN" dirty="0"/>
              <a:t>"</a:t>
            </a:r>
            <a:r>
              <a:rPr lang="zh-CN" altLang="en-US" dirty="0"/>
              <a:t>的语言</a:t>
            </a:r>
            <a:r>
              <a:rPr lang="en-US" altLang="zh-CN" dirty="0"/>
              <a:t>(</a:t>
            </a:r>
            <a:r>
              <a:rPr lang="zh-CN" altLang="en-US" dirty="0"/>
              <a:t>尽管</a:t>
            </a:r>
            <a:br>
              <a:rPr lang="zh-CN" altLang="en-US" dirty="0"/>
            </a:br>
            <a:r>
              <a:rPr lang="zh-CN" altLang="en-US" dirty="0"/>
              <a:t>有点用词不当</a:t>
            </a:r>
            <a:r>
              <a:rPr lang="en-US" altLang="zh-CN" dirty="0"/>
              <a:t>)</a:t>
            </a:r>
            <a:r>
              <a:rPr lang="zh-CN" altLang="en-US" dirty="0"/>
              <a:t>，它们只支持按</a:t>
            </a:r>
            <a:r>
              <a:rPr lang="en-US" altLang="zh-CN" dirty="0"/>
              <a:t>"</a:t>
            </a:r>
            <a:r>
              <a:rPr lang="zh-CN" altLang="en-US" dirty="0"/>
              <a:t>字</a:t>
            </a:r>
            <a:r>
              <a:rPr lang="en-US" altLang="zh-CN" dirty="0"/>
              <a:t>"</a:t>
            </a:r>
            <a:r>
              <a:rPr lang="zh-CN" altLang="en-US" dirty="0"/>
              <a:t>来访问内存。</a:t>
            </a:r>
            <a:r>
              <a:rPr lang="en" altLang="zh-CN" dirty="0"/>
              <a:t>NB</a:t>
            </a:r>
            <a:r>
              <a:rPr lang="zh-CN" altLang="en-US" dirty="0"/>
              <a:t>演化为</a:t>
            </a:r>
            <a:r>
              <a:rPr lang="en" altLang="zh-CN" dirty="0"/>
              <a:t>C</a:t>
            </a:r>
            <a:r>
              <a:rPr lang="zh-CN" altLang="en" dirty="0"/>
              <a:t>，</a:t>
            </a:r>
            <a:r>
              <a:rPr lang="zh-CN" altLang="en-US" dirty="0"/>
              <a:t>而</a:t>
            </a:r>
            <a:r>
              <a:rPr lang="en" altLang="zh-CN" dirty="0"/>
              <a:t>C</a:t>
            </a:r>
            <a:r>
              <a:rPr lang="zh-CN" altLang="en-US" dirty="0"/>
              <a:t>则很快称为新的</a:t>
            </a:r>
            <a:br>
              <a:rPr lang="zh-CN" altLang="en-US" dirty="0"/>
            </a:br>
            <a:r>
              <a:rPr lang="zh-CN" altLang="en-US" dirty="0"/>
              <a:t>工具和应用的首选语言。</a:t>
            </a:r>
            <a:br>
              <a:rPr lang="zh-CN" altLang="en-US" dirty="0"/>
            </a:br>
            <a:r>
              <a:rPr lang="zh-CN" altLang="en-US" dirty="0"/>
              <a:t>参与</a:t>
            </a:r>
            <a:r>
              <a:rPr lang="en" altLang="zh-CN" dirty="0"/>
              <a:t>MULTICS(MULTICS</a:t>
            </a:r>
            <a:r>
              <a:rPr lang="zh-CN" altLang="en-US" dirty="0"/>
              <a:t>用</a:t>
            </a:r>
            <a:r>
              <a:rPr lang="en" altLang="zh-CN" dirty="0"/>
              <a:t>PL/I</a:t>
            </a:r>
            <a:r>
              <a:rPr lang="zh-CN" altLang="en-US" dirty="0"/>
              <a:t>书写</a:t>
            </a:r>
            <a:r>
              <a:rPr lang="en-US" altLang="zh-CN" dirty="0"/>
              <a:t>)</a:t>
            </a:r>
            <a:r>
              <a:rPr lang="zh-CN" altLang="en-US" dirty="0"/>
              <a:t>的经验告诉</a:t>
            </a:r>
            <a:r>
              <a:rPr lang="en" altLang="zh-CN" dirty="0"/>
              <a:t>Ken</a:t>
            </a:r>
            <a:r>
              <a:rPr lang="zh-CN" altLang="en-US" dirty="0"/>
              <a:t>和</a:t>
            </a:r>
            <a:r>
              <a:rPr lang="en" altLang="zh-CN" dirty="0"/>
              <a:t>Dennis</a:t>
            </a:r>
            <a:r>
              <a:rPr lang="zh-CN" altLang="en" dirty="0"/>
              <a:t>，</a:t>
            </a:r>
            <a:r>
              <a:rPr lang="zh-CN" altLang="en-US" dirty="0"/>
              <a:t>用高级语言来写系统是</a:t>
            </a:r>
            <a:br>
              <a:rPr lang="zh-CN" altLang="en-US" dirty="0"/>
            </a:br>
            <a:r>
              <a:rPr lang="zh-CN" altLang="en-US" dirty="0"/>
              <a:t>合算的。由此，他们一直试图完成它。</a:t>
            </a:r>
            <a:r>
              <a:rPr lang="en-US" altLang="zh-CN" dirty="0"/>
              <a:t>1973</a:t>
            </a:r>
            <a:r>
              <a:rPr lang="zh-CN" altLang="en-US" dirty="0"/>
              <a:t>年，</a:t>
            </a:r>
            <a:r>
              <a:rPr lang="en" altLang="zh-CN" dirty="0"/>
              <a:t>C</a:t>
            </a:r>
            <a:r>
              <a:rPr lang="zh-CN" altLang="en-US" dirty="0"/>
              <a:t>语言加入了结构和全局变量。与此</a:t>
            </a:r>
            <a:br>
              <a:rPr lang="zh-CN" altLang="en-US" dirty="0"/>
            </a:br>
            <a:r>
              <a:rPr lang="zh-CN" altLang="en-US" dirty="0"/>
              <a:t>同时，</a:t>
            </a:r>
            <a:r>
              <a:rPr lang="en" altLang="zh-CN" dirty="0"/>
              <a:t>Ken</a:t>
            </a:r>
            <a:r>
              <a:rPr lang="zh-CN" altLang="en-US" dirty="0"/>
              <a:t>和</a:t>
            </a:r>
            <a:r>
              <a:rPr lang="en" altLang="zh-CN" dirty="0"/>
              <a:t>Dennis</a:t>
            </a:r>
            <a:r>
              <a:rPr lang="zh-CN" altLang="en-US" dirty="0"/>
              <a:t>成功地用</a:t>
            </a:r>
            <a:r>
              <a:rPr lang="en" altLang="zh-CN" dirty="0"/>
              <a:t>C</a:t>
            </a:r>
            <a:r>
              <a:rPr lang="zh-CN" altLang="en-US" dirty="0"/>
              <a:t>重写了</a:t>
            </a:r>
            <a:r>
              <a:rPr lang="en" altLang="zh-CN" dirty="0"/>
              <a:t>UNIX</a:t>
            </a:r>
            <a:r>
              <a:rPr lang="zh-CN" altLang="en-US" dirty="0"/>
              <a:t>核心。</a:t>
            </a:r>
            <a:r>
              <a:rPr lang="en" altLang="zh-CN" dirty="0"/>
              <a:t>Shell</a:t>
            </a:r>
            <a:r>
              <a:rPr lang="zh-CN" altLang="en-US" dirty="0"/>
              <a:t>也被重写了。这增加系统的鲁</a:t>
            </a:r>
            <a:br>
              <a:rPr lang="zh-CN" altLang="en-US" dirty="0"/>
            </a:br>
            <a:r>
              <a:rPr lang="zh-CN" altLang="en-US" dirty="0"/>
              <a:t>棒性，也使编程和调试变得容易了很多。</a:t>
            </a:r>
            <a:br>
              <a:rPr lang="zh-CN" altLang="en-US" dirty="0"/>
            </a:br>
            <a:r>
              <a:rPr lang="zh-CN" altLang="en-US" dirty="0"/>
              <a:t>那时，大约有</a:t>
            </a:r>
            <a:r>
              <a:rPr lang="en-US" altLang="zh-CN" dirty="0"/>
              <a:t>25</a:t>
            </a:r>
            <a:r>
              <a:rPr lang="zh-CN" altLang="en-US" dirty="0"/>
              <a:t>个</a:t>
            </a:r>
            <a:r>
              <a:rPr lang="en" altLang="zh-CN" dirty="0"/>
              <a:t>UNIX</a:t>
            </a:r>
            <a:r>
              <a:rPr lang="zh-CN" altLang="en-US" dirty="0"/>
              <a:t>系统。在贝尔实验室内部成立了</a:t>
            </a:r>
            <a:r>
              <a:rPr lang="en" altLang="zh-CN" dirty="0"/>
              <a:t>UNIX</a:t>
            </a:r>
            <a:r>
              <a:rPr lang="zh-CN" altLang="en-US" dirty="0"/>
              <a:t>系统小组来进行内部维护</a:t>
            </a:r>
            <a:br>
              <a:rPr lang="zh-CN" altLang="en-US" dirty="0"/>
            </a:br>
            <a:r>
              <a:rPr lang="zh-CN" altLang="en-US" dirty="0"/>
              <a:t>工作。几家大学都和贝尔实验室签定协议，获得了第四版的拷贝。协议主要是不泄露</a:t>
            </a:r>
            <a:br>
              <a:rPr lang="zh-CN" altLang="en-US" dirty="0"/>
            </a:br>
            <a:r>
              <a:rPr lang="zh-CN" altLang="en-US" dirty="0"/>
              <a:t>源码，在那时还没有许可证这回事。</a:t>
            </a:r>
            <a:r>
              <a:rPr lang="en" altLang="zh-CN" dirty="0"/>
              <a:t>Ken</a:t>
            </a:r>
            <a:r>
              <a:rPr lang="zh-CN" altLang="en-US" dirty="0"/>
              <a:t>自己录制磁带，不收任何费用。第一卷磁带</a:t>
            </a:r>
            <a:br>
              <a:rPr lang="zh-CN" altLang="en-US" dirty="0"/>
            </a:br>
            <a:r>
              <a:rPr lang="zh-CN" altLang="en-US" dirty="0"/>
              <a:t>由在纽约的哥伦比亚大学获得。</a:t>
            </a:r>
            <a:endParaRPr lang="en-US" altLang="zh-CN" dirty="0">
              <a:effectLst/>
            </a:endParaRPr>
          </a:p>
          <a:p>
            <a:endParaRPr lang="en-US" altLang="zh-CN" dirty="0">
              <a:effectLst/>
            </a:endParaRPr>
          </a:p>
          <a:p>
            <a:r>
              <a:rPr lang="zh-CN" altLang="en-US" dirty="0">
                <a:effectLst/>
              </a:rPr>
              <a:t>他开玩笑说，他的头发拍这张照片时比</a:t>
            </a:r>
            <a:r>
              <a:rPr lang="en-US" altLang="zh-CN" dirty="0">
                <a:effectLst/>
              </a:rPr>
              <a:t>1999</a:t>
            </a:r>
            <a:r>
              <a:rPr lang="zh-CN" altLang="en-US" dirty="0">
                <a:effectLst/>
              </a:rPr>
              <a:t>年</a:t>
            </a:r>
            <a:r>
              <a:rPr lang="en-US" altLang="zh-CN" dirty="0">
                <a:effectLst/>
              </a:rPr>
              <a:t>3</a:t>
            </a:r>
            <a:r>
              <a:rPr lang="zh-CN" altLang="en-US" dirty="0">
                <a:effectLst/>
              </a:rPr>
              <a:t>月那一期</a:t>
            </a:r>
            <a:r>
              <a:rPr lang="en-US" altLang="zh-CN" dirty="0">
                <a:effectLst/>
              </a:rPr>
              <a:t>《</a:t>
            </a:r>
            <a:r>
              <a:rPr lang="zh-CN" altLang="en-US" dirty="0">
                <a:effectLst/>
              </a:rPr>
              <a:t>科学美国人</a:t>
            </a:r>
            <a:r>
              <a:rPr lang="en-US" altLang="zh-CN" dirty="0">
                <a:effectLst/>
              </a:rPr>
              <a:t>》</a:t>
            </a:r>
            <a:r>
              <a:rPr lang="zh-CN" altLang="en-US" dirty="0">
                <a:effectLst/>
              </a:rPr>
              <a:t>等杂志上的样子“茂密浓黑多了”。（图片来源贝尔实验室）</a:t>
            </a:r>
            <a:endParaRPr lang="en-US" altLang="zh-CN" dirty="0">
              <a:effectLst/>
            </a:endParaRPr>
          </a:p>
          <a:p>
            <a:endParaRPr kumimoji="1" lang="en-US" altLang="zh-CN" dirty="0">
              <a:effectLst/>
            </a:endParaRPr>
          </a:p>
          <a:p>
            <a:endParaRPr kumimoji="1" lang="en-US" altLang="zh-CN" dirty="0"/>
          </a:p>
          <a:p>
            <a:r>
              <a:rPr kumimoji="1" lang="zh-CN" altLang="en-US" dirty="0"/>
              <a:t>批处理程序是很容易实现的 先跑起来 </a:t>
            </a:r>
            <a:endParaRPr kumimoji="1" lang="en-US" altLang="zh-CN" dirty="0"/>
          </a:p>
          <a:p>
            <a:endParaRPr kumimoji="1" lang="en-US" altLang="zh-CN" dirty="0">
              <a:effectLst/>
            </a:endParaRPr>
          </a:p>
          <a:p>
            <a:r>
              <a:rPr kumimoji="1" lang="zh-CN" altLang="en-US" dirty="0">
                <a:effectLst/>
              </a:rPr>
              <a:t>但是分时系统有个问题 就是 很多人如果在同一时间都想写一个文件 这个时候怎么办</a:t>
            </a:r>
            <a:r>
              <a:rPr kumimoji="1" lang="en-US" altLang="zh-CN" dirty="0">
                <a:effectLst/>
              </a:rPr>
              <a:t>?</a:t>
            </a:r>
          </a:p>
          <a:p>
            <a:r>
              <a:rPr kumimoji="1" lang="zh-CN" altLang="en-US" dirty="0">
                <a:effectLst/>
              </a:rPr>
              <a:t>就得有权限 就得有 锁 有 互斥 </a:t>
            </a:r>
            <a:endParaRPr kumimoji="1" lang="en-US" altLang="zh-CN" dirty="0">
              <a:effectLst/>
            </a:endParaRPr>
          </a:p>
          <a:p>
            <a:r>
              <a:rPr lang="en" altLang="zh-CN" dirty="0"/>
              <a:t>When a file was read, the output from that file had to be sent to the user that </a:t>
            </a:r>
          </a:p>
          <a:p>
            <a:endParaRPr kumimoji="1" lang="en" altLang="zh-CN" dirty="0">
              <a:effectLst/>
            </a:endParaRPr>
          </a:p>
          <a:p>
            <a:r>
              <a:rPr lang="zh-CN" altLang="en-US" dirty="0"/>
              <a:t>二十世纪八十代早期</a:t>
            </a:r>
            <a:r>
              <a:rPr lang="en" altLang="zh-CN" dirty="0"/>
              <a:t>Unix</a:t>
            </a:r>
            <a:r>
              <a:rPr lang="zh-CN" altLang="en-US" dirty="0"/>
              <a:t>小组用</a:t>
            </a:r>
            <a:r>
              <a:rPr lang="en" altLang="zh-CN" dirty="0"/>
              <a:t>C</a:t>
            </a:r>
            <a:r>
              <a:rPr lang="zh-CN" altLang="en-US" dirty="0"/>
              <a:t>语言重写这个小型操作系统的决定使得</a:t>
            </a:r>
            <a:r>
              <a:rPr lang="en" altLang="zh-CN" dirty="0"/>
              <a:t>Unix</a:t>
            </a:r>
            <a:r>
              <a:rPr lang="zh-CN" altLang="en-US" dirty="0"/>
              <a:t>与其它的系统区别开来。那个时候的操作系统很少是可移植的。相反，由于先天的设计和底层源语言，那些操作系统和所被授权运行的硬件平台紧密地联系在一起。通过使用</a:t>
            </a:r>
            <a:r>
              <a:rPr lang="en" altLang="zh-CN" dirty="0"/>
              <a:t>C</a:t>
            </a:r>
            <a:r>
              <a:rPr lang="zh-CN" altLang="en-US" dirty="0"/>
              <a:t>语言重构</a:t>
            </a:r>
            <a:r>
              <a:rPr lang="en" altLang="zh-CN" dirty="0"/>
              <a:t>Unix</a:t>
            </a:r>
            <a:r>
              <a:rPr lang="zh-CN" altLang="en" dirty="0"/>
              <a:t>，</a:t>
            </a:r>
            <a:r>
              <a:rPr lang="zh-CN" altLang="en-US" dirty="0"/>
              <a:t>现在</a:t>
            </a:r>
            <a:r>
              <a:rPr lang="en" altLang="zh-CN" dirty="0"/>
              <a:t>Unix</a:t>
            </a:r>
            <a:r>
              <a:rPr lang="zh-CN" altLang="en-US" dirty="0"/>
              <a:t>可以被移植到许多硬件平台。</a:t>
            </a:r>
            <a:endParaRPr lang="en-US" altLang="zh-CN" dirty="0"/>
          </a:p>
          <a:p>
            <a:endParaRPr kumimoji="1" lang="en-US" altLang="zh-CN" dirty="0">
              <a:effectLst/>
            </a:endParaRPr>
          </a:p>
          <a:p>
            <a:r>
              <a:rPr lang="zh-CN" altLang="en-US" dirty="0"/>
              <a:t>有几个对于用户和程序员来说很有吸引力的操作系统设计的关键点使得</a:t>
            </a:r>
            <a:r>
              <a:rPr lang="en" altLang="zh-CN" dirty="0"/>
              <a:t>Unix</a:t>
            </a:r>
            <a:r>
              <a:rPr lang="zh-CN" altLang="en-US" dirty="0"/>
              <a:t>扩张到除贝尔实验室以外的其它领域，如研究、学术甚至商业用途。关键点一，</a:t>
            </a:r>
            <a:r>
              <a:rPr lang="en" altLang="zh-CN" dirty="0"/>
              <a:t>Ken Thompson</a:t>
            </a:r>
            <a:r>
              <a:rPr lang="zh-CN" altLang="en-US" dirty="0"/>
              <a:t>的</a:t>
            </a:r>
            <a:r>
              <a:rPr lang="en" altLang="zh-CN" dirty="0"/>
              <a:t>Unix</a:t>
            </a:r>
            <a:r>
              <a:rPr lang="zh-CN" altLang="en-US" dirty="0"/>
              <a:t>哲学成为了模块化软件设计和计算的强有力的典范。</a:t>
            </a:r>
            <a:r>
              <a:rPr lang="en" altLang="zh-CN" dirty="0"/>
              <a:t>Unix</a:t>
            </a:r>
            <a:r>
              <a:rPr lang="zh-CN" altLang="en-US" dirty="0"/>
              <a:t>哲学建议使用小规模的为特定目的构建的程序的结合体来处理复杂的总体任务。由于</a:t>
            </a:r>
            <a:r>
              <a:rPr lang="en" altLang="zh-CN" dirty="0"/>
              <a:t>Unix</a:t>
            </a:r>
            <a:r>
              <a:rPr lang="zh-CN" altLang="en-US" dirty="0"/>
              <a:t>是围绕着文件和管道设计的，这个</a:t>
            </a:r>
            <a:r>
              <a:rPr lang="en-US" altLang="zh-CN" dirty="0"/>
              <a:t>"</a:t>
            </a:r>
            <a:r>
              <a:rPr lang="en" altLang="zh-CN" dirty="0"/>
              <a:t>piping</a:t>
            </a:r>
            <a:r>
              <a:rPr lang="zh-CN" altLang="en" dirty="0"/>
              <a:t>（</a:t>
            </a:r>
            <a:r>
              <a:rPr lang="zh-CN" altLang="en-US" dirty="0"/>
              <a:t>管道</a:t>
            </a:r>
            <a:r>
              <a:rPr lang="en-US" altLang="zh-CN" dirty="0"/>
              <a:t>)“</a:t>
            </a:r>
            <a:r>
              <a:rPr lang="zh-CN" altLang="en-US" dirty="0"/>
              <a:t>模型至今仍然很流行，它把程序的输入和输出链接在一起作为一系列的线性输入操作。实际上，当今的函数即服务（</a:t>
            </a:r>
            <a:r>
              <a:rPr lang="en" altLang="zh-CN" dirty="0" err="1"/>
              <a:t>FaaS</a:t>
            </a:r>
            <a:r>
              <a:rPr lang="zh-CN" altLang="en" dirty="0"/>
              <a:t>）</a:t>
            </a:r>
            <a:r>
              <a:rPr lang="en" altLang="zh-CN" dirty="0"/>
              <a:t>/</a:t>
            </a:r>
            <a:r>
              <a:rPr lang="zh-CN" altLang="en-US" dirty="0"/>
              <a:t>无服务器计算模型要更多地归功于对</a:t>
            </a:r>
            <a:r>
              <a:rPr lang="en" altLang="zh-CN" dirty="0"/>
              <a:t>Unix</a:t>
            </a:r>
            <a:r>
              <a:rPr lang="zh-CN" altLang="en-US" dirty="0"/>
              <a:t>哲学的继承。</a:t>
            </a:r>
          </a:p>
          <a:p>
            <a:endParaRPr kumimoji="1" lang="en-US" altLang="zh-CN" dirty="0">
              <a:effectLst/>
            </a:endParaRP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131</a:t>
            </a:fld>
            <a:endParaRPr kumimoji="1" lang="zh-CN" altLang="en-US"/>
          </a:p>
        </p:txBody>
      </p:sp>
    </p:spTree>
    <p:extLst>
      <p:ext uri="{BB962C8B-B14F-4D97-AF65-F5344CB8AC3E}">
        <p14:creationId xmlns:p14="http://schemas.microsoft.com/office/powerpoint/2010/main" val="54024599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coolshell.cn</a:t>
            </a:r>
            <a:r>
              <a:rPr kumimoji="1" lang="en" altLang="zh-CN" dirty="0"/>
              <a:t>/articles/19996.html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132</a:t>
            </a:fld>
            <a:endParaRPr kumimoji="1" lang="zh-CN" altLang="en-US"/>
          </a:p>
        </p:txBody>
      </p:sp>
    </p:spTree>
    <p:extLst>
      <p:ext uri="{BB962C8B-B14F-4D97-AF65-F5344CB8AC3E}">
        <p14:creationId xmlns:p14="http://schemas.microsoft.com/office/powerpoint/2010/main" val="375695068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这时</a:t>
            </a:r>
            <a:r>
              <a:rPr lang="en" altLang="zh-CN" dirty="0"/>
              <a:t>Ken</a:t>
            </a:r>
            <a:r>
              <a:rPr lang="zh-CN" altLang="en-US" dirty="0"/>
              <a:t>和</a:t>
            </a:r>
            <a:r>
              <a:rPr lang="en" altLang="zh-CN" dirty="0"/>
              <a:t>Dennis</a:t>
            </a:r>
            <a:r>
              <a:rPr lang="zh-CN" altLang="en-US" dirty="0"/>
              <a:t>仍在积极地投入</a:t>
            </a:r>
            <a:r>
              <a:rPr lang="en" altLang="zh-CN" dirty="0"/>
              <a:t>UNIX</a:t>
            </a:r>
            <a:r>
              <a:rPr lang="zh-CN" altLang="en-US" dirty="0"/>
              <a:t>的研究；然而，他们继续避免提供支持的承诺。</a:t>
            </a:r>
            <a:br>
              <a:rPr lang="zh-CN" altLang="en-US" dirty="0"/>
            </a:br>
            <a:r>
              <a:rPr lang="zh-CN" altLang="en-US" dirty="0"/>
              <a:t>他们的小组被称为</a:t>
            </a:r>
            <a:r>
              <a:rPr lang="en-US" altLang="zh-CN" dirty="0"/>
              <a:t>"</a:t>
            </a:r>
            <a:r>
              <a:rPr lang="en" altLang="zh-CN" dirty="0"/>
              <a:t>Research"(</a:t>
            </a:r>
            <a:r>
              <a:rPr lang="zh-CN" altLang="en-US" dirty="0"/>
              <a:t>或在贝尔实验室内部称为</a:t>
            </a:r>
            <a:r>
              <a:rPr lang="en-US" altLang="zh-CN" dirty="0"/>
              <a:t>"1127")</a:t>
            </a:r>
            <a:r>
              <a:rPr lang="zh-CN" altLang="en-US" dirty="0"/>
              <a:t>。他们的机器被命名</a:t>
            </a:r>
            <a:br>
              <a:rPr lang="zh-CN" altLang="en-US" dirty="0"/>
            </a:br>
            <a:r>
              <a:rPr lang="zh-CN" altLang="en-US" dirty="0"/>
              <a:t>为</a:t>
            </a:r>
            <a:r>
              <a:rPr lang="en" altLang="zh-CN" dirty="0"/>
              <a:t>research</a:t>
            </a:r>
            <a:r>
              <a:rPr lang="zh-CN" altLang="en" dirty="0"/>
              <a:t>。</a:t>
            </a:r>
            <a:r>
              <a:rPr lang="zh-CN" altLang="en-US" dirty="0"/>
              <a:t>你可以通过</a:t>
            </a:r>
            <a:r>
              <a:rPr lang="en" altLang="zh-CN" dirty="0" err="1"/>
              <a:t>uucp</a:t>
            </a:r>
            <a:r>
              <a:rPr lang="zh-CN" altLang="en-US" dirty="0"/>
              <a:t>向他们发送</a:t>
            </a:r>
            <a:r>
              <a:rPr lang="en" altLang="zh-CN" dirty="0"/>
              <a:t>bug</a:t>
            </a:r>
            <a:r>
              <a:rPr lang="zh-CN" altLang="en-US" dirty="0"/>
              <a:t>报告，打电话询问他们，甚至进他们的</a:t>
            </a:r>
            <a:br>
              <a:rPr lang="zh-CN" altLang="en-US" dirty="0"/>
            </a:br>
            <a:r>
              <a:rPr lang="zh-CN" altLang="en-US" dirty="0"/>
              <a:t>办公室和他们一起讨论</a:t>
            </a:r>
            <a:r>
              <a:rPr lang="en" altLang="zh-CN" dirty="0"/>
              <a:t>UNIX</a:t>
            </a:r>
            <a:r>
              <a:rPr lang="zh-CN" altLang="en-US" dirty="0"/>
              <a:t>的问题。通常他们总能在其后的若干天内解决</a:t>
            </a:r>
            <a:r>
              <a:rPr lang="en" altLang="zh-CN" dirty="0"/>
              <a:t>bug</a:t>
            </a:r>
            <a:r>
              <a:rPr lang="zh-CN" altLang="en" dirty="0"/>
              <a:t>。</a:t>
            </a:r>
            <a:br>
              <a:rPr lang="zh-CN" altLang="en" dirty="0"/>
            </a:br>
            <a:r>
              <a:rPr lang="zh-CN" altLang="en-US" dirty="0"/>
              <a:t>与</a:t>
            </a:r>
            <a:r>
              <a:rPr lang="en" altLang="zh-CN" dirty="0"/>
              <a:t>research</a:t>
            </a:r>
            <a:r>
              <a:rPr lang="zh-CN" altLang="en-US" dirty="0"/>
              <a:t>的在贝尔实验室的另一个小组被称为</a:t>
            </a:r>
            <a:r>
              <a:rPr lang="en" altLang="zh-CN" dirty="0"/>
              <a:t>PWB</a:t>
            </a:r>
            <a:r>
              <a:rPr lang="zh-CN" altLang="en" dirty="0"/>
              <a:t>，</a:t>
            </a:r>
            <a:r>
              <a:rPr lang="en" altLang="zh-CN" dirty="0"/>
              <a:t>Programmer's Workbench</a:t>
            </a:r>
            <a:r>
              <a:rPr lang="zh-CN" altLang="en" dirty="0"/>
              <a:t>。</a:t>
            </a:r>
            <a:r>
              <a:rPr lang="zh-CN" altLang="en-US" dirty="0"/>
              <a:t>由</a:t>
            </a:r>
            <a:br>
              <a:rPr lang="zh-CN" altLang="en-US" dirty="0"/>
            </a:br>
            <a:r>
              <a:rPr lang="en" altLang="zh-CN" dirty="0"/>
              <a:t>Rudd </a:t>
            </a:r>
            <a:r>
              <a:rPr lang="en" altLang="zh-CN" dirty="0" err="1"/>
              <a:t>Canaday</a:t>
            </a:r>
            <a:r>
              <a:rPr lang="zh-CN" altLang="en-US" dirty="0"/>
              <a:t>领导的</a:t>
            </a:r>
            <a:r>
              <a:rPr lang="en" altLang="zh-CN" dirty="0"/>
              <a:t>PWB</a:t>
            </a:r>
            <a:r>
              <a:rPr lang="zh-CN" altLang="en-US" dirty="0"/>
              <a:t>小组支持一个用于大型软件开发的</a:t>
            </a:r>
            <a:r>
              <a:rPr lang="en" altLang="zh-CN" dirty="0"/>
              <a:t>UNIX</a:t>
            </a:r>
            <a:r>
              <a:rPr lang="zh-CN" altLang="en-US" dirty="0"/>
              <a:t>版本。</a:t>
            </a:r>
            <a:r>
              <a:rPr lang="en" altLang="zh-CN" dirty="0"/>
              <a:t>PWB</a:t>
            </a:r>
            <a:r>
              <a:rPr lang="zh-CN" altLang="en-US" dirty="0"/>
              <a:t>试图向那些</a:t>
            </a:r>
            <a:br>
              <a:rPr lang="zh-CN" altLang="en-US" dirty="0"/>
            </a:br>
            <a:r>
              <a:rPr lang="zh-CN" altLang="en-US" dirty="0"/>
              <a:t>并不对</a:t>
            </a:r>
            <a:r>
              <a:rPr lang="en" altLang="zh-CN" dirty="0"/>
              <a:t>UNIX</a:t>
            </a:r>
            <a:r>
              <a:rPr lang="zh-CN" altLang="en-US" dirty="0"/>
              <a:t>研究感兴趣的用户通过服务。他们做了大量的工作来强化了</a:t>
            </a:r>
            <a:r>
              <a:rPr lang="en" altLang="zh-CN" dirty="0"/>
              <a:t>UNIX</a:t>
            </a:r>
            <a:r>
              <a:rPr lang="zh-CN" altLang="en-US" dirty="0"/>
              <a:t>的核心，</a:t>
            </a:r>
            <a:br>
              <a:rPr lang="zh-CN" altLang="en-US" dirty="0"/>
            </a:br>
            <a:r>
              <a:rPr lang="zh-CN" altLang="en-US" dirty="0"/>
              <a:t>包括支持更多的用户。</a:t>
            </a:r>
            <a:r>
              <a:rPr lang="en" altLang="zh-CN" dirty="0"/>
              <a:t>PWB</a:t>
            </a:r>
            <a:r>
              <a:rPr lang="zh-CN" altLang="en-US" dirty="0"/>
              <a:t>的两个非常有用的计划分别是</a:t>
            </a:r>
            <a:r>
              <a:rPr lang="en" altLang="zh-CN" dirty="0"/>
              <a:t>SCCS(</a:t>
            </a:r>
            <a:r>
              <a:rPr lang="zh-CN" altLang="en-US" dirty="0"/>
              <a:t>源码控制系统</a:t>
            </a:r>
            <a:r>
              <a:rPr lang="en-US" altLang="zh-CN" dirty="0"/>
              <a:t>)</a:t>
            </a:r>
            <a:r>
              <a:rPr lang="zh-CN" altLang="en-US" dirty="0"/>
              <a:t>和</a:t>
            </a:r>
            <a:r>
              <a:rPr lang="en" altLang="zh-CN" dirty="0"/>
              <a:t>RJE</a:t>
            </a:r>
            <a:br>
              <a:rPr lang="en" altLang="zh-CN" dirty="0"/>
            </a:br>
            <a:r>
              <a:rPr lang="en" altLang="zh-CN" dirty="0"/>
              <a:t>(</a:t>
            </a:r>
            <a:r>
              <a:rPr lang="zh-CN" altLang="en-US" dirty="0"/>
              <a:t>使用</a:t>
            </a:r>
            <a:r>
              <a:rPr lang="en" altLang="zh-CN" dirty="0"/>
              <a:t>UNIX</a:t>
            </a:r>
            <a:r>
              <a:rPr lang="zh-CN" altLang="en-US" dirty="0"/>
              <a:t>作为实验室其它主机的前段</a:t>
            </a:r>
            <a:r>
              <a:rPr lang="en-US" altLang="zh-CN" dirty="0"/>
              <a:t>)</a:t>
            </a:r>
            <a:r>
              <a:rPr lang="zh-CN" altLang="en-US" dirty="0"/>
              <a:t>。</a:t>
            </a:r>
            <a:r>
              <a:rPr lang="en" altLang="zh-CN" dirty="0"/>
              <a:t>PWB</a:t>
            </a:r>
            <a:r>
              <a:rPr lang="zh-CN" altLang="en-US" dirty="0"/>
              <a:t>最终注册为</a:t>
            </a:r>
            <a:r>
              <a:rPr lang="en" altLang="zh-CN" dirty="0"/>
              <a:t>PWB/UNIX1.0</a:t>
            </a:r>
            <a:r>
              <a:rPr lang="zh-CN" altLang="en" dirty="0"/>
              <a:t>。</a:t>
            </a:r>
            <a:br>
              <a:rPr lang="zh-CN" altLang="en" dirty="0"/>
            </a:br>
            <a:r>
              <a:rPr lang="en" altLang="zh-CN" dirty="0"/>
              <a:t>UNIX</a:t>
            </a:r>
            <a:r>
              <a:rPr lang="zh-CN" altLang="en-US" dirty="0"/>
              <a:t>替代了越来越多的</a:t>
            </a:r>
            <a:r>
              <a:rPr lang="en" altLang="zh-CN" dirty="0"/>
              <a:t>PDP-11</a:t>
            </a:r>
            <a:r>
              <a:rPr lang="zh-CN" altLang="en-US" dirty="0"/>
              <a:t>上的</a:t>
            </a:r>
            <a:r>
              <a:rPr lang="en" altLang="zh-CN" dirty="0"/>
              <a:t>DEC</a:t>
            </a:r>
            <a:r>
              <a:rPr lang="zh-CN" altLang="en-US" dirty="0"/>
              <a:t>公司的操作系统。尽管</a:t>
            </a:r>
            <a:r>
              <a:rPr lang="en" altLang="zh-CN" dirty="0"/>
              <a:t>UNIX</a:t>
            </a:r>
            <a:r>
              <a:rPr lang="zh-CN" altLang="en-US" dirty="0"/>
              <a:t>不被支持，但她的</a:t>
            </a:r>
            <a:br>
              <a:rPr lang="zh-CN" altLang="en-US" dirty="0"/>
            </a:br>
            <a:r>
              <a:rPr lang="zh-CN" altLang="en-US" dirty="0"/>
              <a:t>魅力远胜于她的问题而吸引了许多的用户。除了系统本身的许多优点外，源码是可以</a:t>
            </a:r>
            <a:br>
              <a:rPr lang="zh-CN" altLang="en-US" dirty="0"/>
            </a:br>
            <a:r>
              <a:rPr lang="zh-CN" altLang="en-US" dirty="0"/>
              <a:t>获得的，而且系统从整体上也是易于理解的。进行修改和扩充很容易。这使得</a:t>
            </a:r>
            <a:r>
              <a:rPr lang="en" altLang="zh-CN" dirty="0"/>
              <a:t>UNIX</a:t>
            </a:r>
            <a:r>
              <a:rPr lang="zh-CN" altLang="en-US" dirty="0"/>
              <a:t>与</a:t>
            </a:r>
            <a:br>
              <a:rPr lang="zh-CN" altLang="en-US" dirty="0"/>
            </a:br>
            <a:r>
              <a:rPr lang="zh-CN" altLang="en-US" dirty="0"/>
              <a:t>其同类的其它操作系统大不一样。</a:t>
            </a:r>
            <a:br>
              <a:rPr lang="zh-CN" altLang="en-US" dirty="0"/>
            </a:br>
            <a:r>
              <a:rPr lang="en-US" altLang="zh-CN" dirty="0"/>
              <a:t>1975</a:t>
            </a:r>
            <a:r>
              <a:rPr lang="zh-CN" altLang="en-US" dirty="0"/>
              <a:t>年，第六版</a:t>
            </a:r>
            <a:r>
              <a:rPr lang="en" altLang="zh-CN" dirty="0"/>
              <a:t>UNIX</a:t>
            </a:r>
            <a:r>
              <a:rPr lang="zh-CN" altLang="en-US" dirty="0"/>
              <a:t>系统发行了。这是第一个在贝尔实验室外广为流传的</a:t>
            </a:r>
            <a:r>
              <a:rPr lang="en" altLang="zh-CN" dirty="0"/>
              <a:t>UNIX</a:t>
            </a:r>
            <a:r>
              <a:rPr lang="zh-CN" altLang="en-US" dirty="0"/>
              <a:t>系统。</a:t>
            </a:r>
            <a:br>
              <a:rPr lang="zh-CN" altLang="en-US" dirty="0"/>
            </a:br>
            <a:r>
              <a:rPr lang="en" altLang="zh-CN" dirty="0"/>
              <a:t>AT&amp;T(</a:t>
            </a:r>
            <a:r>
              <a:rPr lang="zh-CN" altLang="en-US" dirty="0"/>
              <a:t>通过</a:t>
            </a:r>
            <a:r>
              <a:rPr lang="en" altLang="zh-CN" dirty="0"/>
              <a:t>West Electric Co.)</a:t>
            </a:r>
            <a:r>
              <a:rPr lang="zh-CN" altLang="en-US" dirty="0"/>
              <a:t>开始向商业和政府用户提供许可证。</a:t>
            </a:r>
            <a:br>
              <a:rPr lang="zh-CN" altLang="en-US" dirty="0"/>
            </a:br>
            <a:r>
              <a:rPr lang="en" altLang="zh-CN" dirty="0"/>
              <a:t>Mike </a:t>
            </a:r>
            <a:r>
              <a:rPr lang="en" altLang="zh-CN" dirty="0" err="1"/>
              <a:t>Lesk</a:t>
            </a:r>
            <a:r>
              <a:rPr lang="zh-CN" altLang="en-US" dirty="0"/>
              <a:t>发行了他的可移植</a:t>
            </a:r>
            <a:r>
              <a:rPr lang="en" altLang="zh-CN" dirty="0"/>
              <a:t>C</a:t>
            </a:r>
            <a:r>
              <a:rPr lang="zh-CN" altLang="en-US" dirty="0"/>
              <a:t>语言库。该库提供了可在任何支持</a:t>
            </a:r>
            <a:r>
              <a:rPr lang="en" altLang="zh-CN" dirty="0"/>
              <a:t>C</a:t>
            </a:r>
            <a:r>
              <a:rPr lang="zh-CN" altLang="en-US" dirty="0"/>
              <a:t>语言的机器上进行</a:t>
            </a:r>
            <a:br>
              <a:rPr lang="zh-CN" altLang="en-US" dirty="0"/>
            </a:br>
            <a:r>
              <a:rPr lang="en" altLang="zh-CN" dirty="0"/>
              <a:t>I/O</a:t>
            </a:r>
            <a:r>
              <a:rPr lang="zh-CN" altLang="en-US" dirty="0"/>
              <a:t>的库例程。这是用</a:t>
            </a:r>
            <a:r>
              <a:rPr lang="en" altLang="zh-CN" dirty="0"/>
              <a:t>C</a:t>
            </a:r>
            <a:r>
              <a:rPr lang="zh-CN" altLang="en-US" dirty="0"/>
              <a:t>书写可移植代码的重要的一步。</a:t>
            </a:r>
            <a:r>
              <a:rPr lang="en" altLang="zh-CN" dirty="0"/>
              <a:t>Dennis</a:t>
            </a:r>
            <a:r>
              <a:rPr lang="zh-CN" altLang="en-US" dirty="0"/>
              <a:t>后来重写了该库并称其</a:t>
            </a:r>
            <a:br>
              <a:rPr lang="zh-CN" altLang="en-US" dirty="0"/>
            </a:br>
            <a:r>
              <a:rPr lang="zh-CN" altLang="en-US" dirty="0"/>
              <a:t>为标准</a:t>
            </a:r>
            <a:r>
              <a:rPr lang="en" altLang="zh-CN" dirty="0"/>
              <a:t>I/O</a:t>
            </a:r>
            <a:r>
              <a:rPr lang="zh-CN" altLang="en-US" dirty="0"/>
              <a:t>库</a:t>
            </a:r>
            <a:r>
              <a:rPr lang="en-US" altLang="zh-CN" dirty="0"/>
              <a:t>(</a:t>
            </a:r>
            <a:r>
              <a:rPr lang="zh-CN" altLang="en-US" dirty="0"/>
              <a:t>即所谓</a:t>
            </a:r>
            <a:r>
              <a:rPr lang="en" altLang="zh-CN" dirty="0" err="1"/>
              <a:t>stdio</a:t>
            </a:r>
            <a:r>
              <a:rPr lang="en" altLang="zh-CN" dirty="0"/>
              <a:t>)</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133</a:t>
            </a:fld>
            <a:endParaRPr kumimoji="1" lang="zh-CN" altLang="en-US"/>
          </a:p>
        </p:txBody>
      </p:sp>
    </p:spTree>
    <p:extLst>
      <p:ext uri="{BB962C8B-B14F-4D97-AF65-F5344CB8AC3E}">
        <p14:creationId xmlns:p14="http://schemas.microsoft.com/office/powerpoint/2010/main" val="390004494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UNIX</a:t>
            </a:r>
            <a:r>
              <a:rPr lang="zh-CN" altLang="en-US" dirty="0"/>
              <a:t>用户们首次在纽约市进行会晤，有纽约城市大学的</a:t>
            </a:r>
            <a:r>
              <a:rPr lang="en" altLang="zh-CN" dirty="0"/>
              <a:t>Mel Ferentz</a:t>
            </a:r>
            <a:r>
              <a:rPr lang="zh-CN" altLang="en-US" dirty="0"/>
              <a:t>作东。当时有</a:t>
            </a:r>
            <a:r>
              <a:rPr lang="en-US" altLang="zh-CN" dirty="0"/>
              <a:t>40</a:t>
            </a:r>
            <a:r>
              <a:rPr lang="zh-CN" altLang="en-US" dirty="0"/>
              <a:t>人</a:t>
            </a:r>
            <a:br>
              <a:rPr lang="zh-CN" altLang="en-US" dirty="0"/>
            </a:br>
            <a:r>
              <a:rPr lang="zh-CN" altLang="en-US" dirty="0"/>
              <a:t>参加。从此以后该会议每两年举行一次，会议是极不正式的。如果你想进行演讲，你</a:t>
            </a:r>
            <a:br>
              <a:rPr lang="zh-CN" altLang="en-US" dirty="0"/>
            </a:br>
            <a:r>
              <a:rPr lang="zh-CN" altLang="en-US" dirty="0"/>
              <a:t>就举手，并且讲就行了。这些会议是极好的交流</a:t>
            </a:r>
            <a:r>
              <a:rPr lang="en" altLang="zh-CN" dirty="0"/>
              <a:t>bugs</a:t>
            </a:r>
            <a:r>
              <a:rPr lang="zh-CN" altLang="en-US" dirty="0"/>
              <a:t>报告，修改和软件的方式。每个人</a:t>
            </a:r>
            <a:br>
              <a:rPr lang="zh-CN" altLang="en-US" dirty="0"/>
            </a:br>
            <a:r>
              <a:rPr lang="zh-CN" altLang="en-US" dirty="0"/>
              <a:t>都带上两卷磁带参加会议，一卷是给别人的，一卷是用来录制新东西的。</a:t>
            </a:r>
            <a:br>
              <a:rPr lang="zh-CN" altLang="en-US" dirty="0"/>
            </a:br>
            <a:r>
              <a:rPr lang="en" altLang="zh-CN" dirty="0"/>
              <a:t>Ferentz</a:t>
            </a:r>
            <a:r>
              <a:rPr lang="zh-CN" altLang="en-US" dirty="0"/>
              <a:t>创办了一个称为</a:t>
            </a:r>
            <a:r>
              <a:rPr lang="en" altLang="zh-CN" dirty="0"/>
              <a:t>UNIX News</a:t>
            </a:r>
            <a:r>
              <a:rPr lang="zh-CN" altLang="en-US" dirty="0"/>
              <a:t>的实事通讯</a:t>
            </a:r>
            <a:r>
              <a:rPr lang="en-US" altLang="zh-CN" dirty="0"/>
              <a:t>(</a:t>
            </a:r>
            <a:r>
              <a:rPr lang="en" altLang="zh-CN" dirty="0"/>
              <a:t>newsletter)</a:t>
            </a:r>
            <a:r>
              <a:rPr lang="zh-CN" altLang="en-US" dirty="0"/>
              <a:t>的服务，免费为用户发送消</a:t>
            </a:r>
            <a:br>
              <a:rPr lang="zh-CN" altLang="en-US" dirty="0"/>
            </a:br>
            <a:r>
              <a:rPr lang="zh-CN" altLang="en-US" dirty="0"/>
              <a:t>息。后来冒出一个来自贝尔的家伙告知他不能使用</a:t>
            </a:r>
            <a:r>
              <a:rPr lang="en" altLang="zh-CN" dirty="0"/>
              <a:t>UNIX</a:t>
            </a:r>
            <a:r>
              <a:rPr lang="zh-CN" altLang="en-US" dirty="0"/>
              <a:t>的名字，于是他把它改名为</a:t>
            </a:r>
            <a:br>
              <a:rPr lang="zh-CN" altLang="en-US" dirty="0"/>
            </a:br>
            <a:r>
              <a:rPr lang="en-US" altLang="zh-CN" dirty="0"/>
              <a:t>;</a:t>
            </a:r>
            <a:r>
              <a:rPr lang="en" altLang="zh-CN" dirty="0"/>
              <a:t>login</a:t>
            </a:r>
            <a:r>
              <a:rPr lang="zh-CN" altLang="en" dirty="0"/>
              <a:t>。</a:t>
            </a:r>
            <a:r>
              <a:rPr lang="zh-CN" altLang="en-US" dirty="0"/>
              <a:t>随着越来越多的人想要实事通讯的服务，</a:t>
            </a:r>
            <a:r>
              <a:rPr lang="en" altLang="zh-CN" dirty="0"/>
              <a:t>Ferentz</a:t>
            </a:r>
            <a:r>
              <a:rPr lang="zh-CN" altLang="en-US" dirty="0"/>
              <a:t>不堪免费提供这些服务了。</a:t>
            </a:r>
            <a:br>
              <a:rPr lang="zh-CN" altLang="en-US" dirty="0"/>
            </a:br>
            <a:r>
              <a:rPr lang="zh-CN" altLang="en-US" dirty="0"/>
              <a:t>于是创立一个组织来处理这些费用，它被称为</a:t>
            </a:r>
            <a:r>
              <a:rPr lang="en" altLang="zh-CN" dirty="0"/>
              <a:t>USENIX</a:t>
            </a:r>
            <a:r>
              <a:rPr lang="zh-CN" altLang="en" dirty="0"/>
              <a:t>。</a:t>
            </a:r>
            <a:r>
              <a:rPr lang="en" altLang="zh-CN" dirty="0"/>
              <a:t>USENIX</a:t>
            </a:r>
            <a:r>
              <a:rPr lang="zh-CN" altLang="en-US" dirty="0"/>
              <a:t>很快负起了其它的义务，</a:t>
            </a:r>
            <a:br>
              <a:rPr lang="zh-CN" altLang="en-US" dirty="0"/>
            </a:br>
            <a:r>
              <a:rPr lang="zh-CN" altLang="en-US" dirty="0"/>
              <a:t>包括组织会议和软件的分布。</a:t>
            </a:r>
            <a:br>
              <a:rPr lang="zh-CN" altLang="en-US" dirty="0"/>
            </a:br>
            <a:r>
              <a:rPr lang="zh-CN" altLang="en-US" dirty="0"/>
              <a:t>远在澳大利亚的新南威尔士大学，</a:t>
            </a:r>
            <a:r>
              <a:rPr lang="en" altLang="zh-CN" dirty="0"/>
              <a:t>John Lions</a:t>
            </a:r>
            <a:r>
              <a:rPr lang="zh-CN" altLang="en-US" dirty="0"/>
              <a:t>正在为操作系统课程准备教程。课程的</a:t>
            </a:r>
            <a:br>
              <a:rPr lang="zh-CN" altLang="en-US" dirty="0"/>
            </a:br>
            <a:r>
              <a:rPr lang="zh-CN" altLang="en-US" dirty="0"/>
              <a:t>目的是</a:t>
            </a:r>
            <a:r>
              <a:rPr lang="en" altLang="zh-CN" dirty="0"/>
              <a:t>UNIX</a:t>
            </a:r>
            <a:r>
              <a:rPr lang="zh-CN" altLang="en-US" dirty="0"/>
              <a:t>实例研究，课程的笔记被出版为</a:t>
            </a:r>
            <a:r>
              <a:rPr lang="en-US" altLang="zh-CN" dirty="0"/>
              <a:t>"</a:t>
            </a:r>
            <a:r>
              <a:rPr lang="en" altLang="zh-CN" dirty="0"/>
              <a:t>A Commentary on the UNIX Operating</a:t>
            </a:r>
            <a:br>
              <a:rPr lang="en" altLang="zh-CN" dirty="0"/>
            </a:br>
            <a:r>
              <a:rPr lang="en" altLang="zh-CN" dirty="0"/>
              <a:t>System"</a:t>
            </a:r>
            <a:r>
              <a:rPr lang="zh-CN" altLang="en" dirty="0"/>
              <a:t>。</a:t>
            </a:r>
            <a:r>
              <a:rPr lang="zh-CN" altLang="en-US" dirty="0"/>
              <a:t>笔记中包括了加上了</a:t>
            </a:r>
            <a:r>
              <a:rPr lang="en" altLang="zh-CN" dirty="0"/>
              <a:t>Lion's</a:t>
            </a:r>
            <a:r>
              <a:rPr lang="zh-CN" altLang="en-US" dirty="0"/>
              <a:t>注释的整个</a:t>
            </a:r>
            <a:r>
              <a:rPr lang="en" altLang="zh-CN" dirty="0"/>
              <a:t>V6 UNIX</a:t>
            </a:r>
            <a:r>
              <a:rPr lang="zh-CN" altLang="en-US" dirty="0"/>
              <a:t>核心。基本上每一行都被解释</a:t>
            </a:r>
            <a:br>
              <a:rPr lang="zh-CN" altLang="en-US" dirty="0"/>
            </a:br>
            <a:r>
              <a:rPr lang="zh-CN" altLang="en-US" dirty="0"/>
              <a:t>了</a:t>
            </a:r>
            <a:r>
              <a:rPr lang="en-US" altLang="zh-CN" dirty="0"/>
              <a:t>(</a:t>
            </a:r>
            <a:r>
              <a:rPr lang="zh-CN" altLang="en-US" dirty="0"/>
              <a:t>包括那些被注明</a:t>
            </a:r>
            <a:r>
              <a:rPr lang="en-US" altLang="zh-CN" dirty="0"/>
              <a:t>"</a:t>
            </a:r>
            <a:r>
              <a:rPr lang="zh-CN" altLang="en-US" dirty="0"/>
              <a:t>无需理解</a:t>
            </a:r>
            <a:r>
              <a:rPr lang="en-US" altLang="zh-CN" dirty="0"/>
              <a:t>(</a:t>
            </a:r>
            <a:r>
              <a:rPr lang="en" altLang="zh-CN" dirty="0"/>
              <a:t>not expected to understand)</a:t>
            </a:r>
            <a:r>
              <a:rPr lang="zh-CN" altLang="en-US" dirty="0"/>
              <a:t>的代码行</a:t>
            </a:r>
            <a:r>
              <a:rPr lang="en-US" altLang="zh-CN" dirty="0"/>
              <a:t>")</a:t>
            </a:r>
            <a:r>
              <a:rPr lang="zh-CN" altLang="en-US" dirty="0"/>
              <a:t>。</a:t>
            </a:r>
            <a:br>
              <a:rPr lang="zh-CN" altLang="en-US" dirty="0"/>
            </a:br>
            <a:r>
              <a:rPr lang="zh-CN" altLang="en-US" dirty="0"/>
              <a:t>由于引用了大量的源码，该书的出版许可最终被撤回了。但因其已经销售，</a:t>
            </a:r>
            <a:r>
              <a:rPr lang="en" altLang="zh-CN" dirty="0"/>
              <a:t>UNIX</a:t>
            </a:r>
            <a:r>
              <a:rPr lang="zh-CN" altLang="en-US" dirty="0"/>
              <a:t>因此比</a:t>
            </a:r>
            <a:br>
              <a:rPr lang="zh-CN" altLang="en-US" dirty="0"/>
            </a:br>
            <a:r>
              <a:rPr lang="zh-CN" altLang="en-US" dirty="0"/>
              <a:t>以往更易于获得。</a:t>
            </a:r>
            <a:br>
              <a:rPr lang="zh-CN" altLang="en-US" dirty="0"/>
            </a:br>
            <a:r>
              <a:rPr lang="en-US" altLang="zh-CN" dirty="0"/>
              <a:t>1977</a:t>
            </a:r>
            <a:r>
              <a:rPr lang="zh-CN" altLang="en-US" dirty="0"/>
              <a:t>年，</a:t>
            </a:r>
            <a:r>
              <a:rPr lang="en" altLang="zh-CN" dirty="0"/>
              <a:t>Interactive Systems</a:t>
            </a:r>
            <a:r>
              <a:rPr lang="zh-CN" altLang="en-US" dirty="0"/>
              <a:t>公司称为首家向最终用户出售</a:t>
            </a:r>
            <a:r>
              <a:rPr lang="en" altLang="zh-CN" dirty="0"/>
              <a:t>UNIX</a:t>
            </a:r>
            <a:r>
              <a:rPr lang="zh-CN" altLang="en-US" dirty="0"/>
              <a:t>的公司。</a:t>
            </a:r>
            <a:r>
              <a:rPr lang="en" altLang="zh-CN" dirty="0"/>
              <a:t>UNIX</a:t>
            </a:r>
            <a:r>
              <a:rPr lang="zh-CN" altLang="en-US" dirty="0"/>
              <a:t>终于成了</a:t>
            </a:r>
            <a:br>
              <a:rPr lang="zh-CN" altLang="en-US" dirty="0"/>
            </a:br>
            <a:br>
              <a:rPr lang="zh-CN" altLang="en-US" dirty="0"/>
            </a:br>
            <a:r>
              <a:rPr lang="zh-CN" altLang="en-US" dirty="0"/>
              <a:t>产品。</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134</a:t>
            </a:fld>
            <a:endParaRPr kumimoji="1" lang="zh-CN" altLang="en-US"/>
          </a:p>
        </p:txBody>
      </p:sp>
    </p:spTree>
    <p:extLst>
      <p:ext uri="{BB962C8B-B14F-4D97-AF65-F5344CB8AC3E}">
        <p14:creationId xmlns:p14="http://schemas.microsoft.com/office/powerpoint/2010/main" val="217673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可以通过</a:t>
            </a:r>
            <a:r>
              <a:rPr kumimoji="1" lang="en-US" altLang="zh-CN" dirty="0"/>
              <a:t>ls</a:t>
            </a:r>
            <a:r>
              <a:rPr kumimoji="1" lang="zh-CN" altLang="en-US" dirty="0"/>
              <a:t> </a:t>
            </a:r>
            <a:r>
              <a:rPr kumimoji="1" lang="en-US" altLang="zh-CN" dirty="0"/>
              <a:t>–al </a:t>
            </a:r>
            <a:r>
              <a:rPr kumimoji="1" lang="zh-CN" altLang="en-US" dirty="0"/>
              <a:t>看到文件对应的</a:t>
            </a:r>
            <a:r>
              <a:rPr kumimoji="1" lang="en-US" altLang="zh-CN" dirty="0"/>
              <a:t>owner</a:t>
            </a:r>
            <a:r>
              <a:rPr kumimoji="1" lang="zh-CN" altLang="en-US" dirty="0"/>
              <a:t>所有者 还有</a:t>
            </a:r>
            <a:r>
              <a:rPr kumimoji="1" lang="en-US" altLang="zh-CN" dirty="0"/>
              <a:t>owner</a:t>
            </a:r>
            <a:r>
              <a:rPr kumimoji="1" lang="zh-CN" altLang="en-US" dirty="0"/>
              <a:t>所在的组</a:t>
            </a:r>
            <a:endParaRPr kumimoji="1" lang="en-US" altLang="zh-CN" dirty="0"/>
          </a:p>
          <a:p>
            <a:endParaRPr kumimoji="1" lang="en-US" altLang="zh-CN" dirty="0"/>
          </a:p>
          <a:p>
            <a:r>
              <a:rPr kumimoji="1" lang="zh-CN" altLang="en-US" dirty="0"/>
              <a:t>我来查询一下。所有和</a:t>
            </a:r>
            <a:r>
              <a:rPr kumimoji="1" lang="en-US" altLang="zh-CN" dirty="0"/>
              <a:t>user</a:t>
            </a:r>
            <a:r>
              <a:rPr kumimoji="1" lang="zh-CN" altLang="en-US" dirty="0"/>
              <a:t>相关的命令</a:t>
            </a:r>
            <a:endParaRPr kumimoji="1" lang="en-US" altLang="zh-CN" dirty="0"/>
          </a:p>
          <a:p>
            <a:r>
              <a:rPr kumimoji="1" lang="en-US" altLang="zh-CN" dirty="0"/>
              <a:t>man</a:t>
            </a:r>
            <a:r>
              <a:rPr kumimoji="1" lang="zh-CN" altLang="en-US" dirty="0"/>
              <a:t> </a:t>
            </a:r>
            <a:r>
              <a:rPr kumimoji="1" lang="en-US" altLang="zh-CN" dirty="0"/>
              <a:t>–k</a:t>
            </a:r>
            <a:r>
              <a:rPr kumimoji="1" lang="zh-CN" altLang="en-US" dirty="0"/>
              <a:t> </a:t>
            </a:r>
            <a:r>
              <a:rPr kumimoji="1" lang="en-US" altLang="zh-CN" dirty="0"/>
              <a:t>user</a:t>
            </a:r>
          </a:p>
          <a:p>
            <a:endParaRPr kumimoji="1" lang="en-US" altLang="zh-CN" dirty="0"/>
          </a:p>
          <a:p>
            <a:endParaRPr kumimoji="1" lang="en-US" altLang="zh-CN" dirty="0"/>
          </a:p>
          <a:p>
            <a:r>
              <a:rPr kumimoji="1" lang="en-US" altLang="zh-CN" dirty="0" err="1"/>
              <a:t>whoami</a:t>
            </a:r>
            <a:endParaRPr kumimoji="1" lang="en-US" altLang="zh-CN" dirty="0"/>
          </a:p>
          <a:p>
            <a:endParaRPr kumimoji="1" lang="en-US" altLang="zh-CN" dirty="0"/>
          </a:p>
          <a:p>
            <a:r>
              <a:rPr kumimoji="1" lang="en-US" altLang="zh-CN" dirty="0"/>
              <a:t>echo $HOME</a:t>
            </a:r>
          </a:p>
          <a:p>
            <a:endParaRPr kumimoji="1" lang="en-US" altLang="zh-CN" dirty="0"/>
          </a:p>
          <a:p>
            <a:r>
              <a:rPr kumimoji="1" lang="en-US" altLang="zh-CN" dirty="0"/>
              <a:t>home directory</a:t>
            </a:r>
          </a:p>
          <a:p>
            <a:endParaRPr kumimoji="1" lang="en-US" altLang="zh-CN" dirty="0"/>
          </a:p>
          <a:p>
            <a:r>
              <a:rPr kumimoji="1" lang="en-US" altLang="zh-CN" dirty="0"/>
              <a:t>cd ~/desktop</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a:t>
            </a:fld>
            <a:endParaRPr kumimoji="1" lang="zh-CN" altLang="en-US"/>
          </a:p>
        </p:txBody>
      </p:sp>
    </p:spTree>
    <p:extLst>
      <p:ext uri="{BB962C8B-B14F-4D97-AF65-F5344CB8AC3E}">
        <p14:creationId xmlns:p14="http://schemas.microsoft.com/office/powerpoint/2010/main" val="42693456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Unix </a:t>
            </a:r>
            <a:r>
              <a:rPr lang="en" altLang="zh-CN" dirty="0">
                <a:hlinkClick r:id="rId3" tooltip="Time-sharing"/>
              </a:rPr>
              <a:t>time-sharing</a:t>
            </a:r>
            <a:r>
              <a:rPr lang="en" altLang="zh-CN" dirty="0"/>
              <a:t> at the </a:t>
            </a:r>
            <a:r>
              <a:rPr lang="en" altLang="zh-CN" dirty="0">
                <a:hlinkClick r:id="rId4" tooltip="University of Wisconsin–Madison"/>
              </a:rPr>
              <a:t>University of Wisconsin</a:t>
            </a:r>
            <a:r>
              <a:rPr lang="en" altLang="zh-CN" dirty="0"/>
              <a:t>, 1978</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135</a:t>
            </a:fld>
            <a:endParaRPr kumimoji="1" lang="zh-CN" altLang="en-US"/>
          </a:p>
        </p:txBody>
      </p:sp>
    </p:spTree>
    <p:extLst>
      <p:ext uri="{BB962C8B-B14F-4D97-AF65-F5344CB8AC3E}">
        <p14:creationId xmlns:p14="http://schemas.microsoft.com/office/powerpoint/2010/main" val="171163036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在同一时期有三个小组将</a:t>
            </a:r>
            <a:r>
              <a:rPr lang="en" altLang="zh-CN" dirty="0"/>
              <a:t>UNIX</a:t>
            </a:r>
            <a:r>
              <a:rPr lang="zh-CN" altLang="en-US" dirty="0"/>
              <a:t>移植到不同的机器上。</a:t>
            </a:r>
            <a:r>
              <a:rPr lang="en" altLang="zh-CN" dirty="0"/>
              <a:t>Steve Johnson</a:t>
            </a:r>
            <a:r>
              <a:rPr lang="zh-CN" altLang="en-US" dirty="0"/>
              <a:t>和</a:t>
            </a:r>
            <a:r>
              <a:rPr lang="en" altLang="zh-CN" dirty="0"/>
              <a:t>Dennis Ritchie</a:t>
            </a:r>
            <a:br>
              <a:rPr lang="en" altLang="zh-CN" dirty="0"/>
            </a:br>
            <a:r>
              <a:rPr lang="zh-CN" altLang="en-US" dirty="0"/>
              <a:t>将</a:t>
            </a:r>
            <a:r>
              <a:rPr lang="en" altLang="zh-CN" dirty="0"/>
              <a:t>UNIX</a:t>
            </a:r>
            <a:r>
              <a:rPr lang="zh-CN" altLang="en-US" dirty="0"/>
              <a:t>移植到一台</a:t>
            </a:r>
            <a:r>
              <a:rPr lang="en" altLang="zh-CN" dirty="0" err="1"/>
              <a:t>Interdata</a:t>
            </a:r>
            <a:r>
              <a:rPr lang="en" altLang="zh-CN" dirty="0"/>
              <a:t> 8/32</a:t>
            </a:r>
            <a:r>
              <a:rPr lang="zh-CN" altLang="en-US" dirty="0"/>
              <a:t>机器上。澳大利亚的</a:t>
            </a:r>
            <a:r>
              <a:rPr lang="en" altLang="zh-CN" dirty="0"/>
              <a:t>Wollongong</a:t>
            </a:r>
            <a:r>
              <a:rPr lang="zh-CN" altLang="en-US" dirty="0"/>
              <a:t>大学的</a:t>
            </a:r>
            <a:br>
              <a:rPr lang="zh-CN" altLang="en-US" dirty="0"/>
            </a:br>
            <a:r>
              <a:rPr lang="en" altLang="zh-CN" dirty="0"/>
              <a:t>Richard Miller</a:t>
            </a:r>
            <a:r>
              <a:rPr lang="zh-CN" altLang="en-US" dirty="0"/>
              <a:t>和同事们将</a:t>
            </a:r>
            <a:r>
              <a:rPr lang="en" altLang="zh-CN" dirty="0"/>
              <a:t>UNIX</a:t>
            </a:r>
            <a:r>
              <a:rPr lang="zh-CN" altLang="en-US" dirty="0"/>
              <a:t>移植到一台</a:t>
            </a:r>
            <a:r>
              <a:rPr lang="en" altLang="zh-CN" dirty="0" err="1"/>
              <a:t>Interdata</a:t>
            </a:r>
            <a:r>
              <a:rPr lang="en" altLang="zh-CN" dirty="0"/>
              <a:t> 7/31</a:t>
            </a:r>
            <a:r>
              <a:rPr lang="zh-CN" altLang="en-US" dirty="0"/>
              <a:t>上。</a:t>
            </a:r>
            <a:r>
              <a:rPr lang="en" altLang="zh-CN" dirty="0"/>
              <a:t>Tom Lyon</a:t>
            </a:r>
            <a:r>
              <a:rPr lang="zh-CN" altLang="en-US" dirty="0"/>
              <a:t>和其在普林斯</a:t>
            </a:r>
            <a:br>
              <a:rPr lang="zh-CN" altLang="en-US" dirty="0"/>
            </a:br>
            <a:r>
              <a:rPr lang="zh-CN" altLang="en-US" dirty="0"/>
              <a:t>顿</a:t>
            </a:r>
            <a:r>
              <a:rPr lang="en-US" altLang="zh-CN" dirty="0"/>
              <a:t>(</a:t>
            </a:r>
            <a:r>
              <a:rPr lang="en" altLang="zh-CN" dirty="0"/>
              <a:t>Princeton)</a:t>
            </a:r>
            <a:r>
              <a:rPr lang="zh-CN" altLang="en-US" dirty="0"/>
              <a:t>的助手们完成了到</a:t>
            </a:r>
            <a:r>
              <a:rPr lang="en" altLang="zh-CN" dirty="0"/>
              <a:t>VM/370</a:t>
            </a:r>
            <a:r>
              <a:rPr lang="zh-CN" altLang="en-US" dirty="0"/>
              <a:t>的移植。</a:t>
            </a:r>
            <a:br>
              <a:rPr lang="zh-CN" altLang="en-US" dirty="0"/>
            </a:br>
            <a:r>
              <a:rPr lang="zh-CN" altLang="en-US" dirty="0"/>
              <a:t>每次移植都干的十分漂亮。具体点，所有这三台机器都与</a:t>
            </a:r>
            <a:r>
              <a:rPr lang="en" altLang="zh-CN" dirty="0"/>
              <a:t>PDP-11</a:t>
            </a:r>
            <a:r>
              <a:rPr lang="zh-CN" altLang="en-US" dirty="0"/>
              <a:t>有显著的差异。事实上</a:t>
            </a:r>
            <a:br>
              <a:rPr lang="zh-CN" altLang="en-US" dirty="0"/>
            </a:br>
            <a:r>
              <a:rPr lang="zh-CN" altLang="en-US" dirty="0"/>
              <a:t>，这正是问题之所在。许多操作系统都没有被设计为能在多种机器上跑。类似地，许多</a:t>
            </a:r>
            <a:br>
              <a:rPr lang="zh-CN" altLang="en-US" dirty="0"/>
            </a:br>
            <a:r>
              <a:rPr lang="zh-CN" altLang="en-US" dirty="0"/>
              <a:t>机器又为了某种特定的操作系统而设计。例如，如果硬件能完成进程之间的保护，操作</a:t>
            </a:r>
            <a:br>
              <a:rPr lang="zh-CN" altLang="en-US" dirty="0"/>
            </a:br>
            <a:r>
              <a:rPr lang="zh-CN" altLang="en-US" dirty="0"/>
              <a:t>系统利用这功能就很有意义了。</a:t>
            </a:r>
            <a:br>
              <a:rPr lang="zh-CN" altLang="en-US" dirty="0"/>
            </a:br>
            <a:r>
              <a:rPr lang="zh-CN" altLang="en-US" dirty="0"/>
              <a:t>随着厂家提供带有附加选项的硬件，操作系统被写成理解这些硬件的。它们为了利用这</a:t>
            </a:r>
            <a:br>
              <a:rPr lang="zh-CN" altLang="en-US" dirty="0"/>
            </a:br>
            <a:r>
              <a:rPr lang="zh-CN" altLang="en-US" dirty="0"/>
              <a:t>些特殊的硬件大多是用汇编来写的。</a:t>
            </a:r>
            <a:br>
              <a:rPr lang="zh-CN" altLang="en-US" dirty="0"/>
            </a:br>
            <a:r>
              <a:rPr lang="en" altLang="zh-CN" dirty="0"/>
              <a:t>Dennis</a:t>
            </a:r>
            <a:r>
              <a:rPr lang="zh-CN" altLang="en-US" dirty="0"/>
              <a:t>和</a:t>
            </a:r>
            <a:r>
              <a:rPr lang="en" altLang="zh-CN" dirty="0"/>
              <a:t>Ken</a:t>
            </a:r>
            <a:r>
              <a:rPr lang="zh-CN" altLang="en-US" dirty="0"/>
              <a:t>的最大的突破在于他们清楚的认识到在效率和效用之间存在着折衷。如果你</a:t>
            </a:r>
            <a:br>
              <a:rPr lang="zh-CN" altLang="en-US" dirty="0"/>
            </a:br>
            <a:br>
              <a:rPr lang="zh-CN" altLang="en-US" dirty="0"/>
            </a:br>
            <a:r>
              <a:rPr lang="zh-CN" altLang="en-US" dirty="0"/>
              <a:t>能避免白手起家而完成移植的工作而且并不牺牲太多的性能，那么这是值得的。作这样</a:t>
            </a:r>
            <a:br>
              <a:rPr lang="zh-CN" altLang="en-US" dirty="0"/>
            </a:br>
            <a:r>
              <a:rPr lang="zh-CN" altLang="en-US" dirty="0"/>
              <a:t>的决定并不困难，远在他们用</a:t>
            </a:r>
            <a:r>
              <a:rPr lang="en" altLang="zh-CN" dirty="0"/>
              <a:t>C</a:t>
            </a:r>
            <a:r>
              <a:rPr lang="zh-CN" altLang="en-US" dirty="0"/>
              <a:t>重写</a:t>
            </a:r>
            <a:r>
              <a:rPr lang="en" altLang="zh-CN" dirty="0"/>
              <a:t>UNIX</a:t>
            </a:r>
            <a:r>
              <a:rPr lang="zh-CN" altLang="en-US" dirty="0"/>
              <a:t>核心时他们已成功地使用类似的思想。如果用汇</a:t>
            </a:r>
            <a:br>
              <a:rPr lang="zh-CN" altLang="en-US" dirty="0"/>
            </a:br>
            <a:br>
              <a:rPr lang="zh-CN" altLang="en-US" dirty="0"/>
            </a:br>
            <a:r>
              <a:rPr lang="zh-CN" altLang="en-US" dirty="0"/>
              <a:t>编写，</a:t>
            </a:r>
            <a:r>
              <a:rPr lang="en" altLang="zh-CN" dirty="0"/>
              <a:t>UNIX</a:t>
            </a:r>
            <a:r>
              <a:rPr lang="zh-CN" altLang="en-US" dirty="0"/>
              <a:t>可能会更快和更小，但系统变得如此的易于修改，理解和移植，牺牲速度和</a:t>
            </a:r>
            <a:br>
              <a:rPr lang="zh-CN" altLang="en-US" dirty="0"/>
            </a:br>
            <a:r>
              <a:rPr lang="zh-CN" altLang="en-US" dirty="0"/>
              <a:t>内存是值得的。</a:t>
            </a:r>
            <a:endParaRPr lang="en-US" altLang="zh-CN" dirty="0"/>
          </a:p>
          <a:p>
            <a:endParaRPr kumimoji="1" lang="en-US" altLang="zh-CN" dirty="0"/>
          </a:p>
          <a:p>
            <a:br>
              <a:rPr lang="en" altLang="zh-CN" dirty="0"/>
            </a:br>
            <a:r>
              <a:rPr lang="en" altLang="zh-CN" dirty="0"/>
              <a:t>UNIX</a:t>
            </a:r>
            <a:r>
              <a:rPr lang="zh-CN" altLang="en-US" dirty="0"/>
              <a:t>很快被移植到其它类型的</a:t>
            </a:r>
            <a:r>
              <a:rPr lang="en" altLang="zh-CN" dirty="0"/>
              <a:t>PDP-11</a:t>
            </a:r>
            <a:r>
              <a:rPr lang="zh-CN" altLang="en-US" dirty="0"/>
              <a:t>上。每个都有些很有趣的功能且不断地加大了</a:t>
            </a:r>
            <a:r>
              <a:rPr lang="en" altLang="zh-CN" dirty="0"/>
              <a:t>UNIX</a:t>
            </a:r>
            <a:br>
              <a:rPr lang="en" altLang="zh-CN" dirty="0"/>
            </a:br>
            <a:r>
              <a:rPr lang="zh-CN" altLang="en-US" dirty="0"/>
              <a:t>可支持硬件的复杂度</a:t>
            </a:r>
            <a:r>
              <a:rPr lang="en-US" altLang="zh-CN" dirty="0"/>
              <a:t>(</a:t>
            </a:r>
            <a:r>
              <a:rPr lang="zh-CN" altLang="en-US" dirty="0"/>
              <a:t>这些功能包括浮点处理器，可写微码，内存管理和保护，分离的</a:t>
            </a:r>
            <a:br>
              <a:rPr lang="zh-CN" altLang="en-US" dirty="0"/>
            </a:br>
            <a:r>
              <a:rPr lang="zh-CN" altLang="en-US" dirty="0"/>
              <a:t>指令和数据空间等等</a:t>
            </a:r>
            <a:r>
              <a:rPr lang="en-US" altLang="zh-CN" dirty="0"/>
              <a:t>)</a:t>
            </a:r>
            <a:r>
              <a:rPr lang="zh-CN" altLang="en-US" dirty="0"/>
              <a:t>。</a:t>
            </a:r>
            <a:br>
              <a:rPr lang="zh-CN" altLang="en-US" dirty="0"/>
            </a:br>
            <a:r>
              <a:rPr lang="zh-CN" altLang="en-US" dirty="0"/>
              <a:t>然而，</a:t>
            </a:r>
            <a:r>
              <a:rPr lang="en" altLang="zh-CN" dirty="0"/>
              <a:t>PDP-11</a:t>
            </a:r>
            <a:r>
              <a:rPr lang="zh-CN" altLang="en-US" dirty="0"/>
              <a:t>系列很明显地都是基于</a:t>
            </a:r>
            <a:r>
              <a:rPr lang="en-US" altLang="zh-CN" dirty="0"/>
              <a:t>16</a:t>
            </a:r>
            <a:r>
              <a:rPr lang="zh-CN" altLang="en-US" dirty="0"/>
              <a:t>位地址空间的，所有的程序都实现于</a:t>
            </a:r>
            <a:r>
              <a:rPr lang="en-US" altLang="zh-CN" dirty="0"/>
              <a:t>64</a:t>
            </a:r>
            <a:r>
              <a:rPr lang="en" altLang="zh-CN" dirty="0" err="1"/>
              <a:t>Kb</a:t>
            </a:r>
            <a:r>
              <a:rPr lang="zh-CN" altLang="en-US" dirty="0"/>
              <a:t>的大小。</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136</a:t>
            </a:fld>
            <a:endParaRPr kumimoji="1" lang="zh-CN" altLang="en-US"/>
          </a:p>
        </p:txBody>
      </p:sp>
    </p:spTree>
    <p:extLst>
      <p:ext uri="{BB962C8B-B14F-4D97-AF65-F5344CB8AC3E}">
        <p14:creationId xmlns:p14="http://schemas.microsoft.com/office/powerpoint/2010/main" val="261174150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很滑稽的是这到促进了小程序的编写。有了支持合作进程的管道以及</a:t>
            </a:r>
            <a:r>
              <a:rPr lang="en" altLang="zh-CN" dirty="0"/>
              <a:t>exec()</a:t>
            </a:r>
            <a:r>
              <a:rPr lang="zh-CN" altLang="en-US" dirty="0"/>
              <a:t>之后，通过</a:t>
            </a:r>
            <a:br>
              <a:rPr lang="zh-CN" altLang="en-US" dirty="0"/>
            </a:br>
            <a:r>
              <a:rPr lang="zh-CN" altLang="en-US" dirty="0"/>
              <a:t>它们将几个小的应用连接一个大的应用。这是</a:t>
            </a:r>
            <a:r>
              <a:rPr lang="en" altLang="zh-CN" dirty="0"/>
              <a:t>UNIX</a:t>
            </a:r>
            <a:r>
              <a:rPr lang="zh-CN" altLang="en-US" dirty="0"/>
              <a:t>编程的一个特点，也许我们要感谢</a:t>
            </a:r>
            <a:br>
              <a:rPr lang="zh-CN" altLang="en-US" dirty="0"/>
            </a:br>
            <a:r>
              <a:rPr lang="en" altLang="zh-CN" dirty="0"/>
              <a:t>PDP-11</a:t>
            </a:r>
            <a:r>
              <a:rPr lang="zh-CN" altLang="en-US" dirty="0"/>
              <a:t>有限的地址空间。</a:t>
            </a:r>
            <a:br>
              <a:rPr lang="zh-CN" altLang="en-US" dirty="0"/>
            </a:br>
            <a:r>
              <a:rPr lang="en" altLang="zh-CN" dirty="0"/>
              <a:t>UNIX</a:t>
            </a:r>
            <a:r>
              <a:rPr lang="zh-CN" altLang="en-US" dirty="0"/>
              <a:t>被移植到</a:t>
            </a:r>
            <a:r>
              <a:rPr lang="en" altLang="zh-CN" dirty="0"/>
              <a:t>IBM</a:t>
            </a:r>
            <a:r>
              <a:rPr lang="zh-CN" altLang="en-US" dirty="0"/>
              <a:t>的</a:t>
            </a:r>
            <a:r>
              <a:rPr lang="en" altLang="zh-CN" dirty="0"/>
              <a:t>Series1</a:t>
            </a:r>
            <a:r>
              <a:rPr lang="zh-CN" altLang="en-US" dirty="0"/>
              <a:t>小型机上</a:t>
            </a:r>
            <a:r>
              <a:rPr lang="en-US" altLang="zh-CN" dirty="0"/>
              <a:t>(</a:t>
            </a:r>
            <a:r>
              <a:rPr lang="zh-CN" altLang="en-US" dirty="0"/>
              <a:t>尽管有人认为这好比是将物质与反物质结合在一起</a:t>
            </a:r>
            <a:br>
              <a:rPr lang="zh-CN" altLang="en-US" dirty="0"/>
            </a:br>
            <a:br>
              <a:rPr lang="zh-CN" altLang="en-US" dirty="0"/>
            </a:br>
            <a:r>
              <a:rPr lang="en-US" altLang="zh-CN" dirty="0"/>
              <a:t>)</a:t>
            </a:r>
            <a:r>
              <a:rPr lang="zh-CN" altLang="en-US" dirty="0"/>
              <a:t>。</a:t>
            </a:r>
            <a:r>
              <a:rPr lang="en" altLang="zh-CN" dirty="0"/>
              <a:t>Series1</a:t>
            </a:r>
            <a:r>
              <a:rPr lang="zh-CN" altLang="en-US" dirty="0"/>
              <a:t>有与</a:t>
            </a:r>
            <a:r>
              <a:rPr lang="en" altLang="zh-CN" dirty="0"/>
              <a:t>PDP-11</a:t>
            </a:r>
            <a:r>
              <a:rPr lang="zh-CN" altLang="en-US" dirty="0"/>
              <a:t>相同的字大小，但它的字节是颠倒的。因此当系统初次启动时它</a:t>
            </a:r>
            <a:br>
              <a:rPr lang="zh-CN" altLang="en-US" dirty="0"/>
            </a:br>
            <a:r>
              <a:rPr lang="zh-CN" altLang="en-US" dirty="0"/>
              <a:t>打印出来的是</a:t>
            </a:r>
            <a:r>
              <a:rPr lang="en-US" altLang="zh-CN" dirty="0"/>
              <a:t>"</a:t>
            </a:r>
            <a:r>
              <a:rPr lang="en" altLang="zh-CN" dirty="0"/>
              <a:t>NUXI"</a:t>
            </a:r>
            <a:r>
              <a:rPr lang="zh-CN" altLang="en-US" dirty="0"/>
              <a:t>而不是</a:t>
            </a:r>
            <a:r>
              <a:rPr lang="en-US" altLang="zh-CN" dirty="0"/>
              <a:t>"</a:t>
            </a:r>
            <a:r>
              <a:rPr lang="en" altLang="zh-CN" dirty="0"/>
              <a:t>UNIX"</a:t>
            </a:r>
            <a:r>
              <a:rPr lang="zh-CN" altLang="en" dirty="0"/>
              <a:t>。</a:t>
            </a:r>
            <a:r>
              <a:rPr lang="zh-CN" altLang="en-US" dirty="0"/>
              <a:t>从那时起，</a:t>
            </a:r>
            <a:r>
              <a:rPr lang="en-US" altLang="zh-CN" dirty="0"/>
              <a:t>"</a:t>
            </a:r>
            <a:r>
              <a:rPr lang="en" altLang="zh-CN" dirty="0"/>
              <a:t>NUXI"</a:t>
            </a:r>
            <a:r>
              <a:rPr lang="zh-CN" altLang="en-US" dirty="0"/>
              <a:t>问题就成了字节顺序问题的代名词</a:t>
            </a:r>
            <a:br>
              <a:rPr lang="zh-CN" altLang="en-US" dirty="0"/>
            </a:br>
            <a:r>
              <a:rPr lang="zh-CN" altLang="en-US" dirty="0"/>
              <a:t>。</a:t>
            </a:r>
            <a:br>
              <a:rPr lang="zh-CN" altLang="en-US" dirty="0"/>
            </a:br>
            <a:r>
              <a:rPr lang="en-US" altLang="zh-CN" dirty="0"/>
              <a:t>1977</a:t>
            </a:r>
            <a:r>
              <a:rPr lang="zh-CN" altLang="en-US" dirty="0"/>
              <a:t>年，加利福尼亚伯克利分校</a:t>
            </a:r>
            <a:r>
              <a:rPr lang="en-US" altLang="zh-CN" dirty="0"/>
              <a:t>(</a:t>
            </a:r>
            <a:r>
              <a:rPr lang="en" altLang="zh-CN" dirty="0"/>
              <a:t>the University of California, Berkeley)</a:t>
            </a:r>
            <a:r>
              <a:rPr lang="zh-CN" altLang="en-US" dirty="0"/>
              <a:t>的计算机</a:t>
            </a:r>
            <a:br>
              <a:rPr lang="zh-CN" altLang="en-US" dirty="0"/>
            </a:br>
            <a:r>
              <a:rPr lang="zh-CN" altLang="en-US" dirty="0"/>
              <a:t>科学系开始发行他们的</a:t>
            </a:r>
            <a:r>
              <a:rPr lang="en" altLang="zh-CN" dirty="0"/>
              <a:t>Pascal</a:t>
            </a:r>
            <a:r>
              <a:rPr lang="zh-CN" altLang="en-US" dirty="0"/>
              <a:t>解释器。其中还包括了一些新的设备驱动程序，对核心的</a:t>
            </a:r>
            <a:br>
              <a:rPr lang="zh-CN" altLang="en-US" dirty="0"/>
            </a:br>
            <a:r>
              <a:rPr lang="zh-CN" altLang="en-US" dirty="0"/>
              <a:t>修改，</a:t>
            </a:r>
            <a:r>
              <a:rPr lang="en" altLang="zh-CN" dirty="0"/>
              <a:t>ex</a:t>
            </a:r>
            <a:r>
              <a:rPr lang="zh-CN" altLang="en-US" dirty="0"/>
              <a:t>编辑器，和一个比</a:t>
            </a:r>
            <a:r>
              <a:rPr lang="en" altLang="zh-CN" dirty="0"/>
              <a:t>V6</a:t>
            </a:r>
            <a:r>
              <a:rPr lang="zh-CN" altLang="en-US" dirty="0"/>
              <a:t>的</a:t>
            </a:r>
            <a:r>
              <a:rPr lang="en" altLang="zh-CN" dirty="0"/>
              <a:t>Shell</a:t>
            </a:r>
            <a:r>
              <a:rPr lang="zh-CN" altLang="en-US" dirty="0"/>
              <a:t>更好用的</a:t>
            </a:r>
            <a:r>
              <a:rPr lang="en" altLang="zh-CN" dirty="0"/>
              <a:t>Shell("</a:t>
            </a:r>
            <a:r>
              <a:rPr lang="en" altLang="zh-CN" dirty="0" err="1"/>
              <a:t>ascal</a:t>
            </a:r>
            <a:r>
              <a:rPr lang="en" altLang="zh-CN" dirty="0"/>
              <a:t> Shell")</a:t>
            </a:r>
            <a:r>
              <a:rPr lang="zh-CN" altLang="en" dirty="0"/>
              <a:t>。</a:t>
            </a:r>
            <a:r>
              <a:rPr lang="zh-CN" altLang="en-US" dirty="0"/>
              <a:t>这就是所谓的</a:t>
            </a:r>
            <a:br>
              <a:rPr lang="zh-CN" altLang="en-US" dirty="0"/>
            </a:br>
            <a:r>
              <a:rPr lang="en-US" altLang="zh-CN" dirty="0"/>
              <a:t>1</a:t>
            </a:r>
            <a:r>
              <a:rPr lang="en" altLang="zh-CN" dirty="0"/>
              <a:t>BSD(1st Berkeley Software Distribution)</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137</a:t>
            </a:fld>
            <a:endParaRPr kumimoji="1" lang="zh-CN" altLang="en-US"/>
          </a:p>
        </p:txBody>
      </p:sp>
    </p:spTree>
    <p:extLst>
      <p:ext uri="{BB962C8B-B14F-4D97-AF65-F5344CB8AC3E}">
        <p14:creationId xmlns:p14="http://schemas.microsoft.com/office/powerpoint/2010/main" val="28821556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当时的美国公司，工程师研发完毕，往往会有休假，一休就是一年。旅游，探险都是好方式，可是 </a:t>
            </a:r>
            <a:r>
              <a:rPr lang="en" altLang="zh-CN" dirty="0"/>
              <a:t>Ken</a:t>
            </a:r>
            <a:r>
              <a:rPr lang="zh-CN" altLang="en-US" dirty="0"/>
              <a:t>选择了到伯克利（</a:t>
            </a:r>
            <a:r>
              <a:rPr lang="en" altLang="zh-CN" dirty="0"/>
              <a:t>Berkeley</a:t>
            </a:r>
            <a:r>
              <a:rPr lang="zh-CN" altLang="en" dirty="0"/>
              <a:t>）</a:t>
            </a:r>
            <a:r>
              <a:rPr lang="zh-CN" altLang="en-US" dirty="0"/>
              <a:t>进行教学。</a:t>
            </a:r>
            <a:endParaRPr lang="en-US" altLang="zh-CN" dirty="0"/>
          </a:p>
          <a:p>
            <a:r>
              <a:rPr lang="zh-CN" altLang="en-US" dirty="0"/>
              <a:t>为什么要从东海岸去到西海岸呢</a:t>
            </a:r>
            <a:r>
              <a:rPr lang="en-US" altLang="zh-CN" dirty="0"/>
              <a:t>?</a:t>
            </a:r>
            <a:r>
              <a:rPr lang="zh-CN" altLang="en-US" dirty="0"/>
              <a:t>一个是新鲜感</a:t>
            </a:r>
            <a:r>
              <a:rPr lang="en-US" altLang="zh-CN" dirty="0"/>
              <a:t>,</a:t>
            </a:r>
            <a:r>
              <a:rPr lang="zh-CN" altLang="en-US" dirty="0"/>
              <a:t>另一个是传播性</a:t>
            </a:r>
            <a:r>
              <a:rPr lang="en-US" altLang="zh-CN" dirty="0"/>
              <a:t>,</a:t>
            </a:r>
            <a:r>
              <a:rPr lang="zh-CN" altLang="en-US" dirty="0"/>
              <a:t>还有一个其实是整个美国重心的转移</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138</a:t>
            </a:fld>
            <a:endParaRPr kumimoji="1" lang="zh-CN" altLang="en-US"/>
          </a:p>
        </p:txBody>
      </p:sp>
    </p:spTree>
    <p:extLst>
      <p:ext uri="{BB962C8B-B14F-4D97-AF65-F5344CB8AC3E}">
        <p14:creationId xmlns:p14="http://schemas.microsoft.com/office/powerpoint/2010/main" val="88263477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换个环境 到处走走</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139</a:t>
            </a:fld>
            <a:endParaRPr kumimoji="1" lang="zh-CN" altLang="en-US"/>
          </a:p>
        </p:txBody>
      </p:sp>
    </p:spTree>
    <p:extLst>
      <p:ext uri="{BB962C8B-B14F-4D97-AF65-F5344CB8AC3E}">
        <p14:creationId xmlns:p14="http://schemas.microsoft.com/office/powerpoint/2010/main" val="182869134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东部先发展</a:t>
            </a:r>
            <a:r>
              <a:rPr lang="en-US" altLang="zh-CN" dirty="0"/>
              <a:t>,</a:t>
            </a:r>
            <a:r>
              <a:rPr lang="zh-CN" altLang="en-US" dirty="0"/>
              <a:t>政治中心在东部</a:t>
            </a:r>
            <a:r>
              <a:rPr lang="en-US" altLang="zh-CN" dirty="0"/>
              <a:t>,</a:t>
            </a:r>
            <a:r>
              <a:rPr lang="zh-CN" altLang="en-US" dirty="0"/>
              <a:t>但是经济和文化中心都慢慢在走向西海岸</a:t>
            </a:r>
            <a:r>
              <a:rPr lang="en-US" altLang="zh-CN" dirty="0"/>
              <a:t>,</a:t>
            </a:r>
            <a:r>
              <a:rPr lang="zh-CN" altLang="en-US" dirty="0"/>
              <a:t>从篮球到说唱</a:t>
            </a:r>
            <a:r>
              <a:rPr lang="en-US" altLang="zh-CN" dirty="0"/>
              <a:t>.</a:t>
            </a:r>
            <a:r>
              <a:rPr lang="zh-CN" altLang="en-US" dirty="0"/>
              <a:t>从</a:t>
            </a:r>
            <a:r>
              <a:rPr lang="en-US" altLang="zh-CN" dirty="0" err="1"/>
              <a:t>cpu</a:t>
            </a:r>
            <a:r>
              <a:rPr lang="zh-CN" altLang="en-US" dirty="0"/>
              <a:t>到操作系统再到网站</a:t>
            </a:r>
            <a:r>
              <a:rPr lang="en-US" altLang="zh-CN" dirty="0"/>
              <a:t>.</a:t>
            </a:r>
            <a:r>
              <a:rPr lang="zh-CN" altLang="en-US" dirty="0"/>
              <a:t>西海岸越来越重要</a:t>
            </a:r>
            <a:r>
              <a:rPr lang="en-US" altLang="zh-CN" dirty="0"/>
              <a:t>.</a:t>
            </a:r>
          </a:p>
          <a:p>
            <a:r>
              <a:rPr lang="zh-CN" altLang="en-US" dirty="0"/>
              <a:t>唱歌唱的都是加州旅馆</a:t>
            </a:r>
            <a:r>
              <a:rPr lang="en-US" altLang="zh-CN" dirty="0"/>
              <a:t>,</a:t>
            </a:r>
            <a:r>
              <a:rPr lang="zh-CN" altLang="en-US" dirty="0"/>
              <a:t>你说你</a:t>
            </a:r>
            <a:r>
              <a:rPr lang="en-US" altLang="zh-CN" dirty="0"/>
              <a:t>1969</a:t>
            </a:r>
            <a:r>
              <a:rPr lang="zh-CN" altLang="en-US" dirty="0"/>
              <a:t>的时候能不去看看么</a:t>
            </a:r>
            <a:endParaRPr lang="en-US" altLang="zh-CN" dirty="0"/>
          </a:p>
          <a:p>
            <a:r>
              <a:rPr lang="zh-CN" altLang="en-US" dirty="0"/>
              <a:t>当然这个</a:t>
            </a:r>
            <a:r>
              <a:rPr lang="en-US" altLang="zh-CN" dirty="0" err="1"/>
              <a:t>unix</a:t>
            </a:r>
            <a:r>
              <a:rPr lang="zh-CN" altLang="en-US" dirty="0"/>
              <a:t>的西部之旅也是其中一点</a:t>
            </a:r>
            <a:r>
              <a:rPr lang="en-US" altLang="zh-CN" dirty="0"/>
              <a:t>.</a:t>
            </a:r>
          </a:p>
          <a:p>
            <a:r>
              <a:rPr lang="zh-CN" altLang="en-US" dirty="0"/>
              <a:t>这一曲不要紧 </a:t>
            </a:r>
            <a:endParaRPr lang="en-US" altLang="zh-CN" dirty="0"/>
          </a:p>
          <a:p>
            <a:br>
              <a:rPr lang="en" altLang="zh-CN" dirty="0"/>
            </a:br>
            <a:endParaRPr lang="en" altLang="zh-CN" dirty="0"/>
          </a:p>
          <a:p>
            <a:r>
              <a:rPr lang="en" altLang="zh-CN" dirty="0"/>
              <a:t>Unix</a:t>
            </a:r>
            <a:r>
              <a:rPr lang="zh-CN" altLang="en-US" dirty="0"/>
              <a:t>在学术界发展迅速，随着伯克利成为重要的活动中心，在</a:t>
            </a:r>
            <a:r>
              <a:rPr lang="en-US" altLang="zh-CN" dirty="0"/>
              <a:t>70</a:t>
            </a:r>
            <a:r>
              <a:rPr lang="zh-CN" altLang="en-US" dirty="0"/>
              <a:t>年代给了</a:t>
            </a:r>
            <a:r>
              <a:rPr lang="en" altLang="zh-CN" dirty="0"/>
              <a:t>Ken Thompson</a:t>
            </a:r>
            <a:r>
              <a:rPr lang="zh-CN" altLang="en-US" dirty="0"/>
              <a:t>一个学术休假。通过在伯克利的</a:t>
            </a:r>
            <a:r>
              <a:rPr lang="en" altLang="zh-CN" dirty="0"/>
              <a:t>Unix</a:t>
            </a:r>
            <a:r>
              <a:rPr lang="zh-CN" altLang="en-US" dirty="0"/>
              <a:t>的所有活动，一个新的</a:t>
            </a:r>
            <a:r>
              <a:rPr lang="en" altLang="zh-CN" dirty="0"/>
              <a:t>Unix</a:t>
            </a:r>
            <a:r>
              <a:rPr lang="zh-CN" altLang="en-US" dirty="0"/>
              <a:t>软件支付诞生了：伯克利软件发行版，或者叫</a:t>
            </a:r>
            <a:r>
              <a:rPr lang="en" altLang="zh-CN" dirty="0"/>
              <a:t>BSD</a:t>
            </a:r>
            <a:r>
              <a:rPr lang="zh-CN" altLang="en" dirty="0"/>
              <a:t>。</a:t>
            </a:r>
            <a:r>
              <a:rPr lang="zh-CN" altLang="en-US" dirty="0"/>
              <a:t>最初，</a:t>
            </a:r>
            <a:r>
              <a:rPr lang="en" altLang="zh-CN" dirty="0"/>
              <a:t>BSD</a:t>
            </a:r>
            <a:r>
              <a:rPr lang="zh-CN" altLang="en-US" dirty="0"/>
              <a:t>并不是</a:t>
            </a:r>
            <a:r>
              <a:rPr lang="en" altLang="zh-CN" dirty="0"/>
              <a:t>AT&amp;T</a:t>
            </a:r>
            <a:r>
              <a:rPr lang="zh-CN" altLang="en-US" dirty="0"/>
              <a:t>的</a:t>
            </a:r>
            <a:r>
              <a:rPr lang="en" altLang="zh-CN" dirty="0"/>
              <a:t>Unix</a:t>
            </a:r>
            <a:r>
              <a:rPr lang="zh-CN" altLang="en-US" dirty="0"/>
              <a:t>的代替品，而是附加软件和功能附加品。直到</a:t>
            </a:r>
            <a:r>
              <a:rPr lang="en-US" altLang="zh-CN" dirty="0"/>
              <a:t>1979</a:t>
            </a:r>
            <a:r>
              <a:rPr lang="zh-CN" altLang="en-US" dirty="0"/>
              <a:t>年的</a:t>
            </a:r>
            <a:r>
              <a:rPr lang="en-US" altLang="zh-CN" dirty="0"/>
              <a:t>2</a:t>
            </a:r>
            <a:r>
              <a:rPr lang="en" altLang="zh-CN" dirty="0"/>
              <a:t>BSD</a:t>
            </a:r>
            <a:r>
              <a:rPr lang="zh-CN" altLang="en" dirty="0"/>
              <a:t>（</a:t>
            </a:r>
            <a:r>
              <a:rPr lang="zh-CN" altLang="en-US" dirty="0"/>
              <a:t>第二</a:t>
            </a:r>
            <a:r>
              <a:rPr lang="en" altLang="zh-CN" dirty="0"/>
              <a:t>Berkeley</a:t>
            </a:r>
            <a:r>
              <a:rPr lang="zh-CN" altLang="en-US" dirty="0"/>
              <a:t>软件发型版），伯克利研究生</a:t>
            </a:r>
            <a:r>
              <a:rPr lang="en" altLang="zh-CN" dirty="0"/>
              <a:t>Bill Joy</a:t>
            </a:r>
            <a:r>
              <a:rPr lang="zh-CN" altLang="en-US" dirty="0"/>
              <a:t>已经添加了现在知名的程序，例如</a:t>
            </a:r>
            <a:r>
              <a:rPr lang="en" altLang="zh-CN" dirty="0"/>
              <a:t>vi</a:t>
            </a:r>
            <a:r>
              <a:rPr lang="zh-CN" altLang="en-US" dirty="0"/>
              <a:t>和</a:t>
            </a:r>
            <a:r>
              <a:rPr lang="en" altLang="zh-CN" dirty="0"/>
              <a:t>C shell</a:t>
            </a:r>
            <a:r>
              <a:rPr lang="zh-CN" altLang="en" dirty="0"/>
              <a:t>（</a:t>
            </a:r>
            <a:r>
              <a:rPr lang="en" altLang="zh-CN" dirty="0"/>
              <a:t>/bin/</a:t>
            </a:r>
            <a:r>
              <a:rPr lang="en" altLang="zh-CN" dirty="0" err="1"/>
              <a:t>csh</a:t>
            </a:r>
            <a:r>
              <a:rPr lang="zh-CN" altLang="en" dirty="0"/>
              <a:t>）。</a:t>
            </a:r>
          </a:p>
          <a:p>
            <a:endParaRPr lang="en-US" altLang="zh-CN" dirty="0"/>
          </a:p>
          <a:p>
            <a:endParaRPr kumimoji="1" lang="en-US" altLang="zh-CN" dirty="0"/>
          </a:p>
          <a:p>
            <a:r>
              <a:rPr kumimoji="1" lang="zh-CN" altLang="en-US" dirty="0"/>
              <a:t>而且大环境时垮掉的一代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140</a:t>
            </a:fld>
            <a:endParaRPr kumimoji="1" lang="zh-CN" altLang="en-US"/>
          </a:p>
        </p:txBody>
      </p:sp>
    </p:spTree>
    <p:extLst>
      <p:ext uri="{BB962C8B-B14F-4D97-AF65-F5344CB8AC3E}">
        <p14:creationId xmlns:p14="http://schemas.microsoft.com/office/powerpoint/2010/main" val="71031670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嬉皮士”这个词语，在二十世纪六七十年代表了西方国家反抗习俗和政治的年轻人。他们用公社式的和流浪的生活方式来表达对民族主义和越南战争的反对，提倡非传统宗教，同时也批评政府对公民的权益的限制，大公司的贪婪，以及传统道德的狭窄与战争的无人道性。</a:t>
            </a:r>
          </a:p>
          <a:p>
            <a:br>
              <a:rPr lang="zh-CN" altLang="en-US" dirty="0"/>
            </a:br>
            <a:endParaRPr lang="zh-CN" altLang="en-US" dirty="0"/>
          </a:p>
          <a:p>
            <a:r>
              <a:rPr lang="zh-CN" altLang="en-US" dirty="0"/>
              <a:t>五十年代到六十年代中期，美国的反叛文化的主体称之为“垮掉派”。这些身着工装衣服，追随着“</a:t>
            </a:r>
            <a:r>
              <a:rPr lang="en" altLang="zh-CN" dirty="0"/>
              <a:t>Beat”</a:t>
            </a:r>
            <a:r>
              <a:rPr lang="zh-CN" altLang="en-US" dirty="0"/>
              <a:t>精神，听爵士与摇滚、热衷于诗歌创作的“垮掉派”，在六十年代中期，引领者“嬉皮士”时代的崛起。</a:t>
            </a:r>
            <a:endParaRPr lang="en-US" altLang="zh-CN" dirty="0"/>
          </a:p>
          <a:p>
            <a:endParaRPr kumimoji="1" lang="en-US" altLang="zh-CN" dirty="0"/>
          </a:p>
          <a:p>
            <a:br>
              <a:rPr lang="zh-CN" altLang="en-US" dirty="0"/>
            </a:br>
            <a:endParaRPr lang="zh-CN" altLang="en-US" dirty="0"/>
          </a:p>
          <a:p>
            <a:r>
              <a:rPr lang="zh-CN" altLang="en-US" dirty="0"/>
              <a:t>七十年代，阿比</a:t>
            </a:r>
            <a:r>
              <a:rPr lang="en-US" altLang="zh-CN" dirty="0"/>
              <a:t>·</a:t>
            </a:r>
            <a:r>
              <a:rPr lang="zh-CN" altLang="en-US" dirty="0"/>
              <a:t>霍夫曼在出狱之后与约翰</a:t>
            </a:r>
            <a:r>
              <a:rPr lang="en-US" altLang="zh-CN" dirty="0"/>
              <a:t>·</a:t>
            </a:r>
            <a:r>
              <a:rPr lang="zh-CN" altLang="en-US" dirty="0"/>
              <a:t>列侬策划了一系列反战活动。</a:t>
            </a:r>
            <a:r>
              <a:rPr lang="en-US" altLang="zh-CN" dirty="0"/>
              <a:t>1989</a:t>
            </a:r>
            <a:r>
              <a:rPr lang="zh-CN" altLang="en-US" dirty="0"/>
              <a:t>年，他服用</a:t>
            </a:r>
            <a:r>
              <a:rPr lang="en-US" altLang="zh-CN" dirty="0"/>
              <a:t>150</a:t>
            </a:r>
            <a:r>
              <a:rPr lang="zh-CN" altLang="en-US" dirty="0"/>
              <a:t>片苯巴比妥自杀。霍夫曼在入狱期间，写了</a:t>
            </a:r>
            <a:r>
              <a:rPr lang="en-US" altLang="zh-CN" dirty="0"/>
              <a:t>《</a:t>
            </a:r>
            <a:r>
              <a:rPr lang="zh-CN" altLang="en-US" dirty="0"/>
              <a:t>请偷走这本书</a:t>
            </a:r>
            <a:r>
              <a:rPr lang="en-US" altLang="zh-CN" dirty="0"/>
              <a:t>》</a:t>
            </a:r>
            <a:r>
              <a:rPr lang="zh-CN" altLang="en-US" dirty="0"/>
              <a:t>、</a:t>
            </a:r>
            <a:r>
              <a:rPr lang="en-US" altLang="zh-CN" dirty="0"/>
              <a:t>《</a:t>
            </a:r>
            <a:r>
              <a:rPr lang="zh-CN" altLang="en-US" dirty="0"/>
              <a:t>伍德斯托克国</a:t>
            </a:r>
            <a:r>
              <a:rPr lang="en-US" altLang="zh-CN" dirty="0"/>
              <a:t>》</a:t>
            </a:r>
            <a:r>
              <a:rPr lang="zh-CN" altLang="en-US" dirty="0"/>
              <a:t>等作品。后来，他还与一名电话黑客创办了</a:t>
            </a:r>
            <a:r>
              <a:rPr lang="en-US" altLang="zh-CN" dirty="0"/>
              <a:t>《</a:t>
            </a:r>
            <a:r>
              <a:rPr lang="zh-CN" altLang="en-US" dirty="0"/>
              <a:t>青年国际党阵线通讯</a:t>
            </a:r>
            <a:r>
              <a:rPr lang="en-US" altLang="zh-CN" dirty="0"/>
              <a:t>》</a:t>
            </a:r>
            <a:r>
              <a:rPr lang="zh-CN" altLang="en-US" dirty="0"/>
              <a:t>，并成为黑客文化的肇始。</a:t>
            </a:r>
          </a:p>
          <a:p>
            <a:br>
              <a:rPr lang="zh-CN" altLang="en-US" dirty="0"/>
            </a:br>
            <a:r>
              <a:rPr lang="zh-CN" altLang="en-US" dirty="0"/>
              <a:t>到 </a:t>
            </a:r>
            <a:r>
              <a:rPr lang="en-US" altLang="zh-CN" dirty="0"/>
              <a:t>1974 </a:t>
            </a:r>
            <a:r>
              <a:rPr lang="zh-CN" altLang="en-US" dirty="0"/>
              <a:t>年的 </a:t>
            </a:r>
            <a:r>
              <a:rPr lang="en-US" altLang="zh-CN" dirty="0"/>
              <a:t>7 </a:t>
            </a:r>
            <a:r>
              <a:rPr lang="zh-CN" altLang="en-US" dirty="0"/>
              <a:t>月贝尔实验室公开了第五个版本的 </a:t>
            </a:r>
            <a:r>
              <a:rPr lang="en" altLang="zh-CN" dirty="0"/>
              <a:t>Unix </a:t>
            </a:r>
            <a:r>
              <a:rPr lang="zh-CN" altLang="en" dirty="0"/>
              <a:t>，</a:t>
            </a:r>
            <a:r>
              <a:rPr lang="zh-CN" altLang="en-US" dirty="0"/>
              <a:t>这首先引起了学术界的关注，并向其索取源码用作教育目的。</a:t>
            </a:r>
            <a:r>
              <a:rPr lang="en-US" altLang="zh-CN" dirty="0"/>
              <a:t>1978 </a:t>
            </a:r>
            <a:r>
              <a:rPr lang="zh-CN" altLang="en-US" dirty="0"/>
              <a:t>年伯克利大学推出了以 </a:t>
            </a:r>
            <a:r>
              <a:rPr lang="en" altLang="zh-CN" dirty="0"/>
              <a:t>Unix </a:t>
            </a:r>
            <a:r>
              <a:rPr lang="zh-CN" altLang="en-US" dirty="0"/>
              <a:t>第六个版本为基础的拓展版。于是首个 </a:t>
            </a:r>
            <a:r>
              <a:rPr lang="en" altLang="zh-CN" dirty="0"/>
              <a:t>Unix </a:t>
            </a:r>
            <a:r>
              <a:rPr lang="zh-CN" altLang="en-US" dirty="0"/>
              <a:t>拓展分支出现，并命名为 </a:t>
            </a:r>
            <a:r>
              <a:rPr lang="en" altLang="zh-CN" dirty="0"/>
              <a:t>BSD </a:t>
            </a:r>
            <a:r>
              <a:rPr lang="zh-CN" altLang="en" dirty="0"/>
              <a:t>（</a:t>
            </a:r>
            <a:r>
              <a:rPr lang="zh-CN" altLang="en-US" dirty="0"/>
              <a:t>即 </a:t>
            </a:r>
            <a:r>
              <a:rPr lang="en" altLang="zh-CN" dirty="0"/>
              <a:t>Berkeley Software Distribution </a:t>
            </a:r>
            <a:r>
              <a:rPr lang="zh-CN" altLang="en-US" dirty="0"/>
              <a:t>伯克利分发版）。</a:t>
            </a:r>
            <a:r>
              <a:rPr lang="en-US" altLang="zh-CN" dirty="0"/>
              <a:t>80 </a:t>
            </a:r>
            <a:r>
              <a:rPr lang="zh-CN" altLang="en-US" dirty="0"/>
              <a:t>年代后期，几个伯克利毕业的同学，成立了一家</a:t>
            </a:r>
            <a:r>
              <a:rPr lang="en" altLang="zh-CN" dirty="0"/>
              <a:t>Berkeley Software Design Inc.</a:t>
            </a:r>
            <a:r>
              <a:rPr lang="zh-CN" altLang="en-US" dirty="0"/>
              <a:t>公司，简称 </a:t>
            </a:r>
            <a:r>
              <a:rPr lang="en" altLang="zh-CN" dirty="0" err="1"/>
              <a:t>BSDi</a:t>
            </a:r>
            <a:r>
              <a:rPr lang="zh-CN" altLang="en" dirty="0"/>
              <a:t>。</a:t>
            </a:r>
            <a:r>
              <a:rPr lang="zh-CN" altLang="en-US" dirty="0"/>
              <a:t>专门销售 </a:t>
            </a:r>
            <a:r>
              <a:rPr lang="en" altLang="zh-CN" dirty="0"/>
              <a:t>BSD </a:t>
            </a:r>
            <a:r>
              <a:rPr lang="zh-CN" altLang="en-US" dirty="0"/>
              <a:t>的商业版本。当时贝尔属于 </a:t>
            </a:r>
            <a:r>
              <a:rPr lang="en" altLang="zh-CN" dirty="0"/>
              <a:t>AT&amp;T </a:t>
            </a:r>
            <a:r>
              <a:rPr lang="zh-CN" altLang="en" dirty="0"/>
              <a:t>，</a:t>
            </a:r>
            <a:r>
              <a:rPr lang="zh-CN" altLang="en-US" dirty="0"/>
              <a:t>而</a:t>
            </a:r>
            <a:r>
              <a:rPr lang="en" altLang="zh-CN" dirty="0"/>
              <a:t>AT&amp;T</a:t>
            </a:r>
            <a:r>
              <a:rPr lang="zh-CN" altLang="en-US" dirty="0"/>
              <a:t>被</a:t>
            </a:r>
            <a:r>
              <a:rPr lang="en-US" altLang="zh-CN" dirty="0"/>
              <a:t>《</a:t>
            </a:r>
            <a:r>
              <a:rPr lang="zh-CN" altLang="en-US" dirty="0"/>
              <a:t>谢尔曼反托拉斯法</a:t>
            </a:r>
            <a:r>
              <a:rPr lang="en-US" altLang="zh-CN" dirty="0"/>
              <a:t>》</a:t>
            </a:r>
            <a:r>
              <a:rPr lang="zh-CN" altLang="en-US" dirty="0"/>
              <a:t>规定了不能销售除了电话机电报机等之外的商品。后来 </a:t>
            </a:r>
            <a:r>
              <a:rPr lang="en" altLang="zh-CN" dirty="0"/>
              <a:t>AT&amp;T </a:t>
            </a:r>
            <a:r>
              <a:rPr lang="zh-CN" altLang="en-US" dirty="0"/>
              <a:t>解体了，</a:t>
            </a:r>
            <a:r>
              <a:rPr lang="en" altLang="zh-CN" dirty="0"/>
              <a:t>Bell </a:t>
            </a:r>
            <a:r>
              <a:rPr lang="zh-CN" altLang="en-US" dirty="0"/>
              <a:t>可以售卖 </a:t>
            </a:r>
            <a:r>
              <a:rPr lang="en" altLang="zh-CN" dirty="0"/>
              <a:t>Unix </a:t>
            </a:r>
            <a:r>
              <a:rPr lang="zh-CN" altLang="en-US" dirty="0"/>
              <a:t>了。于是把 </a:t>
            </a:r>
            <a:r>
              <a:rPr lang="en" altLang="zh-CN" dirty="0"/>
              <a:t>BSD </a:t>
            </a:r>
            <a:r>
              <a:rPr lang="zh-CN" altLang="en-US" dirty="0"/>
              <a:t>告上了法庭，这对 </a:t>
            </a:r>
            <a:r>
              <a:rPr lang="en" altLang="zh-CN" dirty="0"/>
              <a:t>BSD </a:t>
            </a:r>
            <a:r>
              <a:rPr lang="zh-CN" altLang="en-US" dirty="0"/>
              <a:t>来说，是一个致命的打击。并且，更过分的是，</a:t>
            </a:r>
            <a:r>
              <a:rPr lang="en" altLang="zh-CN" dirty="0"/>
              <a:t>Bell </a:t>
            </a:r>
            <a:r>
              <a:rPr lang="zh-CN" altLang="en-US" dirty="0"/>
              <a:t>把这个价格定得死贵死贵的，一份授权 </a:t>
            </a:r>
            <a:r>
              <a:rPr lang="en-US" altLang="zh-CN" dirty="0"/>
              <a:t>4 </a:t>
            </a:r>
            <a:r>
              <a:rPr lang="zh-CN" altLang="en-US" dirty="0"/>
              <a:t>万美元，这让当时很多的研究者和学者望而却步。也是 </a:t>
            </a:r>
            <a:r>
              <a:rPr lang="en" altLang="zh-CN" dirty="0"/>
              <a:t>Unix </a:t>
            </a:r>
            <a:r>
              <a:rPr lang="zh-CN" altLang="en-US" dirty="0"/>
              <a:t>厄运的导火索</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141</a:t>
            </a:fld>
            <a:endParaRPr kumimoji="1" lang="zh-CN" altLang="en-US"/>
          </a:p>
        </p:txBody>
      </p:sp>
    </p:spTree>
    <p:extLst>
      <p:ext uri="{BB962C8B-B14F-4D97-AF65-F5344CB8AC3E}">
        <p14:creationId xmlns:p14="http://schemas.microsoft.com/office/powerpoint/2010/main" val="25260966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a:p>
            <a:r>
              <a:rPr lang="zh-CN" altLang="en-US" dirty="0"/>
              <a:t>电子杂志</a:t>
            </a:r>
            <a:r>
              <a:rPr lang="en-US" altLang="zh-CN" dirty="0"/>
              <a:t>《</a:t>
            </a:r>
            <a:r>
              <a:rPr lang="zh-CN" altLang="en-US" dirty="0"/>
              <a:t>飞客与黑客</a:t>
            </a:r>
            <a:r>
              <a:rPr lang="en-US" altLang="zh-CN" dirty="0"/>
              <a:t>》</a:t>
            </a:r>
            <a:r>
              <a:rPr lang="zh-CN" altLang="en-US" dirty="0"/>
              <a:t>上曾发表了由“破坏博士”撰写的</a:t>
            </a:r>
            <a:r>
              <a:rPr lang="en-US" altLang="zh-CN" dirty="0"/>
              <a:t>《</a:t>
            </a:r>
            <a:r>
              <a:rPr lang="zh-CN" altLang="en-US" dirty="0"/>
              <a:t>技术革命</a:t>
            </a:r>
            <a:r>
              <a:rPr lang="en-US" altLang="zh-CN" dirty="0"/>
              <a:t>》</a:t>
            </a:r>
            <a:r>
              <a:rPr lang="zh-CN" altLang="en-US" dirty="0"/>
              <a:t>片段：“计算机系统完全控制在大企业和政府手中，用以丰富人类生活的神奇工具变成了奴役人类的武器。对大企业和政府来说，人还没有硬盘容量重要，它们没有用计算机来帮助穷人，而是用其控制核武器。它们将现代化的设备用高价和官僚主义的铁墙包围起来，使之远离人群。正因为如此，黑客诞生了</a:t>
            </a:r>
            <a:r>
              <a:rPr lang="en-US" altLang="zh-CN" dirty="0"/>
              <a:t>……”</a:t>
            </a:r>
            <a:r>
              <a:rPr lang="zh-CN" altLang="en-US" dirty="0"/>
              <a:t>。</a:t>
            </a:r>
            <a:endParaRPr lang="en-US" altLang="zh-CN" dirty="0"/>
          </a:p>
          <a:p>
            <a:endParaRPr lang="en-US" altLang="zh-CN" dirty="0"/>
          </a:p>
          <a:p>
            <a:endParaRPr lang="en-US" altLang="zh-CN" dirty="0"/>
          </a:p>
          <a:p>
            <a:r>
              <a:rPr lang="zh-CN" altLang="en-US" dirty="0"/>
              <a:t>也难怪欧美的教育科技那么发达，总有黑客将知识和技术进行传承。由于当时</a:t>
            </a:r>
            <a:r>
              <a:rPr lang="en" altLang="zh-CN" dirty="0"/>
              <a:t>AT&amp;T</a:t>
            </a:r>
            <a:r>
              <a:rPr lang="zh-CN" altLang="en-US" dirty="0"/>
              <a:t>被美国反垄断制裁，</a:t>
            </a:r>
            <a:r>
              <a:rPr lang="en" altLang="zh-CN" dirty="0"/>
              <a:t>Bell</a:t>
            </a:r>
            <a:r>
              <a:rPr lang="zh-CN" altLang="en-US" dirty="0"/>
              <a:t>实验室不能销售</a:t>
            </a:r>
            <a:r>
              <a:rPr lang="en" altLang="zh-CN" dirty="0"/>
              <a:t>Unix</a:t>
            </a:r>
            <a:r>
              <a:rPr lang="zh-CN" altLang="en" dirty="0"/>
              <a:t>。</a:t>
            </a:r>
            <a:r>
              <a:rPr lang="zh-CN" altLang="en-US" dirty="0"/>
              <a:t>只能无偿提供大家学习研究。正是因为这样开放环境，使得</a:t>
            </a:r>
            <a:r>
              <a:rPr lang="en" altLang="zh-CN" dirty="0" err="1"/>
              <a:t>Unxi</a:t>
            </a:r>
            <a:r>
              <a:rPr lang="zh-CN" altLang="en-US" dirty="0"/>
              <a:t>的功能和特性被不断的丰富。在</a:t>
            </a:r>
            <a:r>
              <a:rPr lang="en" altLang="zh-CN" dirty="0"/>
              <a:t>Berkeley</a:t>
            </a:r>
            <a:r>
              <a:rPr lang="zh-CN" altLang="en" dirty="0"/>
              <a:t>，</a:t>
            </a:r>
            <a:r>
              <a:rPr lang="zh-CN" altLang="en-US" dirty="0"/>
              <a:t>有一个专门研究</a:t>
            </a:r>
            <a:r>
              <a:rPr lang="en" altLang="zh-CN" dirty="0"/>
              <a:t>UNIX</a:t>
            </a:r>
            <a:r>
              <a:rPr lang="zh-CN" altLang="en-US" dirty="0"/>
              <a:t>小组，他们为</a:t>
            </a:r>
            <a:r>
              <a:rPr lang="en" altLang="zh-CN" dirty="0"/>
              <a:t>UNIX</a:t>
            </a:r>
            <a:r>
              <a:rPr lang="zh-CN" altLang="en-US" dirty="0"/>
              <a:t>提供了很多新特性，例如著名的 </a:t>
            </a:r>
            <a:r>
              <a:rPr lang="en" altLang="zh-CN" dirty="0"/>
              <a:t>TCP/IP</a:t>
            </a:r>
            <a:r>
              <a:rPr lang="zh-CN" altLang="en-US" dirty="0"/>
              <a:t>协议。并完成了</a:t>
            </a:r>
            <a:r>
              <a:rPr lang="en" altLang="zh-CN" dirty="0"/>
              <a:t>BSD</a:t>
            </a:r>
            <a:r>
              <a:rPr lang="zh-CN" altLang="en-US" dirty="0"/>
              <a:t>版本。很快，就有公司看到了</a:t>
            </a:r>
            <a:r>
              <a:rPr lang="en" altLang="zh-CN" dirty="0"/>
              <a:t>BSD</a:t>
            </a:r>
            <a:r>
              <a:rPr lang="zh-CN" altLang="en-US" dirty="0"/>
              <a:t>的商机，分分购买</a:t>
            </a:r>
            <a:r>
              <a:rPr lang="en" altLang="zh-CN" dirty="0"/>
              <a:t>BSD</a:t>
            </a:r>
            <a:r>
              <a:rPr lang="zh-CN" altLang="en-US" dirty="0"/>
              <a:t>进行商用。</a:t>
            </a:r>
          </a:p>
          <a:p>
            <a:br>
              <a:rPr lang="zh-CN" altLang="en-US" dirty="0"/>
            </a:br>
            <a:br>
              <a:rPr lang="zh-CN" altLang="en"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142</a:t>
            </a:fld>
            <a:endParaRPr kumimoji="1" lang="zh-CN" altLang="en-US"/>
          </a:p>
        </p:txBody>
      </p:sp>
    </p:spTree>
    <p:extLst>
      <p:ext uri="{BB962C8B-B14F-4D97-AF65-F5344CB8AC3E}">
        <p14:creationId xmlns:p14="http://schemas.microsoft.com/office/powerpoint/2010/main" val="57514923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这个时候，</a:t>
            </a:r>
            <a:r>
              <a:rPr lang="en" altLang="zh-CN" dirty="0"/>
              <a:t>AT&amp;T</a:t>
            </a:r>
            <a:r>
              <a:rPr lang="zh-CN" altLang="en-US" dirty="0"/>
              <a:t>公司对其他机构拿着</a:t>
            </a:r>
            <a:r>
              <a:rPr lang="en" altLang="zh-CN" dirty="0"/>
              <a:t>Unix</a:t>
            </a:r>
            <a:r>
              <a:rPr lang="zh-CN" altLang="en-US" dirty="0"/>
              <a:t>赚钱自己却一无所获很不爽。那是一个</a:t>
            </a:r>
            <a:r>
              <a:rPr lang="en" altLang="zh-CN" dirty="0"/>
              <a:t>AT&amp;T</a:t>
            </a:r>
            <a:r>
              <a:rPr lang="zh-CN" altLang="en-US" dirty="0"/>
              <a:t>妄图私有化的</a:t>
            </a:r>
            <a:r>
              <a:rPr lang="en" altLang="zh-CN" dirty="0"/>
              <a:t>Unix</a:t>
            </a:r>
            <a:r>
              <a:rPr lang="zh-CN" altLang="en-US" dirty="0"/>
              <a:t>的时代。为了私有化</a:t>
            </a:r>
            <a:r>
              <a:rPr lang="en" altLang="zh-CN" dirty="0"/>
              <a:t>Unix</a:t>
            </a:r>
            <a:r>
              <a:rPr lang="zh-CN" altLang="en" dirty="0"/>
              <a:t>，</a:t>
            </a:r>
            <a:r>
              <a:rPr lang="en" altLang="zh-CN" dirty="0"/>
              <a:t>1986</a:t>
            </a:r>
            <a:r>
              <a:rPr lang="zh-CN" altLang="en-US" dirty="0"/>
              <a:t>年</a:t>
            </a:r>
            <a:r>
              <a:rPr lang="en" altLang="zh-CN" dirty="0"/>
              <a:t>IEEE</a:t>
            </a:r>
            <a:r>
              <a:rPr lang="zh-CN" altLang="en-US" dirty="0"/>
              <a:t>指定了一个委员会制定了一个一个开放作业系统的标准</a:t>
            </a:r>
            <a:r>
              <a:rPr lang="en-US" altLang="zh-CN" dirty="0"/>
              <a:t>,</a:t>
            </a:r>
            <a:r>
              <a:rPr lang="zh-CN" altLang="en-US" dirty="0"/>
              <a:t>称为 </a:t>
            </a:r>
            <a:r>
              <a:rPr lang="en" altLang="zh-CN" dirty="0"/>
              <a:t>POSIX (Portable Operating Systems Interface)</a:t>
            </a:r>
            <a:r>
              <a:rPr lang="zh-CN" altLang="en" dirty="0"/>
              <a:t>。</a:t>
            </a:r>
            <a:r>
              <a:rPr lang="zh-CN" altLang="en-US" dirty="0"/>
              <a:t>并和</a:t>
            </a:r>
            <a:r>
              <a:rPr lang="en" altLang="zh-CN" dirty="0"/>
              <a:t>BSD</a:t>
            </a:r>
            <a:r>
              <a:rPr lang="zh-CN" altLang="en-US" dirty="0"/>
              <a:t>进行法律官司，</a:t>
            </a:r>
            <a:r>
              <a:rPr lang="en" altLang="zh-CN" dirty="0"/>
              <a:t>AT&amp;T</a:t>
            </a:r>
            <a:r>
              <a:rPr lang="zh-CN" altLang="en-US" dirty="0"/>
              <a:t>再次被反垄断，这场官司一直打到 </a:t>
            </a:r>
            <a:r>
              <a:rPr lang="en" altLang="zh-CN" dirty="0"/>
              <a:t>AT&amp;T</a:t>
            </a:r>
            <a:r>
              <a:rPr lang="zh-CN" altLang="en-US" dirty="0"/>
              <a:t>再将自己的</a:t>
            </a:r>
            <a:r>
              <a:rPr lang="en" altLang="zh-CN" dirty="0"/>
              <a:t>Unix</a:t>
            </a:r>
            <a:r>
              <a:rPr lang="zh-CN" altLang="en-US" dirty="0"/>
              <a:t>系统实验室卖掉。当然，</a:t>
            </a:r>
            <a:r>
              <a:rPr lang="en" altLang="zh-CN" dirty="0"/>
              <a:t>AT&amp;T</a:t>
            </a:r>
            <a:r>
              <a:rPr lang="zh-CN" altLang="en-US" dirty="0"/>
              <a:t>的</a:t>
            </a:r>
            <a:r>
              <a:rPr lang="en" altLang="zh-CN" dirty="0"/>
              <a:t>Unix</a:t>
            </a:r>
            <a:r>
              <a:rPr lang="zh-CN" altLang="en-US" dirty="0"/>
              <a:t>取得了这个标准制订战争的胜利，并取得了</a:t>
            </a:r>
            <a:r>
              <a:rPr lang="en" altLang="zh-CN" dirty="0"/>
              <a:t>Unix</a:t>
            </a:r>
            <a:r>
              <a:rPr lang="zh-CN" altLang="en-US" dirty="0"/>
              <a:t>注册商标。此时</a:t>
            </a:r>
            <a:r>
              <a:rPr lang="en" altLang="zh-CN" dirty="0"/>
              <a:t>BSD</a:t>
            </a:r>
            <a:r>
              <a:rPr lang="zh-CN" altLang="en-US" dirty="0"/>
              <a:t>的拥护者自喻为冷酷无情的公司帝国的反抗军。独立的</a:t>
            </a:r>
            <a:r>
              <a:rPr lang="en" altLang="zh-CN" dirty="0"/>
              <a:t>Bell</a:t>
            </a:r>
            <a:r>
              <a:rPr lang="zh-CN" altLang="en-US" dirty="0"/>
              <a:t>实验室就可以单独销售</a:t>
            </a:r>
            <a:r>
              <a:rPr lang="en" altLang="zh-CN" dirty="0"/>
              <a:t>Unix</a:t>
            </a:r>
            <a:r>
              <a:rPr lang="zh-CN" altLang="en" dirty="0"/>
              <a:t>，</a:t>
            </a:r>
            <a:r>
              <a:rPr lang="zh-CN" altLang="en-US" dirty="0"/>
              <a:t>当时价格昂贵。也就在这个时候，人们被昂贵的</a:t>
            </a:r>
            <a:r>
              <a:rPr lang="en" altLang="zh-CN" dirty="0"/>
              <a:t>Unix</a:t>
            </a:r>
            <a:r>
              <a:rPr lang="zh-CN" altLang="en-US" dirty="0"/>
              <a:t>吓怕了，使用的人数骤减。与此同时，</a:t>
            </a:r>
            <a:r>
              <a:rPr lang="en" altLang="zh-CN" dirty="0"/>
              <a:t>Berkeley BSD</a:t>
            </a:r>
            <a:r>
              <a:rPr lang="zh-CN" altLang="en-US" dirty="0"/>
              <a:t>小组的</a:t>
            </a:r>
            <a:r>
              <a:rPr lang="en" altLang="zh-CN" dirty="0"/>
              <a:t>Bill Joy</a:t>
            </a:r>
            <a:r>
              <a:rPr lang="zh-CN" altLang="en-US" dirty="0"/>
              <a:t>开始创办了一家公司，也就是后来全球知名的</a:t>
            </a:r>
            <a:r>
              <a:rPr lang="en" altLang="zh-CN" dirty="0"/>
              <a:t>SUN</a:t>
            </a:r>
            <a:r>
              <a:rPr lang="zh-CN" altLang="en-US" dirty="0"/>
              <a:t>公司。就销售量来说，</a:t>
            </a:r>
            <a:r>
              <a:rPr lang="en" altLang="zh-CN" dirty="0"/>
              <a:t>AT&amp;T/UNIX</a:t>
            </a:r>
            <a:r>
              <a:rPr lang="zh-CN" altLang="en-US" dirty="0"/>
              <a:t>始终赶不上</a:t>
            </a:r>
            <a:r>
              <a:rPr lang="en" altLang="zh-CN" dirty="0"/>
              <a:t>BSD/Sun</a:t>
            </a:r>
            <a:r>
              <a:rPr lang="zh-CN" altLang="en" dirty="0"/>
              <a:t>。</a:t>
            </a:r>
            <a:r>
              <a:rPr lang="zh-CN" altLang="en-US" dirty="0"/>
              <a:t>并且</a:t>
            </a:r>
            <a:r>
              <a:rPr lang="en" altLang="zh-CN" dirty="0"/>
              <a:t>Sun</a:t>
            </a:r>
            <a:r>
              <a:rPr lang="zh-CN" altLang="en-US" dirty="0"/>
              <a:t>生产的小型工作站，风靡整个市场，很快就将 </a:t>
            </a:r>
            <a:r>
              <a:rPr lang="en" altLang="zh-CN" dirty="0"/>
              <a:t>DEC </a:t>
            </a:r>
            <a:r>
              <a:rPr lang="zh-CN" altLang="en-US" dirty="0"/>
              <a:t>击败，并且让</a:t>
            </a:r>
            <a:r>
              <a:rPr lang="en" altLang="zh-CN" dirty="0"/>
              <a:t>DEC</a:t>
            </a:r>
            <a:r>
              <a:rPr lang="zh-CN" altLang="en-US" dirty="0"/>
              <a:t>退出了历史舞台。</a:t>
            </a:r>
          </a:p>
          <a:p>
            <a:br>
              <a:rPr lang="zh-CN" altLang="en-US" dirty="0"/>
            </a:br>
            <a:endParaRPr lang="zh-CN" altLang="en-US" dirty="0"/>
          </a:p>
          <a:p>
            <a:r>
              <a:rPr lang="zh-CN" altLang="en-US" dirty="0"/>
              <a:t>除了</a:t>
            </a:r>
            <a:r>
              <a:rPr lang="en" altLang="zh-CN" dirty="0"/>
              <a:t>BSD</a:t>
            </a:r>
            <a:r>
              <a:rPr lang="zh-CN" altLang="en" dirty="0"/>
              <a:t>，</a:t>
            </a:r>
            <a:r>
              <a:rPr lang="zh-CN" altLang="en-US" dirty="0"/>
              <a:t>它成为了</a:t>
            </a:r>
            <a:r>
              <a:rPr lang="en" altLang="zh-CN" dirty="0"/>
              <a:t>Unix</a:t>
            </a:r>
            <a:r>
              <a:rPr lang="zh-CN" altLang="en-US" dirty="0"/>
              <a:t>家族中最受欢迎的分支之一，</a:t>
            </a:r>
            <a:r>
              <a:rPr lang="en" altLang="zh-CN" dirty="0"/>
              <a:t>Unix</a:t>
            </a:r>
            <a:r>
              <a:rPr lang="zh-CN" altLang="en-US" dirty="0"/>
              <a:t>的商业产品在</a:t>
            </a:r>
            <a:r>
              <a:rPr lang="en-US" altLang="zh-CN" dirty="0"/>
              <a:t>20</a:t>
            </a:r>
            <a:r>
              <a:rPr lang="zh-CN" altLang="en-US" dirty="0"/>
              <a:t>世纪</a:t>
            </a:r>
            <a:r>
              <a:rPr lang="en-US" altLang="zh-CN" dirty="0"/>
              <a:t>80</a:t>
            </a:r>
            <a:r>
              <a:rPr lang="zh-CN" altLang="en-US" dirty="0"/>
              <a:t>年代和</a:t>
            </a:r>
            <a:r>
              <a:rPr lang="en-US" altLang="zh-CN" dirty="0"/>
              <a:t>90</a:t>
            </a:r>
            <a:r>
              <a:rPr lang="zh-CN" altLang="en-US" dirty="0"/>
              <a:t>年代激增，包括</a:t>
            </a:r>
            <a:r>
              <a:rPr lang="en" altLang="zh-CN" dirty="0"/>
              <a:t>HP-UX</a:t>
            </a:r>
            <a:r>
              <a:rPr lang="zh-CN" altLang="en" dirty="0"/>
              <a:t>、</a:t>
            </a:r>
            <a:r>
              <a:rPr lang="en" altLang="zh-CN" dirty="0"/>
              <a:t>IBM</a:t>
            </a:r>
            <a:r>
              <a:rPr lang="zh-CN" altLang="en-US" dirty="0"/>
              <a:t>的</a:t>
            </a:r>
            <a:r>
              <a:rPr lang="en" altLang="zh-CN" dirty="0"/>
              <a:t>AIX</a:t>
            </a:r>
            <a:r>
              <a:rPr lang="zh-CN" altLang="en" dirty="0"/>
              <a:t>、</a:t>
            </a:r>
            <a:r>
              <a:rPr lang="en" altLang="zh-CN" dirty="0"/>
              <a:t>Sun</a:t>
            </a:r>
            <a:r>
              <a:rPr lang="zh-CN" altLang="en-US" dirty="0"/>
              <a:t>的</a:t>
            </a:r>
            <a:r>
              <a:rPr lang="en" altLang="zh-CN" dirty="0"/>
              <a:t>Solaris</a:t>
            </a:r>
            <a:r>
              <a:rPr lang="zh-CN" altLang="en" dirty="0"/>
              <a:t>、</a:t>
            </a:r>
            <a:r>
              <a:rPr lang="en" altLang="zh-CN" dirty="0"/>
              <a:t>Sequent</a:t>
            </a:r>
            <a:r>
              <a:rPr lang="zh-CN" altLang="en-US" dirty="0"/>
              <a:t>和</a:t>
            </a:r>
            <a:r>
              <a:rPr lang="en" altLang="zh-CN" dirty="0" err="1"/>
              <a:t>Xenix</a:t>
            </a:r>
            <a:r>
              <a:rPr lang="zh-CN" altLang="en" dirty="0"/>
              <a:t>。</a:t>
            </a:r>
            <a:r>
              <a:rPr lang="zh-CN" altLang="en-US" dirty="0"/>
              <a:t>随着分支从最初的根开始增长，“</a:t>
            </a:r>
            <a:r>
              <a:rPr lang="en" altLang="zh-CN" dirty="0"/>
              <a:t>Unix</a:t>
            </a:r>
            <a:r>
              <a:rPr lang="zh-CN" altLang="en-US" dirty="0"/>
              <a:t>战争”开始了，标准化成为了社区的一个新焦点。</a:t>
            </a:r>
            <a:r>
              <a:rPr lang="en" altLang="zh-CN" dirty="0"/>
              <a:t>POSIX</a:t>
            </a:r>
            <a:r>
              <a:rPr lang="zh-CN" altLang="en-US" dirty="0"/>
              <a:t>标准诞生于</a:t>
            </a:r>
            <a:r>
              <a:rPr lang="en-US" altLang="zh-CN" dirty="0"/>
              <a:t>1988</a:t>
            </a:r>
            <a:r>
              <a:rPr lang="zh-CN" altLang="en-US" dirty="0"/>
              <a:t>年，以及其他开源工作组的标准化工作一直进行到到</a:t>
            </a:r>
            <a:r>
              <a:rPr lang="en-US" altLang="zh-CN" dirty="0"/>
              <a:t>20</a:t>
            </a:r>
            <a:r>
              <a:rPr lang="zh-CN" altLang="en-US" dirty="0"/>
              <a:t>世纪</a:t>
            </a:r>
            <a:r>
              <a:rPr lang="en-US" altLang="zh-CN" dirty="0"/>
              <a:t>90</a:t>
            </a:r>
            <a:r>
              <a:rPr lang="zh-CN" altLang="en-US" dirty="0"/>
              <a:t>年代。</a:t>
            </a:r>
          </a:p>
          <a:p>
            <a:br>
              <a:rPr lang="zh-CN" altLang="en-US" dirty="0"/>
            </a:br>
            <a:endParaRPr lang="zh-CN" altLang="en-US" dirty="0"/>
          </a:p>
          <a:p>
            <a:r>
              <a:rPr lang="zh-CN" altLang="en-US" dirty="0"/>
              <a:t>大约在这个时候，</a:t>
            </a:r>
            <a:r>
              <a:rPr lang="en" altLang="zh-CN" dirty="0"/>
              <a:t>AT&amp;T</a:t>
            </a:r>
            <a:r>
              <a:rPr lang="zh-CN" altLang="en-US" dirty="0"/>
              <a:t>和</a:t>
            </a:r>
            <a:r>
              <a:rPr lang="en" altLang="zh-CN" dirty="0"/>
              <a:t>Sun</a:t>
            </a:r>
            <a:r>
              <a:rPr lang="zh-CN" altLang="en-US" dirty="0"/>
              <a:t>发布了</a:t>
            </a:r>
            <a:r>
              <a:rPr lang="en" altLang="zh-CN" dirty="0"/>
              <a:t>System V Release 4</a:t>
            </a:r>
            <a:r>
              <a:rPr lang="zh-CN" altLang="en" dirty="0"/>
              <a:t>（</a:t>
            </a:r>
            <a:r>
              <a:rPr lang="en" altLang="zh-CN" dirty="0"/>
              <a:t>SVR4</a:t>
            </a:r>
            <a:r>
              <a:rPr lang="zh-CN" altLang="en" dirty="0"/>
              <a:t>），</a:t>
            </a:r>
            <a:r>
              <a:rPr lang="zh-CN" altLang="en-US" dirty="0"/>
              <a:t>这是许多商业厂商采用的。另外，</a:t>
            </a:r>
            <a:r>
              <a:rPr lang="en" altLang="zh-CN" dirty="0"/>
              <a:t>BSD</a:t>
            </a:r>
            <a:r>
              <a:rPr lang="zh-CN" altLang="en-US" dirty="0"/>
              <a:t>家族的操作系统在过去的几年里不断增长，导致了一些开源的变种，这些变种是在现在熟悉的</a:t>
            </a:r>
            <a:r>
              <a:rPr lang="en" altLang="zh-CN" dirty="0"/>
              <a:t>BSD</a:t>
            </a:r>
            <a:r>
              <a:rPr lang="zh-CN" altLang="en-US" dirty="0"/>
              <a:t>许可下发布的。这包括</a:t>
            </a:r>
            <a:r>
              <a:rPr lang="en" altLang="zh-CN" dirty="0"/>
              <a:t>FreeBSD</a:t>
            </a:r>
            <a:r>
              <a:rPr lang="zh-CN" altLang="en" dirty="0"/>
              <a:t>、</a:t>
            </a:r>
            <a:r>
              <a:rPr lang="en" altLang="zh-CN" dirty="0"/>
              <a:t>OpenBSD</a:t>
            </a:r>
            <a:r>
              <a:rPr lang="zh-CN" altLang="en-US" dirty="0"/>
              <a:t>和</a:t>
            </a:r>
            <a:r>
              <a:rPr lang="en" altLang="zh-CN" dirty="0"/>
              <a:t>NetBSD</a:t>
            </a:r>
            <a:r>
              <a:rPr lang="zh-CN" altLang="en" dirty="0"/>
              <a:t>，</a:t>
            </a:r>
            <a:r>
              <a:rPr lang="zh-CN" altLang="en-US" dirty="0"/>
              <a:t>每个都在</a:t>
            </a:r>
            <a:r>
              <a:rPr lang="en" altLang="zh-CN" dirty="0"/>
              <a:t>Unix</a:t>
            </a:r>
            <a:r>
              <a:rPr lang="zh-CN" altLang="en-US" dirty="0"/>
              <a:t>服务器行业中有一个稍微不同的目标市场。这些</a:t>
            </a:r>
            <a:r>
              <a:rPr lang="en" altLang="zh-CN" dirty="0"/>
              <a:t>Unix</a:t>
            </a:r>
            <a:r>
              <a:rPr lang="zh-CN" altLang="en-US" dirty="0"/>
              <a:t>变体在今天仍然有一些使用，尽管许多人已经看到他们的服务器市场份额减少到个位数（或更低）。</a:t>
            </a:r>
          </a:p>
          <a:p>
            <a:br>
              <a:rPr lang="zh-CN" altLang="en-US" dirty="0"/>
            </a:br>
            <a:endParaRPr lang="zh-CN" altLang="en-US" dirty="0"/>
          </a:p>
          <a:p>
            <a:r>
              <a:rPr lang="en" altLang="zh-CN" dirty="0"/>
              <a:t>BSD</a:t>
            </a:r>
            <a:r>
              <a:rPr lang="zh-CN" altLang="en-US" dirty="0"/>
              <a:t>可能是当今所有现代</a:t>
            </a:r>
            <a:r>
              <a:rPr lang="en" altLang="zh-CN" dirty="0"/>
              <a:t>Unix</a:t>
            </a:r>
            <a:r>
              <a:rPr lang="zh-CN" altLang="en-US" dirty="0"/>
              <a:t>系统中最大的安装基础。此外，在最近的历史中，每一个苹果</a:t>
            </a:r>
            <a:r>
              <a:rPr lang="en" altLang="zh-CN" dirty="0"/>
              <a:t>Mac</a:t>
            </a:r>
            <a:r>
              <a:rPr lang="zh-CN" altLang="en-US" dirty="0"/>
              <a:t>硬件单元搭载的系统都可以被称为</a:t>
            </a:r>
            <a:r>
              <a:rPr lang="en" altLang="zh-CN" dirty="0"/>
              <a:t>BSD</a:t>
            </a:r>
            <a:r>
              <a:rPr lang="zh-CN" altLang="en" dirty="0"/>
              <a:t>，</a:t>
            </a:r>
            <a:r>
              <a:rPr lang="zh-CN" altLang="en-US" dirty="0"/>
              <a:t>因为它的</a:t>
            </a:r>
            <a:r>
              <a:rPr lang="en" altLang="zh-CN" dirty="0"/>
              <a:t>OS X</a:t>
            </a:r>
            <a:r>
              <a:rPr lang="zh-CN" altLang="en" dirty="0"/>
              <a:t>（</a:t>
            </a:r>
            <a:r>
              <a:rPr lang="zh-CN" altLang="en-US" dirty="0"/>
              <a:t>现在的</a:t>
            </a:r>
            <a:r>
              <a:rPr lang="en" altLang="zh-CN" dirty="0"/>
              <a:t>macOS</a:t>
            </a:r>
            <a:r>
              <a:rPr lang="zh-CN" altLang="en" dirty="0"/>
              <a:t>）</a:t>
            </a:r>
            <a:r>
              <a:rPr lang="zh-CN" altLang="en-US" dirty="0"/>
              <a:t>操作系统是一个</a:t>
            </a:r>
            <a:r>
              <a:rPr lang="en" altLang="zh-CN" dirty="0"/>
              <a:t>BSD-</a:t>
            </a:r>
            <a:r>
              <a:rPr lang="zh-CN" altLang="en-US" dirty="0"/>
              <a:t>派生。</a:t>
            </a:r>
          </a:p>
          <a:p>
            <a:br>
              <a:rPr lang="zh-CN" altLang="en-US" dirty="0"/>
            </a:b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143</a:t>
            </a:fld>
            <a:endParaRPr kumimoji="1" lang="zh-CN" altLang="en-US"/>
          </a:p>
        </p:txBody>
      </p:sp>
    </p:spTree>
    <p:extLst>
      <p:ext uri="{BB962C8B-B14F-4D97-AF65-F5344CB8AC3E}">
        <p14:creationId xmlns:p14="http://schemas.microsoft.com/office/powerpoint/2010/main" val="39962918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145</a:t>
            </a:fld>
            <a:endParaRPr kumimoji="1" lang="zh-CN" altLang="en-US"/>
          </a:p>
        </p:txBody>
      </p:sp>
    </p:spTree>
    <p:extLst>
      <p:ext uri="{BB962C8B-B14F-4D97-AF65-F5344CB8AC3E}">
        <p14:creationId xmlns:p14="http://schemas.microsoft.com/office/powerpoint/2010/main" val="1024641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我想看到我所有的用户名 怎么办呢</a:t>
            </a:r>
            <a:r>
              <a:rPr kumimoji="1" lang="en-US" altLang="zh-CN" dirty="0"/>
              <a:t>?</a:t>
            </a:r>
          </a:p>
          <a:p>
            <a:r>
              <a:rPr kumimoji="1" lang="zh-CN" altLang="en-US" dirty="0"/>
              <a:t>命令里面没有找到 </a:t>
            </a:r>
            <a:endParaRPr kumimoji="1" lang="en-US" altLang="zh-CN" dirty="0"/>
          </a:p>
          <a:p>
            <a:r>
              <a:rPr kumimoji="1" lang="zh-CN" altLang="en-US" dirty="0"/>
              <a:t>但是我搜索找到了 </a:t>
            </a:r>
            <a:endParaRPr kumimoji="1" lang="en-US" altLang="zh-CN" dirty="0"/>
          </a:p>
          <a:p>
            <a:r>
              <a:rPr lang="en" altLang="zh-CN" dirty="0"/>
              <a:t>cat /</a:t>
            </a:r>
            <a:r>
              <a:rPr lang="en" altLang="zh-CN" dirty="0" err="1"/>
              <a:t>etc</a:t>
            </a:r>
            <a:r>
              <a:rPr lang="en" altLang="zh-CN" dirty="0"/>
              <a:t>/passwd</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a:t>
            </a:fld>
            <a:endParaRPr kumimoji="1" lang="zh-CN" altLang="en-US"/>
          </a:p>
        </p:txBody>
      </p:sp>
    </p:spTree>
    <p:extLst>
      <p:ext uri="{BB962C8B-B14F-4D97-AF65-F5344CB8AC3E}">
        <p14:creationId xmlns:p14="http://schemas.microsoft.com/office/powerpoint/2010/main" val="24006935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1970 a PDP-11 was acquired and threaded code was used for the port; an assembler, </a:t>
            </a:r>
            <a:r>
              <a:rPr lang="en" altLang="zh-CN" dirty="0">
                <a:hlinkClick r:id="rId3" tooltip="Dc (Unix)"/>
              </a:rPr>
              <a:t>dc</a:t>
            </a:r>
            <a:r>
              <a:rPr lang="en" altLang="zh-CN" dirty="0"/>
              <a:t>, and the B language itself were written in B to </a:t>
            </a:r>
            <a:r>
              <a:rPr lang="en" altLang="zh-CN" dirty="0">
                <a:hlinkClick r:id="rId4" tooltip="Bootstrapping"/>
              </a:rPr>
              <a:t>bootstrap</a:t>
            </a:r>
            <a:r>
              <a:rPr lang="en" altLang="zh-CN" dirty="0"/>
              <a:t> the computer. </a:t>
            </a:r>
          </a:p>
          <a:p>
            <a:r>
              <a:rPr kumimoji="1" lang="zh-CN" altLang="en" dirty="0"/>
              <a:t>然后用</a:t>
            </a:r>
            <a:r>
              <a:rPr kumimoji="1" lang="zh-CN" altLang="en-US" dirty="0"/>
              <a:t>这个</a:t>
            </a:r>
            <a:r>
              <a:rPr kumimoji="1" lang="en-US" altLang="zh-CN" dirty="0"/>
              <a:t>b</a:t>
            </a:r>
            <a:r>
              <a:rPr kumimoji="1" lang="zh-CN" altLang="en-US" dirty="0"/>
              <a:t>语言制作了一个可以自启动系统 系统功能就是</a:t>
            </a:r>
            <a:endParaRPr kumimoji="1" lang="en" altLang="zh-CN" dirty="0"/>
          </a:p>
          <a:p>
            <a:r>
              <a:rPr kumimoji="1" lang="zh-CN" altLang="en-US" dirty="0"/>
              <a:t>主要就是内存管理、</a:t>
            </a:r>
            <a:r>
              <a:rPr kumimoji="1" lang="en-US" altLang="zh-CN" dirty="0" err="1"/>
              <a:t>cpu</a:t>
            </a:r>
            <a:r>
              <a:rPr kumimoji="1" lang="zh-CN" altLang="en-US" dirty="0"/>
              <a:t>管理、文件系统管理之类的 </a:t>
            </a:r>
            <a:endParaRPr kumimoji="1" lang="en-US" altLang="zh-CN" dirty="0"/>
          </a:p>
          <a:p>
            <a:r>
              <a:rPr kumimoji="1" lang="zh-CN" altLang="en-US" dirty="0"/>
              <a:t>但是</a:t>
            </a:r>
            <a:r>
              <a:rPr kumimoji="1" lang="en-US" altLang="zh-CN" dirty="0"/>
              <a:t>pdp11</a:t>
            </a:r>
            <a:r>
              <a:rPr kumimoji="1" lang="zh-CN" altLang="en-US" dirty="0"/>
              <a:t>有了数据类型这一概念 </a:t>
            </a:r>
            <a:endParaRPr kumimoji="1" lang="en-US" altLang="zh-CN" dirty="0"/>
          </a:p>
          <a:p>
            <a:r>
              <a:rPr kumimoji="1" lang="zh-CN" altLang="en-US" dirty="0"/>
              <a:t>为了能够充分发挥机器的功能 于是他们发展出了一种</a:t>
            </a:r>
            <a:r>
              <a:rPr kumimoji="1" lang="en-US" altLang="zh-CN" dirty="0"/>
              <a:t>New</a:t>
            </a:r>
            <a:r>
              <a:rPr kumimoji="1" lang="zh-CN" altLang="en-US" dirty="0"/>
              <a:t> </a:t>
            </a:r>
            <a:r>
              <a:rPr kumimoji="1" lang="en-US" altLang="zh-CN" dirty="0"/>
              <a:t>B</a:t>
            </a:r>
            <a:r>
              <a:rPr kumimoji="1" lang="zh-CN" altLang="en-US" dirty="0"/>
              <a:t>语言 也就是后来的</a:t>
            </a:r>
            <a:r>
              <a:rPr kumimoji="1" lang="en-US" altLang="zh-CN" dirty="0"/>
              <a:t>C</a:t>
            </a:r>
            <a:r>
              <a:rPr kumimoji="1" lang="zh-CN" altLang="en-US" dirty="0"/>
              <a:t>语言 </a:t>
            </a:r>
            <a:endParaRPr kumimoji="1" lang="en-US" altLang="zh-CN" dirty="0"/>
          </a:p>
          <a:p>
            <a:r>
              <a:rPr kumimoji="1" lang="zh-CN" altLang="en-US" dirty="0"/>
              <a:t>也就是具有数据类型的</a:t>
            </a:r>
            <a:r>
              <a:rPr kumimoji="1" lang="en-US" altLang="zh-CN" dirty="0"/>
              <a:t>B</a:t>
            </a:r>
            <a:r>
              <a:rPr kumimoji="1" lang="zh-CN" altLang="en-US" dirty="0"/>
              <a:t>语言 </a:t>
            </a:r>
            <a:endParaRPr kumimoji="1" lang="en-US" altLang="zh-CN" dirty="0"/>
          </a:p>
          <a:p>
            <a:r>
              <a:rPr kumimoji="1" lang="zh-CN" altLang="en-US" dirty="0"/>
              <a:t>最早的</a:t>
            </a:r>
            <a:r>
              <a:rPr kumimoji="1" lang="en-US" altLang="zh-CN" dirty="0"/>
              <a:t>mud</a:t>
            </a:r>
            <a:r>
              <a:rPr kumimoji="1" lang="zh-CN" altLang="en-US" dirty="0"/>
              <a:t>游戏 </a:t>
            </a:r>
            <a:r>
              <a:rPr lang="en" altLang="zh-CN" b="1" dirty="0" err="1"/>
              <a:t>AberMUD</a:t>
            </a:r>
            <a:r>
              <a:rPr lang="zh-CN" altLang="en-US" b="1" dirty="0"/>
              <a:t> 也是凯源的游戏。是用最开始使用</a:t>
            </a:r>
            <a:r>
              <a:rPr lang="en-US" altLang="zh-CN" b="1" dirty="0"/>
              <a:t>b</a:t>
            </a:r>
            <a:r>
              <a:rPr lang="zh-CN" altLang="en-US" b="1" dirty="0"/>
              <a:t>语言写的</a:t>
            </a:r>
            <a:endParaRPr lang="en-US" altLang="zh-CN" b="1"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146</a:t>
            </a:fld>
            <a:endParaRPr kumimoji="1" lang="zh-CN" altLang="en-US"/>
          </a:p>
        </p:txBody>
      </p:sp>
    </p:spTree>
    <p:extLst>
      <p:ext uri="{BB962C8B-B14F-4D97-AF65-F5344CB8AC3E}">
        <p14:creationId xmlns:p14="http://schemas.microsoft.com/office/powerpoint/2010/main" val="9458735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都得是非常牛逼的主机才能跑得起来 </a:t>
            </a:r>
            <a:endParaRPr kumimoji="1" lang="en-US" altLang="zh-CN" dirty="0"/>
          </a:p>
          <a:p>
            <a:r>
              <a:rPr kumimoji="1" lang="zh-CN" altLang="en-US" dirty="0"/>
              <a:t>其他的机器都是终端机 </a:t>
            </a:r>
            <a:endParaRPr kumimoji="1" lang="en-US" altLang="zh-CN" dirty="0"/>
          </a:p>
          <a:p>
            <a:r>
              <a:rPr kumimoji="1" lang="zh-CN" altLang="en-US" dirty="0"/>
              <a:t>链接到主机 </a:t>
            </a:r>
            <a:endParaRPr kumimoji="1" lang="en-US" altLang="zh-CN" dirty="0"/>
          </a:p>
          <a:p>
            <a:r>
              <a:rPr kumimoji="1" lang="zh-CN" altLang="en-US" dirty="0"/>
              <a:t>玩家彼此之间还可以交互。</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147</a:t>
            </a:fld>
            <a:endParaRPr kumimoji="1" lang="zh-CN" altLang="en-US"/>
          </a:p>
        </p:txBody>
      </p:sp>
    </p:spTree>
    <p:extLst>
      <p:ext uri="{BB962C8B-B14F-4D97-AF65-F5344CB8AC3E}">
        <p14:creationId xmlns:p14="http://schemas.microsoft.com/office/powerpoint/2010/main" val="11945261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这两个人 </a:t>
            </a:r>
            <a:endParaRPr kumimoji="1" lang="en-US" altLang="zh-CN" dirty="0"/>
          </a:p>
          <a:p>
            <a:r>
              <a:rPr lang="zh-CN" altLang="en-US" dirty="0"/>
              <a:t>在</a:t>
            </a:r>
            <a:r>
              <a:rPr lang="en-US" altLang="zh-CN" dirty="0"/>
              <a:t>《</a:t>
            </a:r>
            <a:r>
              <a:rPr lang="zh-CN" altLang="en-US" dirty="0"/>
              <a:t>星际旅行</a:t>
            </a:r>
            <a:r>
              <a:rPr lang="en-US" altLang="zh-CN" dirty="0"/>
              <a:t>》</a:t>
            </a:r>
            <a:r>
              <a:rPr lang="zh-CN" altLang="en-US" dirty="0"/>
              <a:t>被完全移植到</a:t>
            </a:r>
            <a:r>
              <a:rPr lang="en" altLang="zh-CN" dirty="0"/>
              <a:t>PDP-7</a:t>
            </a:r>
            <a:r>
              <a:rPr lang="zh-CN" altLang="en-US" dirty="0"/>
              <a:t>之后，因为汤普逊无法再参与</a:t>
            </a:r>
            <a:r>
              <a:rPr lang="en" altLang="zh-CN" dirty="0"/>
              <a:t>Multics</a:t>
            </a:r>
            <a:r>
              <a:rPr lang="zh-CN" altLang="en-US" dirty="0"/>
              <a:t>和</a:t>
            </a:r>
            <a:r>
              <a:rPr lang="en" altLang="zh-CN" dirty="0"/>
              <a:t>GE 635</a:t>
            </a:r>
            <a:r>
              <a:rPr lang="zh-CN" altLang="en-US" dirty="0"/>
              <a:t>的项目，所以他把自己的开发工具扩展成了一个完备的</a:t>
            </a:r>
            <a:r>
              <a:rPr lang="zh-CN" altLang="en-US" dirty="0">
                <a:hlinkClick r:id="rId3" tooltip="操作系统"/>
              </a:rPr>
              <a:t>操作系统</a:t>
            </a:r>
            <a:r>
              <a:rPr lang="zh-CN" altLang="en-US" dirty="0"/>
              <a:t>。他所设计的操作系统在公司内部广泛传播，在</a:t>
            </a:r>
            <a:r>
              <a:rPr lang="en-US" altLang="zh-CN" dirty="0"/>
              <a:t>1970</a:t>
            </a:r>
            <a:r>
              <a:rPr lang="zh-CN" altLang="en-US" dirty="0"/>
              <a:t>年被命名为</a:t>
            </a:r>
            <a:r>
              <a:rPr lang="en" altLang="zh-CN" dirty="0">
                <a:hlinkClick r:id="rId4" tooltip="UNIX"/>
              </a:rPr>
              <a:t>UNIX</a:t>
            </a:r>
            <a:r>
              <a:rPr lang="zh-CN" altLang="en" dirty="0"/>
              <a:t>。</a:t>
            </a:r>
            <a:r>
              <a:rPr lang="en" altLang="zh-CN" baseline="30000" dirty="0">
                <a:hlinkClick r:id="rId5"/>
              </a:rPr>
              <a:t>[2]</a:t>
            </a:r>
            <a:r>
              <a:rPr lang="en" altLang="zh-CN" baseline="30000" dirty="0">
                <a:hlinkClick r:id="rId6"/>
              </a:rPr>
              <a:t>[3]</a:t>
            </a:r>
            <a:r>
              <a:rPr lang="en" altLang="zh-CN" dirty="0"/>
              <a:t>《</a:t>
            </a:r>
            <a:r>
              <a:rPr lang="zh-CN" altLang="en-US" dirty="0"/>
              <a:t>星际旅行</a:t>
            </a:r>
            <a:r>
              <a:rPr lang="en-US" altLang="zh-CN" dirty="0"/>
              <a:t>》</a:t>
            </a:r>
            <a:r>
              <a:rPr lang="zh-CN" altLang="en-US" dirty="0"/>
              <a:t>是</a:t>
            </a:r>
            <a:r>
              <a:rPr lang="zh-CN" altLang="en-US" dirty="0">
                <a:hlinkClick r:id="rId7" tooltip="电子游戏产业"/>
              </a:rPr>
              <a:t>电子游戏产业</a:t>
            </a:r>
            <a:r>
              <a:rPr lang="zh-CN" altLang="en-US" dirty="0"/>
              <a:t>发展之前的一款</a:t>
            </a:r>
            <a:r>
              <a:rPr lang="zh-CN" altLang="en-US" dirty="0">
                <a:hlinkClick r:id="rId8" tooltip="早期电子游戏史"/>
              </a:rPr>
              <a:t>早期电子游戏</a:t>
            </a:r>
            <a:r>
              <a:rPr lang="zh-CN" altLang="en-US" dirty="0"/>
              <a:t>，但之后并未进行商业化，导致它对未来电子游戏的发展没有产生任何影响。不过人们在讲述</a:t>
            </a:r>
            <a:r>
              <a:rPr lang="en" altLang="zh-CN" dirty="0"/>
              <a:t>UNIX</a:t>
            </a:r>
            <a:r>
              <a:rPr lang="zh-CN" altLang="en-US" dirty="0"/>
              <a:t>历史的时候仍然会提到</a:t>
            </a:r>
            <a:r>
              <a:rPr lang="en-US" altLang="zh-CN" dirty="0"/>
              <a:t>《</a:t>
            </a:r>
            <a:r>
              <a:rPr lang="zh-CN" altLang="en-US" dirty="0"/>
              <a:t>星际旅行</a:t>
            </a:r>
            <a:r>
              <a:rPr lang="en-US" altLang="zh-CN" dirty="0"/>
              <a:t>》</a:t>
            </a:r>
            <a:r>
              <a:rPr lang="zh-CN" altLang="en-US"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148</a:t>
            </a:fld>
            <a:endParaRPr kumimoji="1" lang="zh-CN" altLang="en-US"/>
          </a:p>
        </p:txBody>
      </p:sp>
    </p:spTree>
    <p:extLst>
      <p:ext uri="{BB962C8B-B14F-4D97-AF65-F5344CB8AC3E}">
        <p14:creationId xmlns:p14="http://schemas.microsoft.com/office/powerpoint/2010/main" val="428675203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UNIX</a:t>
            </a:r>
            <a:r>
              <a:rPr lang="zh-CN" altLang="en-US" dirty="0"/>
              <a:t>操作系统（尤尼斯），是一个强大的多用户、多任务操作系统，支持多种处理器架构，属于分时操作系统，最早由</a:t>
            </a:r>
            <a:r>
              <a:rPr lang="en" altLang="zh-CN" dirty="0" err="1"/>
              <a:t>KenThompson</a:t>
            </a:r>
            <a:r>
              <a:rPr lang="zh-CN" altLang="en" dirty="0"/>
              <a:t>、</a:t>
            </a:r>
            <a:r>
              <a:rPr lang="en" altLang="zh-CN" dirty="0"/>
              <a:t>Dennis Ritchie</a:t>
            </a:r>
            <a:r>
              <a:rPr lang="zh-CN" altLang="en-US" dirty="0"/>
              <a:t>和</a:t>
            </a:r>
            <a:r>
              <a:rPr lang="en" altLang="zh-CN" dirty="0"/>
              <a:t>Douglas McIlroy</a:t>
            </a:r>
            <a:r>
              <a:rPr lang="zh-CN" altLang="en-US" dirty="0"/>
              <a:t>于</a:t>
            </a:r>
            <a:r>
              <a:rPr lang="en-US" altLang="zh-CN" dirty="0"/>
              <a:t>1969</a:t>
            </a:r>
            <a:r>
              <a:rPr lang="zh-CN" altLang="en-US" dirty="0"/>
              <a:t>年在</a:t>
            </a:r>
            <a:r>
              <a:rPr lang="en" altLang="zh-CN" dirty="0"/>
              <a:t>AT&amp;T</a:t>
            </a:r>
            <a:r>
              <a:rPr lang="zh-CN" altLang="en-US" dirty="0"/>
              <a:t>的贝尔实验室开发。目前它的商标权由国际开放标准组织所拥有，只有符合单一</a:t>
            </a:r>
            <a:r>
              <a:rPr lang="en" altLang="zh-CN" dirty="0"/>
              <a:t>UNIX</a:t>
            </a:r>
            <a:r>
              <a:rPr lang="zh-CN" altLang="en-US" dirty="0"/>
              <a:t>规范的</a:t>
            </a:r>
            <a:r>
              <a:rPr lang="en" altLang="zh-CN" dirty="0"/>
              <a:t>UNIX</a:t>
            </a:r>
            <a:r>
              <a:rPr lang="zh-CN" altLang="en-US" dirty="0"/>
              <a:t>系统才能使用</a:t>
            </a:r>
            <a:r>
              <a:rPr lang="en" altLang="zh-CN" dirty="0"/>
              <a:t>UNIX</a:t>
            </a:r>
            <a:r>
              <a:rPr lang="zh-CN" altLang="en-US" dirty="0"/>
              <a:t>这个名称，否则只能称为类</a:t>
            </a:r>
            <a:r>
              <a:rPr lang="en" altLang="zh-CN" dirty="0"/>
              <a:t>UNIX</a:t>
            </a:r>
            <a:r>
              <a:rPr lang="zh-CN" altLang="en" dirty="0"/>
              <a:t>（</a:t>
            </a:r>
            <a:r>
              <a:rPr lang="en" altLang="zh-CN" dirty="0"/>
              <a:t>UNIX-like</a:t>
            </a:r>
            <a:r>
              <a:rPr lang="zh-CN" altLang="en" dirty="0"/>
              <a:t>）。</a:t>
            </a:r>
          </a:p>
          <a:p>
            <a:endParaRPr kumimoji="1" lang="zh-CN" altLang="en-US" dirty="0"/>
          </a:p>
          <a:p>
            <a:r>
              <a:rPr lang="zh-CN" altLang="en-US" dirty="0"/>
              <a:t>还是在</a:t>
            </a:r>
            <a:r>
              <a:rPr lang="en-US" altLang="zh-CN" dirty="0"/>
              <a:t>1969</a:t>
            </a:r>
            <a:r>
              <a:rPr lang="zh-CN" altLang="en-US" dirty="0"/>
              <a:t>年，贝尔实验室的</a:t>
            </a:r>
            <a:r>
              <a:rPr lang="en" altLang="zh-CN" dirty="0"/>
              <a:t>Ken Thompson</a:t>
            </a:r>
            <a:r>
              <a:rPr lang="zh-CN" altLang="en-US" dirty="0"/>
              <a:t>和</a:t>
            </a:r>
            <a:r>
              <a:rPr lang="en" altLang="zh-CN" dirty="0"/>
              <a:t>Dennis Ritchie</a:t>
            </a:r>
            <a:r>
              <a:rPr lang="zh-CN" altLang="en-US" dirty="0"/>
              <a:t>准备把原先为</a:t>
            </a:r>
            <a:r>
              <a:rPr lang="en" altLang="zh-CN" dirty="0"/>
              <a:t>MULTICS</a:t>
            </a:r>
            <a:r>
              <a:rPr lang="zh-CN" altLang="en-US" dirty="0"/>
              <a:t>设计的名叫“</a:t>
            </a:r>
            <a:r>
              <a:rPr lang="en" altLang="zh-CN" dirty="0"/>
              <a:t>Space Travel”</a:t>
            </a:r>
            <a:r>
              <a:rPr lang="zh-CN" altLang="en-US" dirty="0"/>
              <a:t>的游戏移植到他们使用的系统上。可是那时大型机的</a:t>
            </a:r>
            <a:r>
              <a:rPr lang="en" altLang="zh-CN" dirty="0"/>
              <a:t>CPU</a:t>
            </a:r>
            <a:r>
              <a:rPr lang="zh-CN" altLang="en-US" dirty="0"/>
              <a:t>时间非常贵，他们只好把游戏程序移植到一台没人用的</a:t>
            </a:r>
            <a:r>
              <a:rPr lang="en" altLang="zh-CN" dirty="0"/>
              <a:t>PDP-7</a:t>
            </a:r>
            <a:r>
              <a:rPr lang="zh-CN" altLang="en-US" dirty="0"/>
              <a:t>小型机上。后来又给程 序中加入了文件管理、进程管理的功能和一组实用工具，一个只能给</a:t>
            </a:r>
            <a:r>
              <a:rPr lang="en-US" altLang="zh-CN" dirty="0"/>
              <a:t>2</a:t>
            </a:r>
            <a:r>
              <a:rPr lang="zh-CN" altLang="en-US" dirty="0"/>
              <a:t>个用户使用的系统诞生了。受到</a:t>
            </a:r>
            <a:r>
              <a:rPr lang="en" altLang="zh-CN" dirty="0"/>
              <a:t>MULTICS</a:t>
            </a:r>
            <a:r>
              <a:rPr lang="zh-CN" altLang="en-US" dirty="0"/>
              <a:t>的影响，</a:t>
            </a:r>
            <a:r>
              <a:rPr lang="en" altLang="zh-CN" dirty="0"/>
              <a:t>Brian Kernighan</a:t>
            </a:r>
            <a:r>
              <a:rPr lang="zh-CN" altLang="en-US" dirty="0"/>
              <a:t>玩笑地给系统取名为“</a:t>
            </a:r>
            <a:r>
              <a:rPr lang="en" altLang="zh-CN" dirty="0"/>
              <a:t>UNICS”</a:t>
            </a:r>
            <a:r>
              <a:rPr lang="zh-CN" altLang="en" dirty="0"/>
              <a:t>（</a:t>
            </a:r>
            <a:r>
              <a:rPr lang="en" altLang="zh-CN" dirty="0" err="1"/>
              <a:t>UNiplexed</a:t>
            </a:r>
            <a:r>
              <a:rPr lang="en" altLang="zh-CN" dirty="0"/>
              <a:t> </a:t>
            </a:r>
            <a:r>
              <a:rPr lang="en" altLang="zh-CN" dirty="0" err="1"/>
              <a:t>Inforation</a:t>
            </a:r>
            <a:r>
              <a:rPr lang="en" altLang="zh-CN" dirty="0"/>
              <a:t> and Computing System</a:t>
            </a:r>
            <a:r>
              <a:rPr lang="zh-CN" altLang="en" dirty="0"/>
              <a:t>，</a:t>
            </a:r>
            <a:r>
              <a:rPr lang="zh-CN" altLang="en-US" dirty="0"/>
              <a:t>没路信息与计算系统），取谐音便是“</a:t>
            </a:r>
            <a:r>
              <a:rPr lang="en" altLang="zh-CN" dirty="0"/>
              <a:t>UNIX”</a:t>
            </a:r>
            <a:r>
              <a:rPr lang="zh-CN" altLang="e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150</a:t>
            </a:fld>
            <a:endParaRPr kumimoji="1" lang="zh-CN" altLang="en-US"/>
          </a:p>
        </p:txBody>
      </p:sp>
    </p:spTree>
    <p:extLst>
      <p:ext uri="{BB962C8B-B14F-4D97-AF65-F5344CB8AC3E}">
        <p14:creationId xmlns:p14="http://schemas.microsoft.com/office/powerpoint/2010/main" val="7333167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1.3 </a:t>
            </a:r>
            <a:r>
              <a:rPr lang="zh-CN" altLang="en-US" dirty="0"/>
              <a:t>思想</a:t>
            </a:r>
            <a:br>
              <a:rPr lang="zh-CN" altLang="en-US" dirty="0"/>
            </a:br>
            <a:r>
              <a:rPr lang="zh-CN" altLang="en-US" dirty="0"/>
              <a:t>今天与</a:t>
            </a:r>
            <a:r>
              <a:rPr lang="en" altLang="zh-CN" dirty="0"/>
              <a:t>UNIX</a:t>
            </a:r>
            <a:r>
              <a:rPr lang="zh-CN" altLang="en-US" dirty="0"/>
              <a:t>相关的特地从那之后就大部分全有了。我们已谈过了她的可移植性。其它的</a:t>
            </a:r>
            <a:br>
              <a:rPr lang="zh-CN" altLang="en-US" dirty="0"/>
            </a:br>
            <a:r>
              <a:rPr lang="zh-CN" altLang="en-US" dirty="0"/>
              <a:t>值得吹吹的特点有：</a:t>
            </a:r>
            <a:r>
              <a:rPr lang="en-US" altLang="zh-CN" dirty="0"/>
              <a:t>1)</a:t>
            </a:r>
            <a:r>
              <a:rPr lang="zh-CN" altLang="en-US" dirty="0"/>
              <a:t>一致的文件，设备和进程间</a:t>
            </a:r>
            <a:r>
              <a:rPr lang="en" altLang="zh-CN" dirty="0"/>
              <a:t>I/O</a:t>
            </a:r>
            <a:r>
              <a:rPr lang="zh-CN" altLang="en" dirty="0"/>
              <a:t>，</a:t>
            </a:r>
            <a:r>
              <a:rPr lang="en" altLang="zh-CN" dirty="0"/>
              <a:t>2)</a:t>
            </a:r>
            <a:r>
              <a:rPr lang="zh-CN" altLang="en-US" dirty="0"/>
              <a:t>启动异步进程的能力，</a:t>
            </a:r>
            <a:r>
              <a:rPr lang="en-US" altLang="zh-CN" dirty="0"/>
              <a:t>3)</a:t>
            </a:r>
            <a:r>
              <a:rPr lang="zh-CN" altLang="en-US" dirty="0"/>
              <a:t>用</a:t>
            </a:r>
            <a:br>
              <a:rPr lang="zh-CN" altLang="en-US" dirty="0"/>
            </a:br>
            <a:r>
              <a:rPr lang="zh-CN" altLang="en-US" dirty="0"/>
              <a:t>其它</a:t>
            </a:r>
            <a:r>
              <a:rPr lang="en" altLang="zh-CN" dirty="0"/>
              <a:t>Shell</a:t>
            </a:r>
            <a:r>
              <a:rPr lang="zh-CN" altLang="en-US" dirty="0"/>
              <a:t>来替代默认</a:t>
            </a:r>
            <a:r>
              <a:rPr lang="en" altLang="zh-CN" dirty="0"/>
              <a:t>Shell</a:t>
            </a:r>
            <a:r>
              <a:rPr lang="zh-CN" altLang="en-US" dirty="0"/>
              <a:t>的能力，和</a:t>
            </a:r>
            <a:r>
              <a:rPr lang="en-US" altLang="zh-CN" dirty="0"/>
              <a:t>4)</a:t>
            </a:r>
            <a:r>
              <a:rPr lang="zh-CN" altLang="en-US" dirty="0"/>
              <a:t>层次化的文件系统。</a:t>
            </a:r>
            <a:br>
              <a:rPr lang="zh-CN" altLang="en-US" dirty="0"/>
            </a:br>
            <a:r>
              <a:rPr lang="zh-CN" altLang="en-US" dirty="0"/>
              <a:t>还有些特点一样使</a:t>
            </a:r>
            <a:r>
              <a:rPr lang="en" altLang="zh-CN" dirty="0"/>
              <a:t>UNIX</a:t>
            </a:r>
            <a:r>
              <a:rPr lang="zh-CN" altLang="en-US" dirty="0"/>
              <a:t>流行，下述特点被普遍认为是绝对不容争辩的。使人惊讶的是，</a:t>
            </a:r>
            <a:br>
              <a:rPr lang="zh-CN" altLang="en-US" dirty="0"/>
            </a:br>
            <a:r>
              <a:rPr lang="en-US" altLang="zh-CN" dirty="0"/>
              <a:t>70</a:t>
            </a:r>
            <a:r>
              <a:rPr lang="zh-CN" altLang="en-US" dirty="0"/>
              <a:t>年代的许多系统并不是没有这些特点，但</a:t>
            </a:r>
            <a:r>
              <a:rPr lang="en-US" altLang="zh-CN" dirty="0"/>
              <a:t>80</a:t>
            </a:r>
            <a:r>
              <a:rPr lang="zh-CN" altLang="en-US" dirty="0"/>
              <a:t>年代的许多系统却抛弃了这些特点</a:t>
            </a:r>
            <a:r>
              <a:rPr lang="en-US" altLang="zh-CN" dirty="0"/>
              <a:t>(</a:t>
            </a:r>
            <a:r>
              <a:rPr lang="zh-CN" altLang="en-US" dirty="0"/>
              <a:t>诸如</a:t>
            </a:r>
            <a:br>
              <a:rPr lang="zh-CN" altLang="en-US" dirty="0"/>
            </a:br>
            <a:r>
              <a:rPr lang="en" altLang="zh-CN" dirty="0"/>
              <a:t>IBM</a:t>
            </a:r>
            <a:r>
              <a:rPr lang="zh-CN" altLang="en-US" dirty="0"/>
              <a:t>的</a:t>
            </a:r>
            <a:r>
              <a:rPr lang="en" altLang="zh-CN" dirty="0"/>
              <a:t>CMS</a:t>
            </a:r>
            <a:r>
              <a:rPr lang="zh-CN" altLang="en-US" dirty="0"/>
              <a:t>系统的</a:t>
            </a:r>
            <a:r>
              <a:rPr lang="en" altLang="zh-CN" dirty="0"/>
              <a:t>flat</a:t>
            </a:r>
            <a:r>
              <a:rPr lang="zh-CN" altLang="en-US" dirty="0"/>
              <a:t>文件系统</a:t>
            </a:r>
            <a:r>
              <a:rPr lang="en-US" altLang="zh-CN" dirty="0"/>
              <a:t>)</a:t>
            </a:r>
            <a:r>
              <a:rPr lang="zh-CN" altLang="en-US" dirty="0"/>
              <a:t>。</a:t>
            </a:r>
            <a:br>
              <a:rPr lang="zh-CN" altLang="en-US" dirty="0"/>
            </a:br>
            <a:r>
              <a:rPr lang="zh-CN" altLang="en-US" dirty="0"/>
              <a:t>值得一提的特点是：</a:t>
            </a:r>
            <a:br>
              <a:rPr lang="zh-CN" altLang="en-US" dirty="0"/>
            </a:br>
            <a:r>
              <a:rPr lang="en-US" altLang="zh-CN" dirty="0"/>
              <a:t>1) </a:t>
            </a:r>
            <a:r>
              <a:rPr lang="zh-CN" altLang="en-US" dirty="0"/>
              <a:t>命令和库的一致性。这使得堆积木的方法变得非常容易。因为程序员必须假设自己</a:t>
            </a:r>
            <a:br>
              <a:rPr lang="zh-CN" altLang="en-US" dirty="0"/>
            </a:br>
            <a:r>
              <a:rPr lang="zh-CN" altLang="en-US" dirty="0"/>
              <a:t>的程序的输出是其它程序的输入，他们不能输出太多的空话，诸如其它系统工具中输出</a:t>
            </a:r>
            <a:br>
              <a:rPr lang="zh-CN" altLang="en-US" dirty="0"/>
            </a:br>
            <a:r>
              <a:rPr lang="zh-CN" altLang="en-US" dirty="0"/>
              <a:t>的</a:t>
            </a:r>
            <a:r>
              <a:rPr lang="en-US" altLang="zh-CN" dirty="0"/>
              <a:t>"</a:t>
            </a:r>
            <a:r>
              <a:rPr lang="zh-CN" altLang="en-US" dirty="0"/>
              <a:t>麻点</a:t>
            </a:r>
            <a:r>
              <a:rPr lang="en-US" altLang="zh-CN" dirty="0"/>
              <a:t>"</a:t>
            </a:r>
            <a:r>
              <a:rPr lang="zh-CN" altLang="en-US" dirty="0"/>
              <a:t>。</a:t>
            </a:r>
            <a:r>
              <a:rPr lang="en" altLang="zh-CN" dirty="0"/>
              <a:t>UNIX</a:t>
            </a:r>
            <a:r>
              <a:rPr lang="zh-CN" altLang="en-US" dirty="0"/>
              <a:t>中大多数程序使用标准的输入和输出。</a:t>
            </a:r>
            <a:br>
              <a:rPr lang="zh-CN" altLang="en-US" dirty="0"/>
            </a:br>
            <a:r>
              <a:rPr lang="zh-CN" altLang="en-US" dirty="0"/>
              <a:t>库和系统调用都似乎都提供一种做事的方法，即用最简单的方法去解决大多数问题。</a:t>
            </a:r>
            <a:br>
              <a:rPr lang="zh-CN" altLang="en-US" dirty="0"/>
            </a:br>
            <a:br>
              <a:rPr lang="zh-CN" altLang="en-US" dirty="0"/>
            </a:br>
            <a:r>
              <a:rPr lang="zh-CN" altLang="en-US" dirty="0"/>
              <a:t>这种方法一直在核心的构造中持续，</a:t>
            </a:r>
            <a:r>
              <a:rPr lang="en" altLang="zh-CN" dirty="0"/>
              <a:t>UNIX</a:t>
            </a:r>
            <a:r>
              <a:rPr lang="zh-CN" altLang="en-US" dirty="0"/>
              <a:t>的核心小得一个程序员就可以理解整个核心。</a:t>
            </a:r>
            <a:br>
              <a:rPr lang="zh-CN" altLang="en-US" dirty="0"/>
            </a:br>
            <a:r>
              <a:rPr lang="en-US" altLang="zh-CN" dirty="0"/>
              <a:t>2) </a:t>
            </a:r>
            <a:r>
              <a:rPr lang="zh-CN" altLang="en-US" dirty="0"/>
              <a:t>主要的文件类型是文本。例如，</a:t>
            </a:r>
            <a:r>
              <a:rPr lang="en-US" altLang="zh-CN" dirty="0"/>
              <a:t>/</a:t>
            </a:r>
            <a:r>
              <a:rPr lang="en" altLang="zh-CN" dirty="0" err="1"/>
              <a:t>etc</a:t>
            </a:r>
            <a:r>
              <a:rPr lang="en" altLang="zh-CN" dirty="0"/>
              <a:t>/passwd</a:t>
            </a:r>
            <a:r>
              <a:rPr lang="zh-CN" altLang="en-US" dirty="0"/>
              <a:t>可以用一般的文本编辑器来编辑。在大</a:t>
            </a:r>
            <a:br>
              <a:rPr lang="zh-CN" altLang="en-US" dirty="0"/>
            </a:br>
            <a:br>
              <a:rPr lang="zh-CN" altLang="en-US" dirty="0"/>
            </a:br>
            <a:r>
              <a:rPr lang="zh-CN" altLang="en-US" dirty="0"/>
              <a:t>部分其它的系统上你不得不用一个特殊的工具来读写这些文件。而在</a:t>
            </a:r>
            <a:r>
              <a:rPr lang="en" altLang="zh-CN" dirty="0"/>
              <a:t>UNIX</a:t>
            </a:r>
            <a:r>
              <a:rPr lang="zh-CN" altLang="en-US" dirty="0"/>
              <a:t>中，你有了编</a:t>
            </a:r>
            <a:br>
              <a:rPr lang="zh-CN" altLang="en-US" dirty="0"/>
            </a:br>
            <a:r>
              <a:rPr lang="zh-CN" altLang="en-US" dirty="0"/>
              <a:t>辑器你就可以控制每一样东西。</a:t>
            </a:r>
            <a:br>
              <a:rPr lang="zh-CN" altLang="en-US" dirty="0"/>
            </a:br>
            <a:r>
              <a:rPr lang="en-US" altLang="zh-CN" dirty="0"/>
              <a:t>3) </a:t>
            </a:r>
            <a:r>
              <a:rPr lang="en" altLang="zh-CN" dirty="0"/>
              <a:t>Shell</a:t>
            </a:r>
            <a:r>
              <a:rPr lang="zh-CN" altLang="en-US" dirty="0"/>
              <a:t>可用来编程，它有着丰富的控制结构和参数传递机制。许多人不须为学</a:t>
            </a:r>
            <a:r>
              <a:rPr lang="en" altLang="zh-CN" dirty="0"/>
              <a:t>C</a:t>
            </a:r>
            <a:r>
              <a:rPr lang="zh-CN" altLang="en-US" dirty="0"/>
              <a:t>语言</a:t>
            </a:r>
            <a:br>
              <a:rPr lang="zh-CN" altLang="en-US" dirty="0"/>
            </a:br>
            <a:r>
              <a:rPr lang="zh-CN" altLang="en-US" dirty="0"/>
              <a:t>而费心，因为</a:t>
            </a:r>
            <a:r>
              <a:rPr lang="en" altLang="zh-CN" dirty="0"/>
              <a:t>Shell</a:t>
            </a:r>
            <a:r>
              <a:rPr lang="zh-CN" altLang="en-US" dirty="0"/>
              <a:t>和已有的程序可以很容易的组合起来完成相同的功能。有趣的是</a:t>
            </a:r>
            <a:br>
              <a:rPr lang="zh-CN" altLang="en-US" dirty="0"/>
            </a:br>
            <a:r>
              <a:rPr lang="en" altLang="zh-CN" dirty="0"/>
              <a:t>Shell</a:t>
            </a:r>
            <a:br>
              <a:rPr lang="en" altLang="zh-CN" dirty="0"/>
            </a:br>
            <a:r>
              <a:rPr lang="zh-CN" altLang="en-US" dirty="0"/>
              <a:t>的控制结构</a:t>
            </a:r>
            <a:r>
              <a:rPr lang="en-US" altLang="zh-CN" dirty="0"/>
              <a:t>(</a:t>
            </a:r>
            <a:r>
              <a:rPr lang="zh-CN" altLang="en-US" dirty="0"/>
              <a:t>如</a:t>
            </a:r>
            <a:r>
              <a:rPr lang="en" altLang="zh-CN" dirty="0" err="1"/>
              <a:t>goto,test</a:t>
            </a:r>
            <a:r>
              <a:rPr lang="en" altLang="zh-CN" dirty="0"/>
              <a:t>)</a:t>
            </a:r>
            <a:r>
              <a:rPr lang="zh-CN" altLang="en-US" dirty="0"/>
              <a:t>其实都是用独立的程序来实现的。</a:t>
            </a:r>
            <a:br>
              <a:rPr lang="zh-CN" altLang="en-US" dirty="0"/>
            </a:br>
            <a:r>
              <a:rPr lang="zh-CN" altLang="en-US" dirty="0"/>
              <a:t>第六版的手册还不到</a:t>
            </a:r>
            <a:r>
              <a:rPr lang="en-US" altLang="zh-CN" dirty="0"/>
              <a:t>300</a:t>
            </a:r>
            <a:r>
              <a:rPr lang="zh-CN" altLang="en-US" dirty="0"/>
              <a:t>页，而且装成一卷正合适。</a:t>
            </a:r>
            <a:r>
              <a:rPr lang="en" altLang="zh-CN" dirty="0" err="1"/>
              <a:t>sh</a:t>
            </a:r>
            <a:r>
              <a:rPr lang="zh-CN" altLang="en-US" dirty="0"/>
              <a:t>的说明有三页长。</a:t>
            </a:r>
            <a:br>
              <a:rPr lang="zh-CN" altLang="en-US" dirty="0"/>
            </a:br>
            <a:r>
              <a:rPr lang="zh-CN" altLang="en-US" dirty="0"/>
              <a:t>到</a:t>
            </a:r>
            <a:r>
              <a:rPr lang="en-US" altLang="zh-CN" dirty="0"/>
              <a:t>1978</a:t>
            </a:r>
            <a:r>
              <a:rPr lang="zh-CN" altLang="en-US" dirty="0"/>
              <a:t>底已有</a:t>
            </a:r>
            <a:r>
              <a:rPr lang="en-US" altLang="zh-CN" dirty="0"/>
              <a:t>600</a:t>
            </a:r>
            <a:r>
              <a:rPr lang="zh-CN" altLang="en-US" dirty="0"/>
              <a:t>多个</a:t>
            </a:r>
            <a:r>
              <a:rPr lang="en" altLang="zh-CN" dirty="0"/>
              <a:t>UNIX</a:t>
            </a:r>
            <a:r>
              <a:rPr lang="zh-CN" altLang="en-US" dirty="0"/>
              <a:t>安装。大部分是大学和政府机关。</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151</a:t>
            </a:fld>
            <a:endParaRPr kumimoji="1" lang="zh-CN" altLang="en-US"/>
          </a:p>
        </p:txBody>
      </p:sp>
    </p:spTree>
    <p:extLst>
      <p:ext uri="{BB962C8B-B14F-4D97-AF65-F5344CB8AC3E}">
        <p14:creationId xmlns:p14="http://schemas.microsoft.com/office/powerpoint/2010/main" val="26672388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1979</a:t>
            </a:r>
            <a:r>
              <a:rPr lang="zh-CN" altLang="en-US" dirty="0"/>
              <a:t>年</a:t>
            </a:r>
            <a:r>
              <a:rPr lang="en" altLang="zh-CN" dirty="0"/>
              <a:t>UNIX</a:t>
            </a:r>
            <a:r>
              <a:rPr lang="zh-CN" altLang="en-US" dirty="0"/>
              <a:t>的第七版发行了。</a:t>
            </a:r>
            <a:r>
              <a:rPr lang="en" altLang="zh-CN" dirty="0"/>
              <a:t>Version 7</a:t>
            </a:r>
            <a:r>
              <a:rPr lang="zh-CN" altLang="en-US" dirty="0"/>
              <a:t>包括了一个完整的</a:t>
            </a:r>
            <a:r>
              <a:rPr lang="en" altLang="zh-CN" dirty="0"/>
              <a:t>K&amp;R C</a:t>
            </a:r>
            <a:r>
              <a:rPr lang="zh-CN" altLang="en-US" dirty="0"/>
              <a:t>编译器，它首次包括了</a:t>
            </a:r>
            <a:br>
              <a:rPr lang="zh-CN" altLang="en-US" dirty="0"/>
            </a:br>
            <a:r>
              <a:rPr lang="zh-CN" altLang="en-US" dirty="0"/>
              <a:t>强制类型转换，联合和类型定义。系统还提供了一个更为复杂的</a:t>
            </a:r>
            <a:r>
              <a:rPr lang="en" altLang="zh-CN" dirty="0"/>
              <a:t>Shell(</a:t>
            </a:r>
            <a:r>
              <a:rPr lang="zh-CN" altLang="en-US" dirty="0"/>
              <a:t>称为</a:t>
            </a:r>
            <a:r>
              <a:rPr lang="en-US" altLang="zh-CN" dirty="0"/>
              <a:t>"</a:t>
            </a:r>
            <a:r>
              <a:rPr lang="en" altLang="zh-CN" dirty="0" err="1"/>
              <a:t>sh</a:t>
            </a:r>
            <a:r>
              <a:rPr lang="en" altLang="zh-CN" dirty="0"/>
              <a:t>"</a:t>
            </a:r>
            <a:r>
              <a:rPr lang="zh-CN" altLang="en-US" dirty="0"/>
              <a:t>或</a:t>
            </a:r>
            <a:br>
              <a:rPr lang="zh-CN" altLang="en-US" dirty="0"/>
            </a:br>
            <a:r>
              <a:rPr lang="en-US" altLang="zh-CN" dirty="0"/>
              <a:t>"</a:t>
            </a:r>
            <a:r>
              <a:rPr lang="en" altLang="zh-CN" dirty="0"/>
              <a:t>Bourne shell"</a:t>
            </a:r>
            <a:r>
              <a:rPr lang="zh-CN" altLang="en" dirty="0"/>
              <a:t>，</a:t>
            </a:r>
            <a:r>
              <a:rPr lang="zh-CN" altLang="en-US" dirty="0"/>
              <a:t>取自它的作者之一，</a:t>
            </a:r>
            <a:r>
              <a:rPr lang="en" altLang="zh-CN" dirty="0"/>
              <a:t>Stephen Bourne)</a:t>
            </a:r>
            <a:r>
              <a:rPr lang="zh-CN" altLang="en" dirty="0"/>
              <a:t>。</a:t>
            </a:r>
            <a:r>
              <a:rPr lang="zh-CN" altLang="en-US" dirty="0"/>
              <a:t>系统支持更大的文件。由于不</a:t>
            </a:r>
            <a:br>
              <a:rPr lang="zh-CN" altLang="en-US" dirty="0"/>
            </a:br>
            <a:br>
              <a:rPr lang="zh-CN" altLang="en-US" dirty="0"/>
            </a:br>
            <a:r>
              <a:rPr lang="zh-CN" altLang="en-US" dirty="0"/>
              <a:t>懈的努力移植的结果，核心更加鲁棒，系统有了更多的外设驱动程序。</a:t>
            </a:r>
            <a:br>
              <a:rPr lang="zh-CN" altLang="en-US" dirty="0"/>
            </a:br>
            <a:r>
              <a:rPr lang="zh-CN" altLang="en-US" dirty="0"/>
              <a:t>第七版的程序员手册以达到了大约</a:t>
            </a:r>
            <a:r>
              <a:rPr lang="en-US" altLang="zh-CN" dirty="0"/>
              <a:t>400</a:t>
            </a:r>
            <a:r>
              <a:rPr lang="zh-CN" altLang="en-US" dirty="0"/>
              <a:t>页</a:t>
            </a:r>
            <a:r>
              <a:rPr lang="en-US" altLang="zh-CN" dirty="0"/>
              <a:t>(</a:t>
            </a:r>
            <a:r>
              <a:rPr lang="zh-CN" altLang="en-US" dirty="0"/>
              <a:t>仍然可以很合适地装在一卷里</a:t>
            </a:r>
            <a:r>
              <a:rPr lang="en-US" altLang="zh-CN" dirty="0"/>
              <a:t>)</a:t>
            </a:r>
            <a:r>
              <a:rPr lang="zh-CN" altLang="en-US" dirty="0"/>
              <a:t>。</a:t>
            </a:r>
            <a:r>
              <a:rPr lang="en" altLang="zh-CN" dirty="0"/>
              <a:t>UNIX</a:t>
            </a:r>
            <a:r>
              <a:rPr lang="zh-CN" altLang="en-US" dirty="0"/>
              <a:t>的其它</a:t>
            </a:r>
            <a:br>
              <a:rPr lang="zh-CN" altLang="en-US" dirty="0"/>
            </a:br>
            <a:r>
              <a:rPr lang="zh-CN" altLang="en-US" dirty="0"/>
              <a:t>读物则成为了第二和第三卷，大约各有</a:t>
            </a:r>
            <a:r>
              <a:rPr lang="en-US" altLang="zh-CN" dirty="0"/>
              <a:t>400</a:t>
            </a:r>
            <a:r>
              <a:rPr lang="zh-CN" altLang="en-US" dirty="0"/>
              <a:t>页。</a:t>
            </a:r>
            <a:br>
              <a:rPr lang="zh-CN" altLang="en-US" dirty="0"/>
            </a:br>
            <a:r>
              <a:rPr lang="zh-CN" altLang="en-US" dirty="0"/>
              <a:t>在贝尔实验室，</a:t>
            </a:r>
            <a:r>
              <a:rPr lang="en" altLang="zh-CN" dirty="0"/>
              <a:t>John Reiser</a:t>
            </a:r>
            <a:r>
              <a:rPr lang="zh-CN" altLang="en-US" dirty="0"/>
              <a:t>和</a:t>
            </a:r>
            <a:r>
              <a:rPr lang="en" altLang="zh-CN" dirty="0"/>
              <a:t>Tom London</a:t>
            </a:r>
            <a:r>
              <a:rPr lang="zh-CN" altLang="en-US" dirty="0"/>
              <a:t>将</a:t>
            </a:r>
            <a:r>
              <a:rPr lang="en" altLang="zh-CN" dirty="0"/>
              <a:t>V7 UNIX</a:t>
            </a:r>
            <a:r>
              <a:rPr lang="zh-CN" altLang="en-US" dirty="0"/>
              <a:t>移植到了</a:t>
            </a:r>
            <a:r>
              <a:rPr lang="en" altLang="zh-CN" dirty="0"/>
              <a:t>VAX</a:t>
            </a:r>
            <a:r>
              <a:rPr lang="zh-CN" altLang="en-US" dirty="0"/>
              <a:t>机上。这次移植称为</a:t>
            </a:r>
            <a:br>
              <a:rPr lang="zh-CN" altLang="en-US" dirty="0"/>
            </a:br>
            <a:r>
              <a:rPr lang="en" altLang="zh-CN" dirty="0"/>
              <a:t>UNIX32V</a:t>
            </a:r>
            <a:r>
              <a:rPr lang="zh-CN" altLang="en" dirty="0"/>
              <a:t>。</a:t>
            </a:r>
            <a:r>
              <a:rPr lang="zh-CN" altLang="en-US" dirty="0"/>
              <a:t>在某种程度上，</a:t>
            </a:r>
            <a:r>
              <a:rPr lang="en" altLang="zh-CN" dirty="0"/>
              <a:t>VAX</a:t>
            </a:r>
            <a:r>
              <a:rPr lang="zh-CN" altLang="en-US" dirty="0"/>
              <a:t>是一个大一点的</a:t>
            </a:r>
            <a:r>
              <a:rPr lang="en" altLang="zh-CN" dirty="0"/>
              <a:t>PDP-11</a:t>
            </a:r>
            <a:r>
              <a:rPr lang="zh-CN" altLang="en" dirty="0"/>
              <a:t>，</a:t>
            </a:r>
            <a:r>
              <a:rPr lang="zh-CN" altLang="en-US" dirty="0"/>
              <a:t>按这样的理解移植工作相对容易</a:t>
            </a:r>
            <a:br>
              <a:rPr lang="zh-CN" altLang="en-US" dirty="0"/>
            </a:br>
            <a:r>
              <a:rPr lang="zh-CN" altLang="en-US" dirty="0"/>
              <a:t>些。为了让</a:t>
            </a:r>
            <a:r>
              <a:rPr lang="en" altLang="zh-CN" dirty="0"/>
              <a:t>UNIX</a:t>
            </a:r>
            <a:r>
              <a:rPr lang="zh-CN" altLang="en-US" dirty="0"/>
              <a:t>快速移植和跑得快点，</a:t>
            </a:r>
            <a:r>
              <a:rPr lang="en" altLang="zh-CN" dirty="0"/>
              <a:t>VAX</a:t>
            </a:r>
            <a:r>
              <a:rPr lang="zh-CN" altLang="en-US" dirty="0"/>
              <a:t>上的特殊硬件功能</a:t>
            </a:r>
            <a:r>
              <a:rPr lang="en-US" altLang="zh-CN" dirty="0"/>
              <a:t>(</a:t>
            </a:r>
            <a:r>
              <a:rPr lang="zh-CN" altLang="en-US" dirty="0"/>
              <a:t>换页</a:t>
            </a:r>
            <a:r>
              <a:rPr lang="en-US" altLang="zh-CN" dirty="0"/>
              <a:t>)</a:t>
            </a:r>
            <a:r>
              <a:rPr lang="zh-CN" altLang="en-US" dirty="0"/>
              <a:t>被忽略了。虽然如此</a:t>
            </a:r>
            <a:br>
              <a:rPr lang="zh-CN" altLang="en-US" dirty="0"/>
            </a:br>
            <a:r>
              <a:rPr lang="zh-CN" altLang="en-US" dirty="0"/>
              <a:t>，</a:t>
            </a:r>
            <a:br>
              <a:rPr lang="zh-CN" altLang="en-US" dirty="0"/>
            </a:br>
            <a:r>
              <a:rPr lang="zh-CN" altLang="en-US" dirty="0"/>
              <a:t>由于</a:t>
            </a:r>
            <a:r>
              <a:rPr lang="en" altLang="zh-CN" dirty="0"/>
              <a:t>VAX</a:t>
            </a:r>
            <a:r>
              <a:rPr lang="zh-CN" altLang="en-US" dirty="0"/>
              <a:t>比</a:t>
            </a:r>
            <a:r>
              <a:rPr lang="en" altLang="zh-CN" dirty="0"/>
              <a:t>PDP-11</a:t>
            </a:r>
            <a:r>
              <a:rPr lang="zh-CN" altLang="en-US" dirty="0"/>
              <a:t>有了相当大的地址空间</a:t>
            </a:r>
            <a:r>
              <a:rPr lang="en-US" altLang="zh-CN" dirty="0"/>
              <a:t>(4</a:t>
            </a:r>
            <a:r>
              <a:rPr lang="en" altLang="zh-CN" dirty="0"/>
              <a:t>Gb)</a:t>
            </a:r>
            <a:r>
              <a:rPr lang="zh-CN" altLang="en" dirty="0"/>
              <a:t>，</a:t>
            </a:r>
            <a:r>
              <a:rPr lang="zh-CN" altLang="en-US" dirty="0"/>
              <a:t>不带换页功能的</a:t>
            </a:r>
            <a:r>
              <a:rPr lang="en" altLang="zh-CN" dirty="0"/>
              <a:t>UNIX</a:t>
            </a:r>
            <a:r>
              <a:rPr lang="zh-CN" altLang="en-US" dirty="0"/>
              <a:t>仍旧在实验室里广</a:t>
            </a:r>
            <a:br>
              <a:rPr lang="zh-CN" altLang="en-US" dirty="0"/>
            </a:br>
            <a:r>
              <a:rPr lang="zh-CN" altLang="en-US" dirty="0"/>
              <a:t>为流传，且用了好一段时间。伯克利也获得了该版本并作为进一步研究的基础。</a:t>
            </a:r>
            <a:br>
              <a:rPr lang="zh-CN" altLang="en-US" dirty="0"/>
            </a:br>
            <a:r>
              <a:rPr lang="en" altLang="zh-CN" dirty="0"/>
              <a:t>Whitesmith</a:t>
            </a:r>
            <a:r>
              <a:rPr lang="zh-CN" altLang="en-US" dirty="0"/>
              <a:t>是第一个商业</a:t>
            </a:r>
            <a:r>
              <a:rPr lang="en" altLang="zh-CN" dirty="0"/>
              <a:t>C</a:t>
            </a:r>
            <a:r>
              <a:rPr lang="zh-CN" altLang="en-US" dirty="0"/>
              <a:t>编译器供应商。不幸的是由于在许可证问题上不够明确，</a:t>
            </a:r>
            <a:r>
              <a:rPr lang="en" altLang="zh-CN" dirty="0"/>
              <a:t>C</a:t>
            </a:r>
            <a:r>
              <a:rPr lang="zh-CN" altLang="en-US" dirty="0"/>
              <a:t>编</a:t>
            </a:r>
            <a:br>
              <a:rPr lang="zh-CN" altLang="en-US" dirty="0"/>
            </a:br>
            <a:r>
              <a:rPr lang="zh-CN" altLang="en-US" dirty="0"/>
              <a:t>译器的库函数不得不故意使用不兼容的函数名和参数规范。之后，</a:t>
            </a:r>
            <a:r>
              <a:rPr lang="en" altLang="zh-CN" dirty="0"/>
              <a:t>C</a:t>
            </a:r>
            <a:r>
              <a:rPr lang="zh-CN" altLang="en-US" dirty="0"/>
              <a:t>语言的用户接口</a:t>
            </a:r>
            <a:br>
              <a:rPr lang="zh-CN" altLang="en-US" dirty="0"/>
            </a:br>
            <a:r>
              <a:rPr lang="en-US" altLang="zh-CN" dirty="0"/>
              <a:t>(</a:t>
            </a:r>
            <a:r>
              <a:rPr lang="zh-CN" altLang="en-US" dirty="0"/>
              <a:t>函数名</a:t>
            </a:r>
            <a:r>
              <a:rPr lang="en-US" altLang="zh-CN" dirty="0"/>
              <a:t>)</a:t>
            </a:r>
            <a:r>
              <a:rPr lang="zh-CN" altLang="en-US" dirty="0"/>
              <a:t>被裁决为不能拥有版权，现在</a:t>
            </a:r>
            <a:r>
              <a:rPr lang="en" altLang="zh-CN" dirty="0"/>
              <a:t>Whitesmith</a:t>
            </a:r>
            <a:r>
              <a:rPr lang="zh-CN" altLang="en-US" dirty="0"/>
              <a:t>的</a:t>
            </a:r>
            <a:r>
              <a:rPr lang="en" altLang="zh-CN" dirty="0"/>
              <a:t>C</a:t>
            </a:r>
            <a:r>
              <a:rPr lang="zh-CN" altLang="en-US" dirty="0"/>
              <a:t>与</a:t>
            </a:r>
            <a:r>
              <a:rPr lang="en" altLang="zh-CN" dirty="0"/>
              <a:t>UNIX</a:t>
            </a:r>
            <a:r>
              <a:rPr lang="zh-CN" altLang="en-US" dirty="0"/>
              <a:t>兼容了。</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152</a:t>
            </a:fld>
            <a:endParaRPr kumimoji="1" lang="zh-CN" altLang="en-US"/>
          </a:p>
        </p:txBody>
      </p:sp>
    </p:spTree>
    <p:extLst>
      <p:ext uri="{BB962C8B-B14F-4D97-AF65-F5344CB8AC3E}">
        <p14:creationId xmlns:p14="http://schemas.microsoft.com/office/powerpoint/2010/main" val="377802346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1.5 </a:t>
            </a:r>
            <a:r>
              <a:rPr lang="en" altLang="zh-CN" dirty="0" err="1"/>
              <a:t>Politcs</a:t>
            </a:r>
            <a:r>
              <a:rPr lang="en" altLang="zh-CN" dirty="0"/>
              <a:t> - </a:t>
            </a:r>
            <a:r>
              <a:rPr lang="zh-CN" altLang="en-US" dirty="0"/>
              <a:t>第一部分</a:t>
            </a:r>
            <a:br>
              <a:rPr lang="zh-CN" altLang="en-US" dirty="0"/>
            </a:br>
            <a:r>
              <a:rPr lang="zh-CN" altLang="en-US" dirty="0"/>
              <a:t>在</a:t>
            </a:r>
            <a:r>
              <a:rPr lang="en" altLang="zh-CN" dirty="0"/>
              <a:t>UNIX</a:t>
            </a:r>
            <a:r>
              <a:rPr lang="zh-CN" altLang="en-US" dirty="0"/>
              <a:t>诞生时</a:t>
            </a:r>
            <a:r>
              <a:rPr lang="en" altLang="zh-CN" dirty="0"/>
              <a:t>AT&amp;T</a:t>
            </a:r>
            <a:r>
              <a:rPr lang="zh-CN" altLang="en-US" dirty="0"/>
              <a:t>是一个由许多与电讯有关的公司的集合，包括</a:t>
            </a:r>
            <a:r>
              <a:rPr lang="en" altLang="zh-CN" dirty="0"/>
              <a:t>Bell Telephone</a:t>
            </a:r>
            <a:br>
              <a:rPr lang="en" altLang="zh-CN" dirty="0"/>
            </a:br>
            <a:r>
              <a:rPr lang="en" altLang="zh-CN" dirty="0"/>
              <a:t>Laboratories(</a:t>
            </a:r>
            <a:r>
              <a:rPr lang="zh-CN" altLang="en-US" dirty="0"/>
              <a:t>经常称为</a:t>
            </a:r>
            <a:r>
              <a:rPr lang="en" altLang="zh-CN" dirty="0"/>
              <a:t>BTL</a:t>
            </a:r>
            <a:r>
              <a:rPr lang="zh-CN" altLang="en" dirty="0"/>
              <a:t>，</a:t>
            </a:r>
            <a:r>
              <a:rPr lang="en" altLang="zh-CN" dirty="0"/>
              <a:t>Bell</a:t>
            </a:r>
            <a:r>
              <a:rPr lang="zh-CN" altLang="en" dirty="0"/>
              <a:t>，</a:t>
            </a:r>
            <a:r>
              <a:rPr lang="en" altLang="zh-CN" dirty="0"/>
              <a:t>Bell Labs</a:t>
            </a:r>
            <a:r>
              <a:rPr lang="zh-CN" altLang="en" dirty="0"/>
              <a:t>，</a:t>
            </a:r>
            <a:r>
              <a:rPr lang="zh-CN" altLang="en-US" dirty="0"/>
              <a:t>或</a:t>
            </a:r>
            <a:r>
              <a:rPr lang="en" altLang="zh-CN" dirty="0"/>
              <a:t>The Labs)</a:t>
            </a:r>
            <a:r>
              <a:rPr lang="zh-CN" altLang="en-US" dirty="0"/>
              <a:t>和</a:t>
            </a:r>
            <a:r>
              <a:rPr lang="en" altLang="zh-CN" dirty="0"/>
              <a:t>Western Electric Co.</a:t>
            </a:r>
            <a:br>
              <a:rPr lang="en" altLang="zh-CN" dirty="0"/>
            </a:br>
            <a:r>
              <a:rPr lang="en" altLang="zh-CN" dirty="0"/>
              <a:t>(</a:t>
            </a:r>
            <a:r>
              <a:rPr lang="en" altLang="zh-CN" dirty="0" err="1"/>
              <a:t>WECo</a:t>
            </a:r>
            <a:r>
              <a:rPr lang="en" altLang="zh-CN" dirty="0"/>
              <a:t>)</a:t>
            </a:r>
            <a:r>
              <a:rPr lang="zh-CN" altLang="en" dirty="0"/>
              <a:t>。</a:t>
            </a:r>
            <a:r>
              <a:rPr lang="zh-CN" altLang="en-US" dirty="0"/>
              <a:t>由于一项早期的反托拉斯法案，</a:t>
            </a:r>
            <a:r>
              <a:rPr lang="en" altLang="zh-CN" dirty="0"/>
              <a:t>AT&amp;T</a:t>
            </a:r>
            <a:r>
              <a:rPr lang="zh-CN" altLang="en-US" dirty="0"/>
              <a:t>被禁止参加未规范的领域的商业活动。尽</a:t>
            </a:r>
            <a:br>
              <a:rPr lang="zh-CN" altLang="en-US" dirty="0"/>
            </a:br>
            <a:r>
              <a:rPr lang="zh-CN" altLang="en-US" dirty="0"/>
              <a:t>管她可以基于</a:t>
            </a:r>
            <a:r>
              <a:rPr lang="en" altLang="zh-CN" dirty="0"/>
              <a:t>UNIX</a:t>
            </a:r>
            <a:r>
              <a:rPr lang="zh-CN" altLang="en-US" dirty="0"/>
              <a:t>进行研究但她不能基于</a:t>
            </a:r>
            <a:r>
              <a:rPr lang="en" altLang="zh-CN" dirty="0"/>
              <a:t>UNIX</a:t>
            </a:r>
            <a:r>
              <a:rPr lang="zh-CN" altLang="en-US" dirty="0"/>
              <a:t>去做市场。事实上不容许进入计算机软件</a:t>
            </a:r>
            <a:br>
              <a:rPr lang="zh-CN" altLang="en-US" dirty="0"/>
            </a:br>
            <a:r>
              <a:rPr lang="zh-CN" altLang="en-US" dirty="0"/>
              <a:t>领域尚不明确，但似乎如果它有利可图</a:t>
            </a:r>
            <a:r>
              <a:rPr lang="en" altLang="zh-CN" dirty="0"/>
              <a:t>AT&amp;T</a:t>
            </a:r>
            <a:r>
              <a:rPr lang="zh-CN" altLang="en-US" dirty="0"/>
              <a:t>就和那个反托拉斯法案相冲突。不管怎样，</a:t>
            </a:r>
            <a:br>
              <a:rPr lang="zh-CN" altLang="en-US" dirty="0"/>
            </a:br>
            <a:r>
              <a:rPr lang="zh-CN" altLang="en-US" dirty="0"/>
              <a:t>作为商品，</a:t>
            </a:r>
            <a:r>
              <a:rPr lang="en" altLang="zh-CN" dirty="0"/>
              <a:t>UNIX</a:t>
            </a:r>
            <a:r>
              <a:rPr lang="zh-CN" altLang="en-US" dirty="0"/>
              <a:t>似乎是一个误区。很自然，管理当局是不会资助开发一个非盈利产品的。</a:t>
            </a:r>
            <a:br>
              <a:rPr lang="zh-CN" altLang="en-US" dirty="0"/>
            </a:br>
            <a:r>
              <a:rPr lang="zh-CN" altLang="en-US" dirty="0"/>
              <a:t>这就是</a:t>
            </a:r>
            <a:r>
              <a:rPr lang="en-US" altLang="zh-CN" dirty="0"/>
              <a:t>70</a:t>
            </a:r>
            <a:r>
              <a:rPr lang="zh-CN" altLang="en-US" dirty="0"/>
              <a:t>年代</a:t>
            </a:r>
            <a:r>
              <a:rPr lang="en" altLang="zh-CN" dirty="0"/>
              <a:t>Ken</a:t>
            </a:r>
            <a:r>
              <a:rPr lang="zh-CN" altLang="en-US" dirty="0"/>
              <a:t>和</a:t>
            </a:r>
            <a:r>
              <a:rPr lang="en" altLang="zh-CN" dirty="0"/>
              <a:t>Dennis</a:t>
            </a:r>
            <a:r>
              <a:rPr lang="zh-CN" altLang="en-US" dirty="0"/>
              <a:t>所面对的情况。</a:t>
            </a:r>
            <a:br>
              <a:rPr lang="zh-CN" altLang="en-US" dirty="0"/>
            </a:br>
            <a:r>
              <a:rPr lang="zh-CN" altLang="en-US" dirty="0"/>
              <a:t>处于莫雷山</a:t>
            </a:r>
            <a:r>
              <a:rPr lang="en-US" altLang="zh-CN" dirty="0"/>
              <a:t>(</a:t>
            </a:r>
            <a:r>
              <a:rPr lang="en" altLang="zh-CN" dirty="0"/>
              <a:t>Murray Hill)</a:t>
            </a:r>
            <a:r>
              <a:rPr lang="zh-CN" altLang="en-US" dirty="0"/>
              <a:t>的贝尔实验室是整个</a:t>
            </a:r>
            <a:r>
              <a:rPr lang="en" altLang="zh-CN" dirty="0"/>
              <a:t>UNIX</a:t>
            </a:r>
            <a:r>
              <a:rPr lang="zh-CN" altLang="en-US" dirty="0"/>
              <a:t>开发的地点，</a:t>
            </a:r>
            <a:r>
              <a:rPr lang="en" altLang="zh-CN" dirty="0"/>
              <a:t>Dennis</a:t>
            </a:r>
            <a:r>
              <a:rPr lang="zh-CN" altLang="en-US" dirty="0"/>
              <a:t>和</a:t>
            </a:r>
            <a:r>
              <a:rPr lang="en" altLang="zh-CN" dirty="0"/>
              <a:t>Ken</a:t>
            </a:r>
            <a:r>
              <a:rPr lang="zh-CN" altLang="en-US" dirty="0"/>
              <a:t>就在这工</a:t>
            </a:r>
            <a:br>
              <a:rPr lang="zh-CN" altLang="en-US" dirty="0"/>
            </a:br>
            <a:r>
              <a:rPr lang="zh-CN" altLang="en-US" dirty="0"/>
              <a:t>作，他们并不关心产品开发。他们有许多新奇有趣的玩意要和他们的新</a:t>
            </a:r>
            <a:r>
              <a:rPr lang="en" altLang="zh-CN" dirty="0"/>
              <a:t>Baby</a:t>
            </a:r>
            <a:r>
              <a:rPr lang="zh-CN" altLang="en-US" dirty="0"/>
              <a:t>玩呢！然而</a:t>
            </a:r>
            <a:br>
              <a:rPr lang="zh-CN" altLang="en-US" dirty="0"/>
            </a:br>
            <a:r>
              <a:rPr lang="zh-CN" altLang="en-US" dirty="0"/>
              <a:t>这一切太别扭了，</a:t>
            </a:r>
            <a:r>
              <a:rPr lang="en" altLang="zh-CN" dirty="0"/>
              <a:t>UNIX</a:t>
            </a:r>
            <a:r>
              <a:rPr lang="zh-CN" altLang="en-US" dirty="0"/>
              <a:t>在实验室里如此流行，但你不能把它向外部发布。此外，没人对</a:t>
            </a:r>
            <a:br>
              <a:rPr lang="zh-CN" altLang="en-US" dirty="0"/>
            </a:br>
            <a:r>
              <a:rPr lang="en" altLang="zh-CN" dirty="0"/>
              <a:t>UNIX</a:t>
            </a:r>
            <a:r>
              <a:rPr lang="zh-CN" altLang="en-US" dirty="0"/>
              <a:t>的支持负直接责任。根据</a:t>
            </a:r>
            <a:r>
              <a:rPr lang="en" altLang="zh-CN" dirty="0"/>
              <a:t>Tannenbaum</a:t>
            </a:r>
            <a:r>
              <a:rPr lang="zh-CN" altLang="en-US" dirty="0"/>
              <a:t>所述：</a:t>
            </a:r>
            <a:br>
              <a:rPr lang="zh-CN" altLang="en-US" dirty="0"/>
            </a:br>
            <a:br>
              <a:rPr lang="zh-CN" altLang="en-US" dirty="0"/>
            </a:br>
            <a:r>
              <a:rPr lang="en" altLang="zh-CN" dirty="0"/>
              <a:t>BTL didn't really have a distribution policy in the early days, you</a:t>
            </a:r>
            <a:br>
              <a:rPr lang="en" altLang="zh-CN" dirty="0"/>
            </a:br>
            <a:r>
              <a:rPr lang="en" altLang="zh-CN" dirty="0"/>
              <a:t>got a disk with a note:</a:t>
            </a:r>
            <a:br>
              <a:rPr lang="en" altLang="zh-CN" dirty="0"/>
            </a:br>
            <a:br>
              <a:rPr lang="en" altLang="zh-CN" dirty="0"/>
            </a:br>
            <a:r>
              <a:rPr lang="en" altLang="zh-CN" dirty="0"/>
              <a:t>Here's your rk05,Love,Dennis</a:t>
            </a:r>
            <a:br>
              <a:rPr lang="en" altLang="zh-CN" dirty="0"/>
            </a:br>
            <a:br>
              <a:rPr lang="en" altLang="zh-CN" dirty="0"/>
            </a:br>
            <a:r>
              <a:rPr lang="en" altLang="zh-CN" dirty="0"/>
              <a:t>If UNIX crapped on your rk05,you'd write to Dennis for author.</a:t>
            </a:r>
            <a:br>
              <a:rPr lang="en" altLang="zh-CN" dirty="0"/>
            </a:br>
            <a:br>
              <a:rPr lang="en" altLang="zh-CN" dirty="0"/>
            </a:br>
            <a:r>
              <a:rPr lang="zh-CN" altLang="en-US" dirty="0"/>
              <a:t>最终贝尔实验室屈服与发布</a:t>
            </a:r>
            <a:r>
              <a:rPr lang="en" altLang="zh-CN" dirty="0"/>
              <a:t>UNIX</a:t>
            </a:r>
            <a:r>
              <a:rPr lang="zh-CN" altLang="en-US" dirty="0"/>
              <a:t>的压力。她制定了一个简单的许可证策略：没有支持，</a:t>
            </a:r>
            <a:br>
              <a:rPr lang="zh-CN" altLang="en-US" dirty="0"/>
            </a:br>
            <a:r>
              <a:rPr lang="zh-CN" altLang="en-US" dirty="0"/>
              <a:t>没有试用期，没有担保，没有广告，没有</a:t>
            </a:r>
            <a:r>
              <a:rPr lang="en" altLang="zh-CN" dirty="0"/>
              <a:t>bug</a:t>
            </a:r>
            <a:r>
              <a:rPr lang="zh-CN" altLang="en-US" dirty="0"/>
              <a:t>修改，并且先付款。</a:t>
            </a:r>
            <a:br>
              <a:rPr lang="zh-CN" altLang="en-US" dirty="0"/>
            </a:br>
            <a:r>
              <a:rPr lang="zh-CN" altLang="en-US" dirty="0"/>
              <a:t>然而大量的试用</a:t>
            </a:r>
            <a:r>
              <a:rPr lang="en" altLang="zh-CN" dirty="0"/>
              <a:t>UNIX</a:t>
            </a:r>
            <a:r>
              <a:rPr lang="zh-CN" altLang="en-US" dirty="0"/>
              <a:t>的人都在贝尔实验室内部。为了支持这些项目，一个称为</a:t>
            </a:r>
            <a:r>
              <a:rPr lang="en" altLang="zh-CN" dirty="0"/>
              <a:t>USG(UNIX</a:t>
            </a:r>
            <a:br>
              <a:rPr lang="en" altLang="zh-CN" dirty="0"/>
            </a:br>
            <a:r>
              <a:rPr lang="en" altLang="zh-CN" dirty="0"/>
              <a:t>Support Group)</a:t>
            </a:r>
            <a:r>
              <a:rPr lang="zh-CN" altLang="en-US" dirty="0"/>
              <a:t>的</a:t>
            </a:r>
            <a:r>
              <a:rPr lang="en" altLang="zh-CN" dirty="0"/>
              <a:t>UNIX</a:t>
            </a:r>
            <a:r>
              <a:rPr lang="zh-CN" altLang="en-US" dirty="0"/>
              <a:t>支持小组创立了。不过还是很不幸，</a:t>
            </a:r>
            <a:r>
              <a:rPr lang="en" altLang="zh-CN" dirty="0"/>
              <a:t>USG</a:t>
            </a:r>
            <a:r>
              <a:rPr lang="zh-CN" altLang="en-US" dirty="0"/>
              <a:t>只容许提供支持，绝不</a:t>
            </a:r>
            <a:br>
              <a:rPr lang="zh-CN" altLang="en-US" dirty="0"/>
            </a:br>
            <a:r>
              <a:rPr lang="zh-CN" altLang="en-US" dirty="0"/>
              <a:t>能开发。这样的情况造成了，不管在贝尔实验室内外用户都在做自己的开发。而随</a:t>
            </a:r>
            <a:r>
              <a:rPr lang="en" altLang="zh-CN" dirty="0"/>
              <a:t>UNIX</a:t>
            </a:r>
            <a:br>
              <a:rPr lang="en" altLang="zh-CN" dirty="0"/>
            </a:br>
            <a:r>
              <a:rPr lang="zh-CN" altLang="en-US" dirty="0"/>
              <a:t>一起获得的源码更刺激了这种情况。</a:t>
            </a:r>
            <a:r>
              <a:rPr lang="en" altLang="zh-CN" dirty="0"/>
              <a:t>USG</a:t>
            </a:r>
            <a:r>
              <a:rPr lang="zh-CN" altLang="en-US" dirty="0"/>
              <a:t>发行了几个</a:t>
            </a:r>
            <a:r>
              <a:rPr lang="en" altLang="zh-CN" dirty="0"/>
              <a:t>UNIX</a:t>
            </a:r>
            <a:r>
              <a:rPr lang="zh-CN" altLang="en" dirty="0"/>
              <a:t>，</a:t>
            </a:r>
            <a:r>
              <a:rPr lang="zh-CN" altLang="en-US" dirty="0"/>
              <a:t>它们中的大部分都只限实验</a:t>
            </a:r>
            <a:br>
              <a:rPr lang="zh-CN" altLang="en-US" dirty="0"/>
            </a:br>
            <a:r>
              <a:rPr lang="zh-CN" altLang="en-US" dirty="0"/>
              <a:t>室内部使用。</a:t>
            </a:r>
            <a:br>
              <a:rPr lang="zh-CN" altLang="en-US" dirty="0"/>
            </a:br>
            <a:r>
              <a:rPr lang="zh-CN" altLang="en-US" dirty="0"/>
              <a:t>与此同时，</a:t>
            </a:r>
            <a:r>
              <a:rPr lang="en" altLang="zh-CN" dirty="0"/>
              <a:t>PWB</a:t>
            </a:r>
            <a:r>
              <a:rPr lang="zh-CN" altLang="en-US" dirty="0"/>
              <a:t>正在基于</a:t>
            </a:r>
            <a:r>
              <a:rPr lang="en" altLang="zh-CN" dirty="0"/>
              <a:t>UNIX</a:t>
            </a:r>
            <a:r>
              <a:rPr lang="zh-CN" altLang="en-US" dirty="0"/>
              <a:t>的另一个版本同时提供支持和开发。此外，</a:t>
            </a:r>
            <a:r>
              <a:rPr lang="en" altLang="zh-CN" dirty="0"/>
              <a:t>PWB</a:t>
            </a:r>
            <a:r>
              <a:rPr lang="zh-CN" altLang="en-US" dirty="0"/>
              <a:t>能够既向内</a:t>
            </a:r>
            <a:br>
              <a:rPr lang="zh-CN" altLang="en-US" dirty="0"/>
            </a:br>
            <a:r>
              <a:rPr lang="zh-CN" altLang="en-US" dirty="0"/>
              <a:t>部和外部同时发布软件。不言自明，这两个小组之间是多么厌倦对方。她们都认为自己</a:t>
            </a:r>
            <a:br>
              <a:rPr lang="zh-CN" altLang="en-US" dirty="0"/>
            </a:br>
            <a:r>
              <a:rPr lang="zh-CN" altLang="en-US" dirty="0"/>
              <a:t>做的事是对的，而对方做的是错的。例如，</a:t>
            </a:r>
            <a:r>
              <a:rPr lang="en" altLang="zh-CN" dirty="0"/>
              <a:t>PWB</a:t>
            </a:r>
            <a:r>
              <a:rPr lang="zh-CN" altLang="en-US" dirty="0"/>
              <a:t>的</a:t>
            </a:r>
            <a:r>
              <a:rPr lang="en" altLang="zh-CN" dirty="0"/>
              <a:t>Shell</a:t>
            </a:r>
            <a:r>
              <a:rPr lang="zh-CN" altLang="en-US" dirty="0"/>
              <a:t>与</a:t>
            </a:r>
            <a:r>
              <a:rPr lang="en" altLang="zh-CN" dirty="0"/>
              <a:t>USG</a:t>
            </a:r>
            <a:r>
              <a:rPr lang="zh-CN" altLang="en-US" dirty="0"/>
              <a:t>的不同。</a:t>
            </a:r>
            <a:br>
              <a:rPr lang="zh-CN" altLang="en-US" dirty="0"/>
            </a:br>
            <a:r>
              <a:rPr lang="zh-CN" altLang="en-US" dirty="0"/>
              <a:t>另一个</a:t>
            </a:r>
            <a:r>
              <a:rPr lang="en" altLang="zh-CN" dirty="0"/>
              <a:t>UNIX</a:t>
            </a:r>
            <a:r>
              <a:rPr lang="zh-CN" altLang="en-US" dirty="0"/>
              <a:t>的版本称为</a:t>
            </a:r>
            <a:r>
              <a:rPr lang="en" altLang="zh-CN" dirty="0"/>
              <a:t>MERT(Multi </a:t>
            </a:r>
            <a:r>
              <a:rPr lang="en" altLang="zh-CN" dirty="0" err="1"/>
              <a:t>Envrionment</a:t>
            </a:r>
            <a:r>
              <a:rPr lang="en" altLang="zh-CN" dirty="0"/>
              <a:t> Real-Time)</a:t>
            </a:r>
            <a:r>
              <a:rPr lang="zh-CN" altLang="en" dirty="0"/>
              <a:t>。</a:t>
            </a:r>
            <a:r>
              <a:rPr lang="en" altLang="zh-CN" dirty="0"/>
              <a:t>MERT</a:t>
            </a:r>
            <a:r>
              <a:rPr lang="zh-CN" altLang="en-US" dirty="0"/>
              <a:t>与虚拟机的概念十</a:t>
            </a:r>
            <a:br>
              <a:rPr lang="zh-CN" altLang="en-US" dirty="0"/>
            </a:br>
            <a:r>
              <a:rPr lang="zh-CN" altLang="en-US" dirty="0"/>
              <a:t>分相似。</a:t>
            </a:r>
            <a:r>
              <a:rPr lang="en" altLang="zh-CN" dirty="0"/>
              <a:t>UNIX(</a:t>
            </a:r>
            <a:r>
              <a:rPr lang="zh-CN" altLang="en-US" dirty="0"/>
              <a:t>甚或是她的特殊版本</a:t>
            </a:r>
            <a:r>
              <a:rPr lang="en-US" altLang="zh-CN" dirty="0"/>
              <a:t>)</a:t>
            </a:r>
            <a:r>
              <a:rPr lang="zh-CN" altLang="en-US" dirty="0"/>
              <a:t>可以在其上运行，并且还可使用</a:t>
            </a:r>
            <a:r>
              <a:rPr lang="en" altLang="zh-CN" dirty="0"/>
              <a:t>MERT</a:t>
            </a:r>
            <a:r>
              <a:rPr lang="zh-CN" altLang="en-US" dirty="0"/>
              <a:t>的实时工具。</a:t>
            </a:r>
            <a:br>
              <a:rPr lang="zh-CN" altLang="en-US" dirty="0"/>
            </a:br>
            <a:r>
              <a:rPr lang="zh-CN" altLang="en-US" dirty="0"/>
              <a:t>在实验室外面许多许可证获得者都选择使用</a:t>
            </a:r>
            <a:r>
              <a:rPr lang="en" altLang="zh-CN" dirty="0"/>
              <a:t>PWB/UNIX</a:t>
            </a:r>
            <a:r>
              <a:rPr lang="zh-CN" altLang="en-US" dirty="0"/>
              <a:t>或</a:t>
            </a:r>
            <a:r>
              <a:rPr lang="en" altLang="zh-CN" dirty="0"/>
              <a:t>Ken</a:t>
            </a:r>
            <a:r>
              <a:rPr lang="zh-CN" altLang="en-US" dirty="0"/>
              <a:t>和</a:t>
            </a:r>
            <a:r>
              <a:rPr lang="en" altLang="zh-CN" dirty="0"/>
              <a:t>Dennis</a:t>
            </a:r>
            <a:r>
              <a:rPr lang="zh-CN" altLang="en-US" dirty="0"/>
              <a:t>的研究版本的</a:t>
            </a:r>
            <a:r>
              <a:rPr lang="en" altLang="zh-CN" dirty="0"/>
              <a:t>UNIX</a:t>
            </a:r>
            <a:r>
              <a:rPr lang="zh-CN" altLang="en" dirty="0"/>
              <a:t>，</a:t>
            </a:r>
            <a:br>
              <a:rPr lang="zh-CN" altLang="en" dirty="0"/>
            </a:br>
            <a:r>
              <a:rPr lang="zh-CN" altLang="en-US" dirty="0"/>
              <a:t>而在实验室内部则使用</a:t>
            </a:r>
            <a:r>
              <a:rPr lang="en" altLang="zh-CN" dirty="0"/>
              <a:t>USG</a:t>
            </a:r>
            <a:r>
              <a:rPr lang="zh-CN" altLang="en-US" dirty="0"/>
              <a:t>的</a:t>
            </a:r>
            <a:r>
              <a:rPr lang="en" altLang="zh-CN" dirty="0"/>
              <a:t>UNIX</a:t>
            </a:r>
            <a:r>
              <a:rPr lang="zh-CN" altLang="en" dirty="0"/>
              <a:t>，</a:t>
            </a:r>
            <a:r>
              <a:rPr lang="en" altLang="zh-CN" dirty="0"/>
              <a:t>MERT</a:t>
            </a:r>
            <a:r>
              <a:rPr lang="zh-CN" altLang="en-US" dirty="0"/>
              <a:t>或两者都用。</a:t>
            </a:r>
            <a:r>
              <a:rPr lang="en-US" altLang="zh-CN" dirty="0"/>
              <a:t>(</a:t>
            </a:r>
            <a:r>
              <a:rPr lang="zh-CN" altLang="en-US" dirty="0"/>
              <a:t>事实上还有许多的版本。例如，</a:t>
            </a:r>
            <a:br>
              <a:rPr lang="zh-CN" altLang="en-US" dirty="0"/>
            </a:br>
            <a:r>
              <a:rPr lang="en" altLang="zh-CN" dirty="0"/>
              <a:t>LSX</a:t>
            </a:r>
            <a:r>
              <a:rPr lang="zh-CN" altLang="en-US" dirty="0"/>
              <a:t>是一个用在</a:t>
            </a:r>
            <a:r>
              <a:rPr lang="en" altLang="zh-CN" dirty="0"/>
              <a:t>LSI-11</a:t>
            </a:r>
            <a:r>
              <a:rPr lang="zh-CN" altLang="en-US" dirty="0"/>
              <a:t>微处理机上的</a:t>
            </a:r>
            <a:r>
              <a:rPr lang="en" altLang="zh-CN" dirty="0"/>
              <a:t>UNIX</a:t>
            </a:r>
            <a:r>
              <a:rPr lang="zh-CN" altLang="en-US" dirty="0"/>
              <a:t>版本。</a:t>
            </a:r>
            <a:r>
              <a:rPr lang="en-US" altLang="zh-CN" dirty="0"/>
              <a:t>)</a:t>
            </a:r>
            <a:r>
              <a:rPr lang="en" altLang="zh-CN" dirty="0"/>
              <a:t>UNIX</a:t>
            </a:r>
            <a:r>
              <a:rPr lang="zh-CN" altLang="en-US" dirty="0"/>
              <a:t>的多样性很是惹人烦恼。</a:t>
            </a:r>
            <a:br>
              <a:rPr lang="zh-CN" altLang="en-US" dirty="0"/>
            </a:br>
            <a:r>
              <a:rPr lang="zh-CN" altLang="en-US" dirty="0"/>
              <a:t>这时的许多</a:t>
            </a:r>
            <a:r>
              <a:rPr lang="en" altLang="zh-CN" dirty="0"/>
              <a:t>UNIX</a:t>
            </a:r>
            <a:r>
              <a:rPr lang="zh-CN" altLang="en-US" dirty="0"/>
              <a:t>许可证用户都在</a:t>
            </a:r>
            <a:r>
              <a:rPr lang="en" altLang="zh-CN" dirty="0"/>
              <a:t>PDP-11</a:t>
            </a:r>
            <a:r>
              <a:rPr lang="zh-CN" altLang="en-US" dirty="0"/>
              <a:t>上安装了</a:t>
            </a:r>
            <a:r>
              <a:rPr lang="en" altLang="zh-CN" dirty="0"/>
              <a:t>UNIX</a:t>
            </a:r>
            <a:r>
              <a:rPr lang="zh-CN" altLang="en-US" dirty="0"/>
              <a:t>版本中的一个或将其移植到其它硬</a:t>
            </a:r>
            <a:br>
              <a:rPr lang="zh-CN" altLang="en-US" dirty="0"/>
            </a:br>
            <a:r>
              <a:rPr lang="zh-CN" altLang="en-US" dirty="0"/>
              <a:t>件上。对大多数程序员来说在</a:t>
            </a:r>
            <a:r>
              <a:rPr lang="en" altLang="zh-CN" dirty="0"/>
              <a:t>UNIX</a:t>
            </a:r>
            <a:r>
              <a:rPr lang="zh-CN" altLang="en-US" dirty="0"/>
              <a:t>上工作使他们比在其它系统上感到更满意。这是因为：</a:t>
            </a:r>
            <a:br>
              <a:rPr lang="zh-CN" altLang="en-US" dirty="0"/>
            </a:br>
            <a:br>
              <a:rPr lang="zh-CN" altLang="en-US" dirty="0"/>
            </a:br>
            <a:r>
              <a:rPr lang="en-US" altLang="zh-CN" dirty="0"/>
              <a:t>1) </a:t>
            </a:r>
            <a:r>
              <a:rPr lang="en" altLang="zh-CN" dirty="0"/>
              <a:t>UNIX</a:t>
            </a:r>
            <a:r>
              <a:rPr lang="zh-CN" altLang="en-US" dirty="0"/>
              <a:t>自带了完整的源码和文档。她自支持。你与</a:t>
            </a:r>
            <a:r>
              <a:rPr lang="en" altLang="zh-CN" dirty="0"/>
              <a:t>UNIX</a:t>
            </a:r>
            <a:r>
              <a:rPr lang="zh-CN" altLang="en-US" dirty="0"/>
              <a:t>的开发者有着十分一致的环境。</a:t>
            </a:r>
            <a:br>
              <a:rPr lang="zh-CN" altLang="en-US" dirty="0"/>
            </a:br>
            <a:r>
              <a:rPr lang="zh-CN" altLang="en-US" dirty="0"/>
              <a:t>你可以自己修改</a:t>
            </a:r>
            <a:r>
              <a:rPr lang="en" altLang="zh-CN" dirty="0"/>
              <a:t>UNIX</a:t>
            </a:r>
            <a:r>
              <a:rPr lang="zh-CN" altLang="en" dirty="0"/>
              <a:t>。</a:t>
            </a:r>
            <a:br>
              <a:rPr lang="zh-CN" altLang="en" dirty="0"/>
            </a:br>
            <a:r>
              <a:rPr lang="en" altLang="zh-CN" dirty="0"/>
              <a:t>2) UNIX</a:t>
            </a:r>
            <a:r>
              <a:rPr lang="zh-CN" altLang="en-US" dirty="0"/>
              <a:t>很小。你可以理解代码。大多数的算法都很简单。你修改</a:t>
            </a:r>
            <a:r>
              <a:rPr lang="en" altLang="zh-CN" dirty="0"/>
              <a:t>UNIX</a:t>
            </a:r>
            <a:r>
              <a:rPr lang="zh-CN" altLang="en-US" dirty="0"/>
              <a:t>时对自己做了什</a:t>
            </a:r>
            <a:br>
              <a:rPr lang="zh-CN" altLang="en-US" dirty="0"/>
            </a:br>
            <a:r>
              <a:rPr lang="zh-CN" altLang="en-US" dirty="0"/>
              <a:t>么很清楚。</a:t>
            </a:r>
            <a:br>
              <a:rPr lang="zh-CN" altLang="en-US" dirty="0"/>
            </a:br>
            <a:r>
              <a:rPr lang="en-US" altLang="zh-CN" dirty="0"/>
              <a:t>3) </a:t>
            </a:r>
            <a:r>
              <a:rPr lang="zh-CN" altLang="en-US" dirty="0"/>
              <a:t>没有什么要避免的担保。既然系统没有支持你就不损失什么。最坏时你不过就是拿</a:t>
            </a:r>
            <a:br>
              <a:rPr lang="zh-CN" altLang="en-US" dirty="0"/>
            </a:br>
            <a:r>
              <a:rPr lang="zh-CN" altLang="en-US" dirty="0"/>
              <a:t>出你的备份磁带。而最好时你能使系统更快或加一个新功能。</a:t>
            </a:r>
            <a:br>
              <a:rPr lang="zh-CN" altLang="en-US" dirty="0"/>
            </a:br>
            <a:r>
              <a:rPr lang="en-US" altLang="zh-CN" dirty="0"/>
              <a:t>4) </a:t>
            </a:r>
            <a:r>
              <a:rPr lang="en" altLang="zh-CN" dirty="0"/>
              <a:t>UNIX</a:t>
            </a:r>
            <a:r>
              <a:rPr lang="zh-CN" altLang="en-US" dirty="0"/>
              <a:t>的手册很易读。它们只有几百页，而且把它们全读了并不困难。一个人就能完</a:t>
            </a:r>
            <a:br>
              <a:rPr lang="zh-CN" altLang="en-US" dirty="0"/>
            </a:br>
            <a:r>
              <a:rPr lang="zh-CN" altLang="en-US" dirty="0"/>
              <a:t>全掌握它。</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153</a:t>
            </a:fld>
            <a:endParaRPr kumimoji="1" lang="zh-CN" altLang="en-US"/>
          </a:p>
        </p:txBody>
      </p:sp>
    </p:spTree>
    <p:extLst>
      <p:ext uri="{BB962C8B-B14F-4D97-AF65-F5344CB8AC3E}">
        <p14:creationId xmlns:p14="http://schemas.microsoft.com/office/powerpoint/2010/main" val="304028016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几个成为</a:t>
            </a:r>
            <a:r>
              <a:rPr lang="en" altLang="zh-CN" dirty="0"/>
              <a:t>UNIX</a:t>
            </a:r>
            <a:r>
              <a:rPr lang="zh-CN" altLang="en-US" dirty="0"/>
              <a:t>温床的机构是：</a:t>
            </a:r>
            <a:br>
              <a:rPr lang="zh-CN" altLang="en-US" dirty="0"/>
            </a:br>
            <a:br>
              <a:rPr lang="zh-CN" altLang="en-US" dirty="0"/>
            </a:br>
            <a:r>
              <a:rPr lang="en-US" altLang="zh-CN" dirty="0"/>
              <a:t>. </a:t>
            </a:r>
            <a:r>
              <a:rPr lang="en" altLang="zh-CN" dirty="0" err="1"/>
              <a:t>Rand,Hardvard</a:t>
            </a:r>
            <a:r>
              <a:rPr lang="en" altLang="zh-CN" dirty="0"/>
              <a:t> and BBN</a:t>
            </a:r>
            <a:br>
              <a:rPr lang="en" altLang="zh-CN" dirty="0"/>
            </a:br>
            <a:br>
              <a:rPr lang="en" altLang="zh-CN" dirty="0"/>
            </a:br>
            <a:r>
              <a:rPr lang="zh-CN" altLang="en-US" dirty="0"/>
              <a:t>兰德</a:t>
            </a:r>
            <a:r>
              <a:rPr lang="en-US" altLang="zh-CN" dirty="0"/>
              <a:t>(</a:t>
            </a:r>
            <a:r>
              <a:rPr lang="en" altLang="zh-CN" dirty="0"/>
              <a:t>Rand)</a:t>
            </a:r>
            <a:r>
              <a:rPr lang="zh-CN" altLang="en-US" dirty="0"/>
              <a:t>已经开发了第一个交互式分时系统并且很快就意识到了</a:t>
            </a:r>
            <a:r>
              <a:rPr lang="en" altLang="zh-CN" dirty="0"/>
              <a:t>UNIX</a:t>
            </a:r>
            <a:r>
              <a:rPr lang="zh-CN" altLang="en-US" dirty="0"/>
              <a:t>的价值。兰德与</a:t>
            </a:r>
            <a:br>
              <a:rPr lang="zh-CN" altLang="en-US" dirty="0"/>
            </a:br>
            <a:r>
              <a:rPr lang="en" altLang="zh-CN" dirty="0"/>
              <a:t>BBN</a:t>
            </a:r>
            <a:r>
              <a:rPr lang="zh-CN" altLang="en-US" dirty="0"/>
              <a:t>的</a:t>
            </a:r>
            <a:r>
              <a:rPr lang="en" altLang="zh-CN" dirty="0"/>
              <a:t>Walt </a:t>
            </a:r>
            <a:r>
              <a:rPr lang="en" altLang="zh-CN" dirty="0" err="1"/>
              <a:t>Bilofsky</a:t>
            </a:r>
            <a:r>
              <a:rPr lang="zh-CN" altLang="en-US" dirty="0"/>
              <a:t>签定共同开发一个</a:t>
            </a:r>
            <a:r>
              <a:rPr lang="en" altLang="zh-CN" dirty="0"/>
              <a:t>UNIX</a:t>
            </a:r>
            <a:r>
              <a:rPr lang="zh-CN" altLang="en-US" dirty="0"/>
              <a:t>下的全屏幕编辑器。</a:t>
            </a:r>
            <a:r>
              <a:rPr lang="en-US" altLang="zh-CN" dirty="0"/>
              <a:t>"</a:t>
            </a:r>
            <a:r>
              <a:rPr lang="en" altLang="zh-CN" dirty="0"/>
              <a:t>Rand editor"</a:t>
            </a:r>
            <a:r>
              <a:rPr lang="zh-CN" altLang="en" dirty="0"/>
              <a:t>，</a:t>
            </a:r>
            <a:r>
              <a:rPr lang="zh-CN" altLang="en-US" dirty="0"/>
              <a:t>这就</a:t>
            </a:r>
            <a:br>
              <a:rPr lang="zh-CN" altLang="en-US" dirty="0"/>
            </a:br>
            <a:r>
              <a:rPr lang="zh-CN" altLang="en-US" dirty="0"/>
              <a:t>是第一个</a:t>
            </a:r>
            <a:r>
              <a:rPr lang="en" altLang="zh-CN" dirty="0"/>
              <a:t>UNIX</a:t>
            </a:r>
            <a:r>
              <a:rPr lang="zh-CN" altLang="en-US" dirty="0"/>
              <a:t>下的全屏幕编辑器，而且它成为第一个在实验室外部开发而又是必不可少</a:t>
            </a:r>
            <a:br>
              <a:rPr lang="zh-CN" altLang="en-US" dirty="0"/>
            </a:br>
            <a:r>
              <a:rPr lang="zh-CN" altLang="en-US" dirty="0"/>
              <a:t>的程序。你可以想当然的认为在安装</a:t>
            </a:r>
            <a:r>
              <a:rPr lang="en" altLang="zh-CN" dirty="0"/>
              <a:t>UNIX</a:t>
            </a:r>
            <a:r>
              <a:rPr lang="zh-CN" altLang="en-US" dirty="0"/>
              <a:t>之后的第二步就是安装</a:t>
            </a:r>
            <a:r>
              <a:rPr lang="en" altLang="zh-CN" dirty="0"/>
              <a:t>Rand editor</a:t>
            </a:r>
            <a:r>
              <a:rPr lang="zh-CN" altLang="en" dirty="0"/>
              <a:t>。</a:t>
            </a:r>
            <a:r>
              <a:rPr lang="en" altLang="zh-CN" dirty="0"/>
              <a:t>(</a:t>
            </a:r>
            <a:r>
              <a:rPr lang="zh-CN" altLang="en-US" dirty="0"/>
              <a:t>说实话，</a:t>
            </a:r>
            <a:br>
              <a:rPr lang="zh-CN" altLang="en-US" dirty="0"/>
            </a:br>
            <a:r>
              <a:rPr lang="en" altLang="zh-CN" dirty="0"/>
              <a:t>Rand editor</a:t>
            </a:r>
            <a:r>
              <a:rPr lang="zh-CN" altLang="en-US" dirty="0"/>
              <a:t>有它自己的毛病，最可恶的是它极浪费</a:t>
            </a:r>
            <a:r>
              <a:rPr lang="en" altLang="zh-CN" dirty="0"/>
              <a:t>CPU</a:t>
            </a:r>
            <a:r>
              <a:rPr lang="zh-CN" altLang="en-US" dirty="0"/>
              <a:t>和带宽资源。</a:t>
            </a:r>
            <a:r>
              <a:rPr lang="en-US" altLang="zh-CN" dirty="0"/>
              <a:t>)</a:t>
            </a:r>
            <a:r>
              <a:rPr lang="zh-CN" altLang="en-US" dirty="0"/>
              <a:t>这种情况在继续。</a:t>
            </a:r>
            <a:br>
              <a:rPr lang="zh-CN" altLang="en-US" dirty="0"/>
            </a:br>
            <a:r>
              <a:rPr lang="zh-CN" altLang="en-US" dirty="0"/>
              <a:t>你装上</a:t>
            </a:r>
            <a:r>
              <a:rPr lang="en" altLang="zh-CN" dirty="0"/>
              <a:t>UNIX</a:t>
            </a:r>
            <a:r>
              <a:rPr lang="zh-CN" altLang="en-US" dirty="0"/>
              <a:t>之后立即装入许多其它公共领域的工具</a:t>
            </a:r>
            <a:r>
              <a:rPr lang="en-US" altLang="zh-CN" dirty="0"/>
              <a:t>(</a:t>
            </a:r>
            <a:r>
              <a:rPr lang="zh-CN" altLang="en-US" dirty="0"/>
              <a:t>如，</a:t>
            </a:r>
            <a:r>
              <a:rPr lang="en" altLang="zh-CN" dirty="0"/>
              <a:t>GNU </a:t>
            </a:r>
            <a:r>
              <a:rPr lang="en" altLang="zh-CN" dirty="0" err="1"/>
              <a:t>Emacs,RCS,Usenet</a:t>
            </a:r>
            <a:r>
              <a:rPr lang="en" altLang="zh-CN" dirty="0"/>
              <a:t>)</a:t>
            </a:r>
            <a:r>
              <a:rPr lang="zh-CN" altLang="en" dirty="0"/>
              <a:t>，</a:t>
            </a:r>
            <a:r>
              <a:rPr lang="zh-CN" altLang="en-US" dirty="0"/>
              <a:t>它们</a:t>
            </a:r>
            <a:br>
              <a:rPr lang="zh-CN" altLang="en-US" dirty="0"/>
            </a:br>
            <a:r>
              <a:rPr lang="zh-CN" altLang="en-US" dirty="0"/>
              <a:t>都是程序员的必备之物。</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154</a:t>
            </a:fld>
            <a:endParaRPr kumimoji="1" lang="zh-CN" altLang="en-US"/>
          </a:p>
        </p:txBody>
      </p:sp>
    </p:spTree>
    <p:extLst>
      <p:ext uri="{BB962C8B-B14F-4D97-AF65-F5344CB8AC3E}">
        <p14:creationId xmlns:p14="http://schemas.microsoft.com/office/powerpoint/2010/main" val="5399574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被称为第三大学</a:t>
            </a:r>
            <a:endParaRPr kumimoji="1" lang="en-US" altLang="zh-CN" dirty="0"/>
          </a:p>
          <a:p>
            <a:endParaRPr kumimoji="1" lang="en-US" altLang="zh-CN" dirty="0"/>
          </a:p>
          <a:p>
            <a:r>
              <a:rPr lang="zh-CN" altLang="en-US" dirty="0"/>
              <a:t>甚至今天，人们也是对直接从工厂里出来的</a:t>
            </a:r>
            <a:r>
              <a:rPr lang="en" altLang="zh-CN" dirty="0"/>
              <a:t>UNIX</a:t>
            </a:r>
            <a:r>
              <a:rPr lang="zh-CN" altLang="en-US" dirty="0"/>
              <a:t>不满意。</a:t>
            </a:r>
            <a:br>
              <a:rPr lang="zh-CN" altLang="en-US" dirty="0"/>
            </a:br>
            <a:r>
              <a:rPr lang="zh-CN" altLang="en-US" dirty="0"/>
              <a:t>在写兰德的编译器的那个时候兰德和</a:t>
            </a:r>
            <a:r>
              <a:rPr lang="en" altLang="zh-CN" dirty="0"/>
              <a:t>BBN</a:t>
            </a:r>
            <a:r>
              <a:rPr lang="zh-CN" altLang="en-US" dirty="0"/>
              <a:t>都没有</a:t>
            </a:r>
            <a:r>
              <a:rPr lang="en" altLang="zh-CN" dirty="0"/>
              <a:t>UNIX</a:t>
            </a:r>
            <a:r>
              <a:rPr lang="zh-CN" altLang="en-US" dirty="0"/>
              <a:t>系统。她们去哈佛租机时，哈佛有一</a:t>
            </a:r>
            <a:br>
              <a:rPr lang="zh-CN" altLang="en-US" dirty="0"/>
            </a:br>
            <a:r>
              <a:rPr lang="zh-CN" altLang="en-US" dirty="0"/>
              <a:t>个</a:t>
            </a:r>
            <a:r>
              <a:rPr lang="en" altLang="zh-CN" dirty="0"/>
              <a:t>Version 4</a:t>
            </a:r>
            <a:r>
              <a:rPr lang="zh-CN" altLang="en-US" dirty="0"/>
              <a:t>系统。作为回报，哈佛可以使用</a:t>
            </a:r>
            <a:r>
              <a:rPr lang="en" altLang="zh-CN" dirty="0"/>
              <a:t>Rand/BBN</a:t>
            </a:r>
            <a:r>
              <a:rPr lang="zh-CN" altLang="en-US" dirty="0"/>
              <a:t>的改进软件。后来哈佛也开始加入</a:t>
            </a:r>
            <a:br>
              <a:rPr lang="zh-CN" altLang="en-US" dirty="0"/>
            </a:br>
            <a:r>
              <a:rPr lang="zh-CN" altLang="en-US" dirty="0"/>
              <a:t>自己的改进，其中的一部分又反过来融入了</a:t>
            </a:r>
            <a:r>
              <a:rPr lang="en" altLang="zh-CN" dirty="0"/>
              <a:t>Version 5</a:t>
            </a:r>
            <a:r>
              <a:rPr lang="zh-CN" altLang="en" dirty="0"/>
              <a:t>。</a:t>
            </a:r>
            <a:r>
              <a:rPr lang="zh-CN" altLang="en-US" dirty="0"/>
              <a:t>例如，</a:t>
            </a:r>
            <a:r>
              <a:rPr lang="en" altLang="zh-CN" dirty="0"/>
              <a:t>Brent Byer</a:t>
            </a:r>
            <a:r>
              <a:rPr lang="zh-CN" altLang="en-US" dirty="0"/>
              <a:t>为支持</a:t>
            </a:r>
            <a:r>
              <a:rPr lang="en" altLang="zh-CN" dirty="0"/>
              <a:t>PDP-11</a:t>
            </a:r>
            <a:br>
              <a:rPr lang="en" altLang="zh-CN" dirty="0"/>
            </a:br>
            <a:r>
              <a:rPr lang="zh-CN" altLang="en-US" dirty="0"/>
              <a:t>的分离映射而加入了分离的</a:t>
            </a:r>
            <a:r>
              <a:rPr lang="en" altLang="zh-CN" dirty="0"/>
              <a:t>I/D(</a:t>
            </a:r>
            <a:r>
              <a:rPr lang="zh-CN" altLang="en-US" dirty="0"/>
              <a:t>指令</a:t>
            </a:r>
            <a:r>
              <a:rPr lang="en-US" altLang="zh-CN" dirty="0"/>
              <a:t>/</a:t>
            </a:r>
            <a:r>
              <a:rPr lang="zh-CN" altLang="en-US" dirty="0"/>
              <a:t>数据</a:t>
            </a:r>
            <a:r>
              <a:rPr lang="en-US" altLang="zh-CN" dirty="0"/>
              <a:t>)</a:t>
            </a:r>
            <a:r>
              <a:rPr lang="zh-CN" altLang="en-US" dirty="0"/>
              <a:t>空间。</a:t>
            </a:r>
            <a:br>
              <a:rPr lang="zh-CN" altLang="en-US" dirty="0"/>
            </a:br>
            <a:r>
              <a:rPr lang="en" altLang="zh-CN" dirty="0"/>
              <a:t>BBN</a:t>
            </a:r>
            <a:r>
              <a:rPr lang="zh-CN" altLang="en-US" dirty="0"/>
              <a:t>继续履行合同，她后来在伯克利的</a:t>
            </a:r>
            <a:r>
              <a:rPr lang="en" altLang="zh-CN" dirty="0"/>
              <a:t>UNIX</a:t>
            </a:r>
            <a:r>
              <a:rPr lang="zh-CN" altLang="en-US" dirty="0"/>
              <a:t>开发中起了非常重要的作用。此时</a:t>
            </a:r>
            <a:r>
              <a:rPr lang="en" altLang="zh-CN" dirty="0"/>
              <a:t>BBN</a:t>
            </a:r>
            <a:r>
              <a:rPr lang="zh-CN" altLang="en-US" dirty="0"/>
              <a:t>已参加</a:t>
            </a:r>
            <a:br>
              <a:rPr lang="zh-CN" altLang="en-US" dirty="0"/>
            </a:br>
            <a:r>
              <a:rPr lang="zh-CN" altLang="en-US" dirty="0"/>
              <a:t>了</a:t>
            </a:r>
            <a:r>
              <a:rPr lang="en" altLang="zh-CN" dirty="0"/>
              <a:t>Arpanet</a:t>
            </a:r>
            <a:r>
              <a:rPr lang="zh-CN" altLang="en-US" dirty="0"/>
              <a:t>计划</a:t>
            </a:r>
            <a:r>
              <a:rPr lang="en-US" altLang="zh-CN" dirty="0"/>
              <a:t>(</a:t>
            </a:r>
            <a:r>
              <a:rPr lang="en" altLang="zh-CN" dirty="0"/>
              <a:t>Arpanet</a:t>
            </a:r>
            <a:r>
              <a:rPr lang="zh-CN" altLang="en-US" dirty="0"/>
              <a:t>是为美国国防部</a:t>
            </a:r>
            <a:r>
              <a:rPr lang="en-US" altLang="zh-CN" dirty="0"/>
              <a:t>(</a:t>
            </a:r>
            <a:r>
              <a:rPr lang="en" altLang="zh-CN" dirty="0"/>
              <a:t>DoD)</a:t>
            </a:r>
            <a:r>
              <a:rPr lang="zh-CN" altLang="en-US" dirty="0"/>
              <a:t>开发的网络</a:t>
            </a:r>
            <a:r>
              <a:rPr lang="en-US" altLang="zh-CN" dirty="0"/>
              <a:t>)</a:t>
            </a:r>
            <a:r>
              <a:rPr lang="zh-CN" altLang="en-US" dirty="0"/>
              <a:t>。</a:t>
            </a:r>
            <a:r>
              <a:rPr lang="en" altLang="zh-CN" dirty="0"/>
              <a:t>BBN</a:t>
            </a:r>
            <a:r>
              <a:rPr lang="zh-CN" altLang="en-US" dirty="0"/>
              <a:t>利用她们的经验赋予</a:t>
            </a:r>
            <a:br>
              <a:rPr lang="zh-CN" altLang="en-US" dirty="0"/>
            </a:br>
            <a:r>
              <a:rPr lang="en" altLang="zh-CN" dirty="0"/>
              <a:t>UNIX</a:t>
            </a:r>
            <a:r>
              <a:rPr lang="zh-CN" altLang="en-US" dirty="0"/>
              <a:t>使用</a:t>
            </a:r>
            <a:r>
              <a:rPr lang="en" altLang="zh-CN" dirty="0"/>
              <a:t>DoD</a:t>
            </a:r>
            <a:r>
              <a:rPr lang="zh-CN" altLang="en-US" dirty="0"/>
              <a:t>协议来通讯的能力。这些工作后来在伯克利得到改进并捆绑在伯克利的软件</a:t>
            </a:r>
            <a:br>
              <a:rPr lang="zh-CN" altLang="en-US" dirty="0"/>
            </a:br>
            <a:r>
              <a:rPr lang="zh-CN" altLang="en-US" dirty="0"/>
              <a:t>发布中。结果使用伯克利</a:t>
            </a:r>
            <a:r>
              <a:rPr lang="en" altLang="zh-CN" dirty="0"/>
              <a:t>UNIX</a:t>
            </a:r>
            <a:r>
              <a:rPr lang="zh-CN" altLang="en-US" dirty="0"/>
              <a:t>的公司都可以免费地进行网络互连。这导致了早期</a:t>
            </a:r>
            <a:r>
              <a:rPr lang="en" altLang="zh-CN" dirty="0"/>
              <a:t>UNIX</a:t>
            </a:r>
            <a:r>
              <a:rPr lang="zh-CN" altLang="en-US" dirty="0"/>
              <a:t>与</a:t>
            </a:r>
            <a:br>
              <a:rPr lang="zh-CN" altLang="en-US" dirty="0"/>
            </a:br>
            <a:r>
              <a:rPr lang="zh-CN" altLang="en-US" dirty="0"/>
              <a:t>网络的亲密关系。</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155</a:t>
            </a:fld>
            <a:endParaRPr kumimoji="1" lang="zh-CN" altLang="en-US"/>
          </a:p>
        </p:txBody>
      </p:sp>
    </p:spTree>
    <p:extLst>
      <p:ext uri="{BB962C8B-B14F-4D97-AF65-F5344CB8AC3E}">
        <p14:creationId xmlns:p14="http://schemas.microsoft.com/office/powerpoint/2010/main" val="342310911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 Lawrence Berkeley Laboratory - </a:t>
            </a:r>
            <a:r>
              <a:rPr lang="zh-CN" altLang="en-US" dirty="0"/>
              <a:t>虚拟操作系统和软件工具计划</a:t>
            </a:r>
            <a:br>
              <a:rPr lang="zh-CN" altLang="en-US" dirty="0"/>
            </a:br>
            <a:br>
              <a:rPr lang="zh-CN" altLang="en-US" dirty="0"/>
            </a:br>
            <a:r>
              <a:rPr lang="zh-CN" altLang="en-US" dirty="0"/>
              <a:t>在丹尼斯山</a:t>
            </a:r>
            <a:r>
              <a:rPr lang="en-US" altLang="zh-CN" dirty="0"/>
              <a:t>(</a:t>
            </a:r>
            <a:r>
              <a:rPr lang="en" altLang="zh-CN" dirty="0"/>
              <a:t>Dennis Hill)</a:t>
            </a:r>
            <a:r>
              <a:rPr lang="zh-CN" altLang="en-US" dirty="0"/>
              <a:t>的劳仑斯实验室里，</a:t>
            </a:r>
            <a:r>
              <a:rPr lang="en" altLang="zh-CN" dirty="0"/>
              <a:t>Deborah Scherrer</a:t>
            </a:r>
            <a:r>
              <a:rPr lang="zh-CN" altLang="en-US" dirty="0"/>
              <a:t>和</a:t>
            </a:r>
            <a:r>
              <a:rPr lang="en" altLang="zh-CN" dirty="0"/>
              <a:t>Joe </a:t>
            </a:r>
            <a:r>
              <a:rPr lang="en" altLang="zh-CN" dirty="0" err="1"/>
              <a:t>Sventek</a:t>
            </a:r>
            <a:r>
              <a:rPr lang="zh-CN" altLang="en-US" dirty="0"/>
              <a:t>拜读了</a:t>
            </a:r>
            <a:br>
              <a:rPr lang="zh-CN" altLang="en-US" dirty="0"/>
            </a:br>
            <a:r>
              <a:rPr lang="zh-CN" altLang="en-US" dirty="0"/>
              <a:t>有</a:t>
            </a:r>
            <a:r>
              <a:rPr lang="en" altLang="zh-CN" dirty="0"/>
              <a:t>Brian Kernighan</a:t>
            </a:r>
            <a:r>
              <a:rPr lang="zh-CN" altLang="en-US" dirty="0"/>
              <a:t>和</a:t>
            </a:r>
            <a:r>
              <a:rPr lang="en" altLang="zh-CN" dirty="0" err="1"/>
              <a:t>P.J.Plauger</a:t>
            </a:r>
            <a:r>
              <a:rPr lang="zh-CN" altLang="en-US" dirty="0"/>
              <a:t>合著的软件工具</a:t>
            </a:r>
            <a:r>
              <a:rPr lang="en-US" altLang="zh-CN" dirty="0"/>
              <a:t>"</a:t>
            </a:r>
            <a:r>
              <a:rPr lang="en" altLang="zh-CN" dirty="0"/>
              <a:t>Software Tools"</a:t>
            </a:r>
            <a:r>
              <a:rPr lang="zh-CN" altLang="en-US" dirty="0"/>
              <a:t>一书，他们觉得次</a:t>
            </a:r>
            <a:br>
              <a:rPr lang="zh-CN" altLang="en-US" dirty="0"/>
            </a:br>
            <a:r>
              <a:rPr lang="zh-CN" altLang="en-US" dirty="0"/>
              <a:t>书很有价值。他们实现了书中的所有工具，包括一个</a:t>
            </a:r>
            <a:r>
              <a:rPr lang="en" altLang="zh-CN" dirty="0"/>
              <a:t>Shell</a:t>
            </a:r>
            <a:r>
              <a:rPr lang="zh-CN" altLang="en" dirty="0"/>
              <a:t>。</a:t>
            </a:r>
            <a:r>
              <a:rPr lang="zh-CN" altLang="en-US" dirty="0"/>
              <a:t>更有趣的事他们并没有在一</a:t>
            </a:r>
            <a:br>
              <a:rPr lang="zh-CN" altLang="en-US" dirty="0"/>
            </a:br>
            <a:r>
              <a:rPr lang="zh-CN" altLang="en-US" dirty="0"/>
              <a:t>台跑</a:t>
            </a:r>
            <a:r>
              <a:rPr lang="en" altLang="zh-CN" dirty="0"/>
              <a:t>UNIX</a:t>
            </a:r>
            <a:r>
              <a:rPr lang="zh-CN" altLang="en-US" dirty="0"/>
              <a:t>的机器上实现了它们。</a:t>
            </a:r>
            <a:br>
              <a:rPr lang="zh-CN" altLang="en-US" dirty="0"/>
            </a:br>
            <a:r>
              <a:rPr lang="zh-CN" altLang="en-US" dirty="0"/>
              <a:t>为了可移植所有的源码都是用</a:t>
            </a:r>
            <a:r>
              <a:rPr lang="en" altLang="zh-CN" dirty="0"/>
              <a:t>Fortran66</a:t>
            </a:r>
            <a:r>
              <a:rPr lang="zh-CN" altLang="en-US" dirty="0"/>
              <a:t>写的，</a:t>
            </a:r>
            <a:r>
              <a:rPr lang="en" altLang="zh-CN" dirty="0"/>
              <a:t>Fortran66</a:t>
            </a:r>
            <a:r>
              <a:rPr lang="zh-CN" altLang="en-US" dirty="0"/>
              <a:t>是当时在几乎所有的机器都能得</a:t>
            </a:r>
            <a:br>
              <a:rPr lang="zh-CN" altLang="en-US" dirty="0"/>
            </a:br>
            <a:r>
              <a:rPr lang="zh-CN" altLang="en-US" dirty="0"/>
              <a:t>到的唯一语言。</a:t>
            </a:r>
            <a:r>
              <a:rPr lang="en" altLang="zh-CN" dirty="0"/>
              <a:t>Fortran</a:t>
            </a:r>
            <a:r>
              <a:rPr lang="zh-CN" altLang="en-US" dirty="0"/>
              <a:t>不适于系统编程，不久</a:t>
            </a:r>
            <a:r>
              <a:rPr lang="en" altLang="zh-CN" dirty="0" err="1"/>
              <a:t>Ratfor</a:t>
            </a:r>
            <a:r>
              <a:rPr lang="en" altLang="zh-CN" dirty="0"/>
              <a:t>("</a:t>
            </a:r>
            <a:r>
              <a:rPr lang="en" altLang="zh-CN" dirty="0" err="1"/>
              <a:t>Retional</a:t>
            </a:r>
            <a:r>
              <a:rPr lang="en" altLang="zh-CN" dirty="0"/>
              <a:t> Fortran")</a:t>
            </a:r>
            <a:r>
              <a:rPr lang="zh-CN" altLang="en-US" dirty="0"/>
              <a:t>诞生了。</a:t>
            </a:r>
            <a:br>
              <a:rPr lang="zh-CN" altLang="en-US" dirty="0"/>
            </a:br>
            <a:r>
              <a:rPr lang="en" altLang="zh-CN" dirty="0" err="1"/>
              <a:t>Ratfor</a:t>
            </a:r>
            <a:r>
              <a:rPr lang="zh-CN" altLang="en-US" dirty="0"/>
              <a:t>试图用</a:t>
            </a:r>
            <a:r>
              <a:rPr lang="en" altLang="zh-CN" dirty="0"/>
              <a:t>C</a:t>
            </a:r>
            <a:r>
              <a:rPr lang="zh-CN" altLang="en-US" dirty="0"/>
              <a:t>语言的许多特点</a:t>
            </a:r>
            <a:r>
              <a:rPr lang="en-US" altLang="zh-CN" dirty="0"/>
              <a:t>(</a:t>
            </a:r>
            <a:r>
              <a:rPr lang="zh-CN" altLang="en-US" dirty="0"/>
              <a:t>如，控制流结构</a:t>
            </a:r>
            <a:r>
              <a:rPr lang="en-US" altLang="zh-CN" dirty="0"/>
              <a:t>)</a:t>
            </a:r>
            <a:r>
              <a:rPr lang="zh-CN" altLang="en-US" dirty="0"/>
              <a:t>来改进</a:t>
            </a:r>
            <a:r>
              <a:rPr lang="en" altLang="zh-CN" dirty="0"/>
              <a:t>Fortran</a:t>
            </a:r>
            <a:r>
              <a:rPr lang="zh-CN" altLang="en" dirty="0"/>
              <a:t>。</a:t>
            </a:r>
            <a:r>
              <a:rPr lang="en" altLang="zh-CN" dirty="0" err="1"/>
              <a:t>Ratfor</a:t>
            </a:r>
            <a:r>
              <a:rPr lang="zh-CN" altLang="en-US" dirty="0"/>
              <a:t>被实现为一个预</a:t>
            </a:r>
            <a:br>
              <a:rPr lang="zh-CN" altLang="en-US" dirty="0"/>
            </a:br>
            <a:r>
              <a:rPr lang="zh-CN" altLang="en-US" dirty="0"/>
              <a:t>处理器，输入</a:t>
            </a:r>
            <a:r>
              <a:rPr lang="en" altLang="zh-CN" dirty="0" err="1"/>
              <a:t>Ratfor</a:t>
            </a:r>
            <a:r>
              <a:rPr lang="zh-CN" altLang="en-US" dirty="0"/>
              <a:t>代码产生</a:t>
            </a:r>
            <a:r>
              <a:rPr lang="en" altLang="zh-CN" dirty="0"/>
              <a:t>Fortran</a:t>
            </a:r>
            <a:r>
              <a:rPr lang="zh-CN" altLang="en-US" dirty="0"/>
              <a:t>代码。</a:t>
            </a:r>
            <a:r>
              <a:rPr lang="en" altLang="zh-CN" dirty="0"/>
              <a:t>Fortran</a:t>
            </a:r>
            <a:r>
              <a:rPr lang="zh-CN" altLang="en-US" dirty="0"/>
              <a:t>代码可由任何</a:t>
            </a:r>
            <a:r>
              <a:rPr lang="en" altLang="zh-CN" dirty="0"/>
              <a:t>Fortran</a:t>
            </a:r>
            <a:r>
              <a:rPr lang="zh-CN" altLang="en-US" dirty="0"/>
              <a:t>编译器来编译。</a:t>
            </a:r>
            <a:br>
              <a:rPr lang="zh-CN" altLang="en-US" dirty="0"/>
            </a:br>
            <a:br>
              <a:rPr lang="zh-CN" altLang="en-US" dirty="0"/>
            </a:br>
            <a:r>
              <a:rPr lang="zh-CN" altLang="en-US" dirty="0"/>
              <a:t>这样任何人都可以最小的代价在自己的机器上安装软件工具。</a:t>
            </a:r>
            <a:br>
              <a:rPr lang="zh-CN" altLang="en-US" dirty="0"/>
            </a:br>
            <a:r>
              <a:rPr lang="zh-CN" altLang="en-US" dirty="0"/>
              <a:t>他们花了不多的时间就完成将</a:t>
            </a:r>
            <a:r>
              <a:rPr lang="en" altLang="zh-CN" dirty="0"/>
              <a:t>Kernighan</a:t>
            </a:r>
            <a:r>
              <a:rPr lang="zh-CN" altLang="en-US" dirty="0"/>
              <a:t>和</a:t>
            </a:r>
            <a:r>
              <a:rPr lang="en" altLang="zh-CN" dirty="0" err="1"/>
              <a:t>Plauger</a:t>
            </a:r>
            <a:r>
              <a:rPr lang="zh-CN" altLang="en-US" dirty="0"/>
              <a:t>的工具移植到其它几个操作系统的任务。</a:t>
            </a:r>
            <a:br>
              <a:rPr lang="zh-CN" altLang="en-US" dirty="0"/>
            </a:br>
            <a:br>
              <a:rPr lang="zh-CN" altLang="en-US" dirty="0"/>
            </a:br>
            <a:r>
              <a:rPr lang="zh-CN" altLang="en-US" dirty="0"/>
              <a:t>同时，他们也掌握了对不同机器的抽象什么是有效的什么不是。在</a:t>
            </a:r>
            <a:r>
              <a:rPr lang="en-US" altLang="zh-CN" dirty="0"/>
              <a:t>1979</a:t>
            </a:r>
            <a:r>
              <a:rPr lang="zh-CN" altLang="en-US" dirty="0"/>
              <a:t>年，随着软件工具</a:t>
            </a:r>
            <a:br>
              <a:rPr lang="zh-CN" altLang="en-US" dirty="0"/>
            </a:br>
            <a:r>
              <a:rPr lang="zh-CN" altLang="en-US" dirty="0"/>
              <a:t>计划被认同，她与</a:t>
            </a:r>
            <a:r>
              <a:rPr lang="en" altLang="zh-CN" dirty="0"/>
              <a:t>USENIX(</a:t>
            </a:r>
            <a:r>
              <a:rPr lang="zh-CN" altLang="en-US" dirty="0"/>
              <a:t>最大的面向技术的用户组</a:t>
            </a:r>
            <a:r>
              <a:rPr lang="en-US" altLang="zh-CN" dirty="0"/>
              <a:t>)</a:t>
            </a:r>
            <a:r>
              <a:rPr lang="zh-CN" altLang="en-US" dirty="0"/>
              <a:t>联合举办了会议。他们的许多抽象都</a:t>
            </a:r>
            <a:br>
              <a:rPr lang="zh-CN" altLang="en-US" dirty="0"/>
            </a:br>
            <a:r>
              <a:rPr lang="zh-CN" altLang="en-US" dirty="0"/>
              <a:t>与</a:t>
            </a:r>
            <a:r>
              <a:rPr lang="en" altLang="zh-CN" dirty="0"/>
              <a:t>UNIX</a:t>
            </a:r>
            <a:r>
              <a:rPr lang="zh-CN" altLang="en-US" dirty="0"/>
              <a:t>很相似，许多人都看好软件工具计划，并希望通过她来将</a:t>
            </a:r>
            <a:r>
              <a:rPr lang="en" altLang="zh-CN" dirty="0"/>
              <a:t>UNIX</a:t>
            </a:r>
            <a:r>
              <a:rPr lang="zh-CN" altLang="en-US" dirty="0"/>
              <a:t>引入他们已有的机器。</a:t>
            </a:r>
            <a:br>
              <a:rPr lang="zh-CN" altLang="en-US" dirty="0"/>
            </a:br>
            <a:br>
              <a:rPr lang="zh-CN" altLang="en-US" dirty="0"/>
            </a:br>
            <a:r>
              <a:rPr lang="zh-CN" altLang="en-US" dirty="0"/>
              <a:t>在会议之后又有许多的移植完成了，不久一份关于虚拟操作系统</a:t>
            </a:r>
            <a:r>
              <a:rPr lang="en-US" altLang="zh-CN" dirty="0"/>
              <a:t>(</a:t>
            </a:r>
            <a:r>
              <a:rPr lang="en" altLang="zh-CN" dirty="0"/>
              <a:t>VOS)</a:t>
            </a:r>
            <a:r>
              <a:rPr lang="zh-CN" altLang="en-US" dirty="0"/>
              <a:t>的规范出台了。</a:t>
            </a:r>
            <a:r>
              <a:rPr lang="en" altLang="zh-CN" dirty="0"/>
              <a:t>VOS</a:t>
            </a:r>
            <a:br>
              <a:rPr lang="en" altLang="zh-CN" dirty="0"/>
            </a:br>
            <a:r>
              <a:rPr lang="zh-CN" altLang="en-US" dirty="0"/>
              <a:t>定义了一个软件工具可以栖身其上的逻辑层。如果一台机器可以支持</a:t>
            </a:r>
            <a:r>
              <a:rPr lang="en" altLang="zh-CN" dirty="0"/>
              <a:t>VOS</a:t>
            </a:r>
            <a:r>
              <a:rPr lang="zh-CN" altLang="en-US" dirty="0"/>
              <a:t>它就可以支持这</a:t>
            </a:r>
            <a:br>
              <a:rPr lang="zh-CN" altLang="en-US" dirty="0"/>
            </a:br>
            <a:r>
              <a:rPr lang="zh-CN" altLang="en-US" dirty="0"/>
              <a:t>些工具。尽管</a:t>
            </a:r>
            <a:r>
              <a:rPr lang="en" altLang="zh-CN" dirty="0"/>
              <a:t>VOS</a:t>
            </a:r>
            <a:r>
              <a:rPr lang="zh-CN" altLang="en-US" dirty="0"/>
              <a:t>的某些抽象在某些机器上很难实现，一个非常好的易于移植的开发环境</a:t>
            </a:r>
            <a:br>
              <a:rPr lang="zh-CN" altLang="en-US" dirty="0"/>
            </a:br>
            <a:r>
              <a:rPr lang="en-US" altLang="zh-CN" dirty="0"/>
              <a:t>--</a:t>
            </a:r>
            <a:r>
              <a:rPr lang="zh-CN" altLang="en-US" dirty="0"/>
              <a:t>软件工具成形。</a:t>
            </a:r>
            <a:br>
              <a:rPr lang="zh-CN" altLang="en-US" dirty="0"/>
            </a:br>
            <a:r>
              <a:rPr lang="zh-CN" altLang="en-US" dirty="0"/>
              <a:t>成就的一个例子就是软件工具支持进程间的管道</a:t>
            </a:r>
            <a:r>
              <a:rPr lang="en-US" altLang="zh-CN" dirty="0"/>
              <a:t>--</a:t>
            </a:r>
            <a:r>
              <a:rPr lang="zh-CN" altLang="en-US" dirty="0"/>
              <a:t>甚至是许多根本不提供进程间通讯和多</a:t>
            </a:r>
            <a:br>
              <a:rPr lang="zh-CN" altLang="en-US" dirty="0"/>
            </a:br>
            <a:r>
              <a:rPr lang="zh-CN" altLang="en-US" dirty="0"/>
              <a:t>任务的系统都可以。怎么实现的呢？工具使用临时文件来模拟管道。并发并不是必要的。</a:t>
            </a:r>
            <a:br>
              <a:rPr lang="zh-CN" altLang="en-US" dirty="0"/>
            </a:br>
            <a:r>
              <a:rPr lang="zh-CN" altLang="en-US" dirty="0"/>
              <a:t>它可由程序链来模拟。但最终的结果是一样的，用户最终得到与</a:t>
            </a:r>
            <a:r>
              <a:rPr lang="en" altLang="zh-CN" dirty="0"/>
              <a:t>UNIX</a:t>
            </a:r>
            <a:r>
              <a:rPr lang="zh-CN" altLang="en-US" dirty="0"/>
              <a:t>工具模式一样的结果。</a:t>
            </a:r>
            <a:br>
              <a:rPr lang="zh-CN" altLang="en-US" dirty="0"/>
            </a:br>
            <a:br>
              <a:rPr lang="zh-CN" altLang="en-US" dirty="0"/>
            </a:br>
            <a:r>
              <a:rPr lang="en" altLang="zh-CN" dirty="0"/>
              <a:t>VOS</a:t>
            </a:r>
            <a:r>
              <a:rPr lang="zh-CN" altLang="en-US" dirty="0"/>
              <a:t>环境非常成功，至今我们还在用。</a:t>
            </a:r>
            <a:r>
              <a:rPr lang="en" altLang="zh-CN" dirty="0"/>
              <a:t>VOS</a:t>
            </a:r>
            <a:r>
              <a:rPr lang="zh-CN" altLang="en-US" dirty="0"/>
              <a:t>将</a:t>
            </a:r>
            <a:r>
              <a:rPr lang="en" altLang="zh-CN" dirty="0"/>
              <a:t>UNIX</a:t>
            </a:r>
            <a:r>
              <a:rPr lang="zh-CN" altLang="en-US" dirty="0"/>
              <a:t>的许多好的想法或思想带到了其它的操作</a:t>
            </a:r>
            <a:br>
              <a:rPr lang="zh-CN" altLang="en-US" dirty="0"/>
            </a:br>
            <a:r>
              <a:rPr lang="zh-CN" altLang="en-US" dirty="0"/>
              <a:t>系统中。很多厂商都将</a:t>
            </a:r>
            <a:r>
              <a:rPr lang="en" altLang="zh-CN" dirty="0"/>
              <a:t>VOS</a:t>
            </a:r>
            <a:r>
              <a:rPr lang="zh-CN" altLang="en-US" dirty="0"/>
              <a:t>的一部分集成到他们自己的操作系统中。原始的</a:t>
            </a:r>
            <a:r>
              <a:rPr lang="en" altLang="zh-CN" dirty="0"/>
              <a:t>VOS</a:t>
            </a:r>
            <a:r>
              <a:rPr lang="zh-CN" altLang="en-US" dirty="0"/>
              <a:t>的源码是公</a:t>
            </a:r>
            <a:br>
              <a:rPr lang="zh-CN" altLang="en-US" dirty="0"/>
            </a:br>
            <a:r>
              <a:rPr lang="zh-CN" altLang="en-US" dirty="0"/>
              <a:t>开的。</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156</a:t>
            </a:fld>
            <a:endParaRPr kumimoji="1" lang="zh-CN" altLang="en-US"/>
          </a:p>
        </p:txBody>
      </p:sp>
    </p:spTree>
    <p:extLst>
      <p:ext uri="{BB962C8B-B14F-4D97-AF65-F5344CB8AC3E}">
        <p14:creationId xmlns:p14="http://schemas.microsoft.com/office/powerpoint/2010/main" val="3348962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这个东西是什么呢</a:t>
            </a:r>
            <a:r>
              <a:rPr kumimoji="1" lang="en-US" altLang="zh-CN" dirty="0"/>
              <a:t>?</a:t>
            </a:r>
          </a:p>
          <a:p>
            <a:r>
              <a:rPr kumimoji="1" lang="zh-CN" altLang="en-US" dirty="0"/>
              <a:t>这个东西是一个文本</a:t>
            </a:r>
            <a:r>
              <a:rPr kumimoji="1" lang="en-US" altLang="zh-CN" dirty="0"/>
              <a:t>,</a:t>
            </a:r>
            <a:r>
              <a:rPr kumimoji="1" lang="zh-CN" altLang="en-US" dirty="0"/>
              <a:t>通过</a:t>
            </a:r>
            <a:r>
              <a:rPr kumimoji="1" lang="en-US" altLang="zh-CN" dirty="0"/>
              <a:t>vi</a:t>
            </a:r>
            <a:r>
              <a:rPr kumimoji="1" lang="zh-CN" altLang="en-US" dirty="0"/>
              <a:t>可以观察他</a:t>
            </a:r>
            <a:r>
              <a:rPr kumimoji="1" lang="en-US" altLang="zh-CN" dirty="0"/>
              <a:t>:</a:t>
            </a:r>
          </a:p>
          <a:p>
            <a:r>
              <a:rPr kumimoji="1" lang="en-US" altLang="zh-CN" dirty="0"/>
              <a:t>sort</a:t>
            </a:r>
            <a:r>
              <a:rPr kumimoji="1" lang="zh-CN" altLang="en-US" dirty="0"/>
              <a:t> 排序</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a:t>
            </a:fld>
            <a:endParaRPr kumimoji="1" lang="zh-CN" altLang="en-US"/>
          </a:p>
        </p:txBody>
      </p:sp>
    </p:spTree>
    <p:extLst>
      <p:ext uri="{BB962C8B-B14F-4D97-AF65-F5344CB8AC3E}">
        <p14:creationId xmlns:p14="http://schemas.microsoft.com/office/powerpoint/2010/main" val="11632871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dirty="0"/>
              <a:t>从很早以来加州大学伯克利分校计算机科学系</a:t>
            </a:r>
            <a:r>
              <a:rPr lang="en-US" altLang="zh-CN" dirty="0"/>
              <a:t>(</a:t>
            </a:r>
            <a:r>
              <a:rPr lang="zh-CN" altLang="en-US" dirty="0"/>
              <a:t>又称</a:t>
            </a:r>
            <a:r>
              <a:rPr lang="en-US" altLang="zh-CN" dirty="0"/>
              <a:t>"</a:t>
            </a:r>
            <a:r>
              <a:rPr lang="zh-CN" altLang="en-US" dirty="0"/>
              <a:t>伯克利</a:t>
            </a:r>
            <a:r>
              <a:rPr lang="en-US" altLang="zh-CN" dirty="0"/>
              <a:t>"</a:t>
            </a:r>
            <a:r>
              <a:rPr lang="zh-CN" altLang="en-US" dirty="0"/>
              <a:t>或</a:t>
            </a:r>
            <a:r>
              <a:rPr lang="en-US" altLang="zh-CN" dirty="0"/>
              <a:t>"</a:t>
            </a:r>
            <a:r>
              <a:rPr lang="zh-CN" altLang="en-US" dirty="0"/>
              <a:t>伯斯克利</a:t>
            </a:r>
            <a:r>
              <a:rPr lang="en-US" altLang="zh-CN" dirty="0"/>
              <a:t>")</a:t>
            </a:r>
            <a:r>
              <a:rPr lang="zh-CN" altLang="en-US" dirty="0"/>
              <a:t>就和</a:t>
            </a:r>
            <a:r>
              <a:rPr lang="en" altLang="zh-CN" dirty="0"/>
              <a:t>UNIX</a:t>
            </a:r>
            <a:r>
              <a:rPr lang="zh-CN" altLang="en-US" dirty="0"/>
              <a:t>打交</a:t>
            </a:r>
            <a:br>
              <a:rPr lang="zh-CN" altLang="en-US" dirty="0"/>
            </a:br>
            <a:r>
              <a:rPr lang="zh-CN" altLang="en-US" dirty="0"/>
              <a:t>道。他们的许多工作就被发布到许多其他单位。</a:t>
            </a:r>
            <a:r>
              <a:rPr lang="en-US" altLang="zh-CN" dirty="0"/>
              <a:t>1979</a:t>
            </a:r>
            <a:r>
              <a:rPr lang="zh-CN" altLang="en-US" dirty="0"/>
              <a:t>间</a:t>
            </a:r>
            <a:r>
              <a:rPr lang="en" altLang="zh-CN" dirty="0"/>
              <a:t>Ken</a:t>
            </a:r>
            <a:r>
              <a:rPr lang="zh-CN" altLang="en-US" dirty="0"/>
              <a:t>曾在伯克利教授操作系统。在</a:t>
            </a:r>
            <a:br>
              <a:rPr lang="zh-CN" altLang="en-US" dirty="0"/>
            </a:br>
            <a:r>
              <a:rPr lang="zh-CN" altLang="en-US" dirty="0"/>
              <a:t>他逗留期间他将</a:t>
            </a:r>
            <a:r>
              <a:rPr lang="en" altLang="zh-CN" dirty="0"/>
              <a:t>UNIX</a:t>
            </a:r>
            <a:r>
              <a:rPr lang="zh-CN" altLang="en-US" dirty="0"/>
              <a:t>移植到了</a:t>
            </a:r>
            <a:r>
              <a:rPr lang="en" altLang="zh-CN" dirty="0"/>
              <a:t>PDP-11/70</a:t>
            </a:r>
            <a:r>
              <a:rPr lang="zh-CN" altLang="en-US" dirty="0"/>
              <a:t>上，这是一台可以支持多用户的机器。他的演讲</a:t>
            </a:r>
            <a:br>
              <a:rPr lang="zh-CN" altLang="en-US" dirty="0"/>
            </a:br>
            <a:r>
              <a:rPr lang="zh-CN" altLang="en-US" dirty="0"/>
              <a:t>和工作促使了许多学生参加到</a:t>
            </a:r>
            <a:r>
              <a:rPr lang="en" altLang="zh-CN" dirty="0"/>
              <a:t>UNIX</a:t>
            </a:r>
            <a:r>
              <a:rPr lang="zh-CN" altLang="en-US" dirty="0"/>
              <a:t>的开发中。</a:t>
            </a:r>
            <a:br>
              <a:rPr lang="zh-CN" altLang="en-US" dirty="0"/>
            </a:br>
            <a:r>
              <a:rPr lang="zh-CN" altLang="en-US" dirty="0"/>
              <a:t>在同一时期，</a:t>
            </a:r>
            <a:r>
              <a:rPr lang="en" altLang="zh-CN" dirty="0"/>
              <a:t>DARPA(DoD's Advanced Research Projects Agency)</a:t>
            </a:r>
            <a:r>
              <a:rPr lang="zh-CN" altLang="en-US" dirty="0"/>
              <a:t>正在为进行</a:t>
            </a:r>
            <a:r>
              <a:rPr lang="en" altLang="zh-CN" dirty="0"/>
              <a:t>AI</a:t>
            </a:r>
            <a:r>
              <a:rPr lang="zh-CN" altLang="en" dirty="0"/>
              <a:t>，</a:t>
            </a:r>
            <a:r>
              <a:rPr lang="en" altLang="zh-CN" dirty="0"/>
              <a:t>VLSI</a:t>
            </a:r>
            <a:r>
              <a:rPr lang="zh-CN" altLang="en-US" dirty="0"/>
              <a:t>和</a:t>
            </a:r>
            <a:br>
              <a:rPr lang="zh-CN" altLang="en-US" dirty="0"/>
            </a:br>
            <a:r>
              <a:rPr lang="zh-CN" altLang="en-US" dirty="0"/>
              <a:t>计算机视觉的研究寻找一个通用的计算环境，减少经费和方便开发当然也是追求目标。</a:t>
            </a:r>
            <a:br>
              <a:rPr lang="zh-CN" altLang="en-US" dirty="0"/>
            </a:br>
            <a:r>
              <a:rPr lang="en" altLang="zh-CN" dirty="0"/>
              <a:t>UNIX</a:t>
            </a:r>
            <a:r>
              <a:rPr lang="zh-CN" altLang="en-US" dirty="0"/>
              <a:t>的小巧灵活和业已证明的可移植性使其成为一个不错的候选对象。美中不足的是她缺</a:t>
            </a:r>
            <a:br>
              <a:rPr lang="zh-CN" altLang="en-US" dirty="0"/>
            </a:br>
            <a:r>
              <a:rPr lang="zh-CN" altLang="en-US" dirty="0"/>
              <a:t>少网络、虚存和灵活的进程间通信机制。</a:t>
            </a:r>
            <a:r>
              <a:rPr lang="en" altLang="zh-CN" dirty="0"/>
              <a:t>UNIX</a:t>
            </a:r>
            <a:r>
              <a:rPr lang="zh-CN" altLang="en-US" dirty="0"/>
              <a:t>的主要竞争对手是</a:t>
            </a:r>
            <a:r>
              <a:rPr lang="en" altLang="zh-CN" dirty="0"/>
              <a:t>VMS</a:t>
            </a:r>
            <a:r>
              <a:rPr lang="zh-CN" altLang="en" dirty="0"/>
              <a:t>，</a:t>
            </a:r>
            <a:r>
              <a:rPr lang="zh-CN" altLang="en-US" dirty="0"/>
              <a:t>她是由</a:t>
            </a:r>
            <a:r>
              <a:rPr lang="en" altLang="zh-CN" dirty="0"/>
              <a:t>DEC</a:t>
            </a:r>
            <a:r>
              <a:rPr lang="zh-CN" altLang="en-US" dirty="0"/>
              <a:t>公司为其</a:t>
            </a:r>
            <a:br>
              <a:rPr lang="zh-CN" altLang="en-US" dirty="0"/>
            </a:br>
            <a:r>
              <a:rPr lang="en" altLang="zh-CN" dirty="0"/>
              <a:t>VAX</a:t>
            </a:r>
            <a:r>
              <a:rPr lang="zh-CN" altLang="en-US" dirty="0"/>
              <a:t>系列开发的。</a:t>
            </a:r>
            <a:r>
              <a:rPr lang="en" altLang="zh-CN" dirty="0"/>
              <a:t>VAX</a:t>
            </a:r>
            <a:r>
              <a:rPr lang="zh-CN" altLang="en-US" dirty="0"/>
              <a:t>被认为是无可挑剔的，它是首款超级小型机，它提供对</a:t>
            </a:r>
            <a:r>
              <a:rPr lang="en" altLang="zh-CN" dirty="0"/>
              <a:t>VMS</a:t>
            </a:r>
            <a:r>
              <a:rPr lang="zh-CN" altLang="en-US" dirty="0"/>
              <a:t>虚存的支</a:t>
            </a:r>
            <a:br>
              <a:rPr lang="zh-CN" altLang="en-US" dirty="0"/>
            </a:br>
            <a:r>
              <a:rPr lang="zh-CN" altLang="en-US" dirty="0"/>
              <a:t>持。</a:t>
            </a:r>
            <a:br>
              <a:rPr lang="zh-CN" altLang="en-US" dirty="0"/>
            </a:br>
            <a:r>
              <a:rPr lang="en" altLang="zh-CN" dirty="0"/>
              <a:t>PDP-11</a:t>
            </a:r>
            <a:r>
              <a:rPr lang="zh-CN" altLang="en-US" dirty="0"/>
              <a:t>系列在学术界是极受推崇的，许多人对</a:t>
            </a:r>
            <a:r>
              <a:rPr lang="en" altLang="zh-CN" dirty="0"/>
              <a:t>DEC</a:t>
            </a:r>
            <a:r>
              <a:rPr lang="zh-CN" altLang="en-US" dirty="0"/>
              <a:t>非常满意。然而</a:t>
            </a:r>
            <a:r>
              <a:rPr lang="en" altLang="zh-CN" dirty="0"/>
              <a:t>VMS</a:t>
            </a:r>
            <a:r>
              <a:rPr lang="zh-CN" altLang="en-US" dirty="0"/>
              <a:t>有不少缺点。</a:t>
            </a:r>
            <a:r>
              <a:rPr lang="en" altLang="zh-CN" dirty="0"/>
              <a:t>DARPA</a:t>
            </a:r>
            <a:br>
              <a:rPr lang="en" altLang="zh-CN" dirty="0"/>
            </a:br>
            <a:r>
              <a:rPr lang="zh-CN" altLang="en-US" dirty="0"/>
              <a:t>及其关注</a:t>
            </a:r>
            <a:r>
              <a:rPr lang="en" altLang="zh-CN" dirty="0"/>
              <a:t>DEC</a:t>
            </a:r>
            <a:r>
              <a:rPr lang="zh-CN" altLang="en-US" dirty="0"/>
              <a:t>公司是否能为他们提出的改动负责。毕竟那是个专用系统。最后他们选中了</a:t>
            </a:r>
            <a:br>
              <a:rPr lang="zh-CN" altLang="en-US" dirty="0"/>
            </a:br>
            <a:r>
              <a:rPr lang="en" altLang="zh-CN" dirty="0"/>
              <a:t>UNIX</a:t>
            </a:r>
            <a:r>
              <a:rPr lang="zh-CN" altLang="en" dirty="0"/>
              <a:t>。</a:t>
            </a:r>
            <a:br>
              <a:rPr lang="zh-CN" altLang="en" dirty="0"/>
            </a:br>
            <a:r>
              <a:rPr lang="en" altLang="zh-CN" dirty="0"/>
              <a:t>DARPA</a:t>
            </a:r>
            <a:r>
              <a:rPr lang="zh-CN" altLang="en-US" dirty="0"/>
              <a:t>寻求某个单位为进行他们的</a:t>
            </a:r>
            <a:r>
              <a:rPr lang="en" altLang="zh-CN" dirty="0"/>
              <a:t>UNIX</a:t>
            </a:r>
            <a:r>
              <a:rPr lang="zh-CN" altLang="en-US" dirty="0"/>
              <a:t>开发计划。除了伯克利，</a:t>
            </a:r>
            <a:r>
              <a:rPr lang="en" altLang="zh-CN" dirty="0"/>
              <a:t>CMU(</a:t>
            </a:r>
            <a:r>
              <a:rPr lang="zh-CN" altLang="en-US" dirty="0"/>
              <a:t>卡耐基梅隆大学</a:t>
            </a:r>
            <a:r>
              <a:rPr lang="en-US" altLang="zh-CN" dirty="0"/>
              <a:t>)</a:t>
            </a:r>
            <a:r>
              <a:rPr lang="zh-CN" altLang="en-US" dirty="0"/>
              <a:t>和</a:t>
            </a:r>
            <a:br>
              <a:rPr lang="zh-CN" altLang="en-US" dirty="0"/>
            </a:br>
            <a:r>
              <a:rPr lang="en" altLang="zh-CN" dirty="0"/>
              <a:t>BBN</a:t>
            </a:r>
            <a:r>
              <a:rPr lang="zh-CN" altLang="en-US" dirty="0"/>
              <a:t>公司也是重点考虑的对象。那时伯克利的</a:t>
            </a:r>
            <a:r>
              <a:rPr lang="en" altLang="zh-CN" dirty="0"/>
              <a:t>Bill Joy</a:t>
            </a:r>
            <a:r>
              <a:rPr lang="zh-CN" altLang="en-US" dirty="0"/>
              <a:t>已在为支持</a:t>
            </a:r>
            <a:r>
              <a:rPr lang="en" altLang="zh-CN" dirty="0"/>
              <a:t>VAX</a:t>
            </a:r>
            <a:r>
              <a:rPr lang="zh-CN" altLang="en-US" dirty="0"/>
              <a:t>上的换页机制而修改</a:t>
            </a:r>
            <a:br>
              <a:rPr lang="zh-CN" altLang="en-US" dirty="0"/>
            </a:br>
            <a:r>
              <a:rPr lang="zh-CN" altLang="en-US" dirty="0"/>
              <a:t>核心了。伯克利最终成为主要的实现单位，同时贝尔实验室，</a:t>
            </a:r>
            <a:r>
              <a:rPr lang="en" altLang="zh-CN" dirty="0"/>
              <a:t>CMU</a:t>
            </a:r>
            <a:r>
              <a:rPr lang="zh-CN" altLang="en" dirty="0"/>
              <a:t>，</a:t>
            </a:r>
            <a:r>
              <a:rPr lang="en" altLang="zh-CN" dirty="0"/>
              <a:t>MIT</a:t>
            </a:r>
            <a:r>
              <a:rPr lang="zh-CN" altLang="en" dirty="0"/>
              <a:t>，</a:t>
            </a:r>
            <a:r>
              <a:rPr lang="en" altLang="zh-CN" dirty="0"/>
              <a:t>Stanford</a:t>
            </a:r>
            <a:r>
              <a:rPr lang="zh-CN" altLang="en-US" dirty="0"/>
              <a:t>和</a:t>
            </a:r>
            <a:r>
              <a:rPr lang="en" altLang="zh-CN" dirty="0"/>
              <a:t>BBN</a:t>
            </a:r>
            <a:br>
              <a:rPr lang="en" altLang="zh-CN" dirty="0"/>
            </a:br>
            <a:r>
              <a:rPr lang="zh-CN" altLang="en-US" dirty="0"/>
              <a:t>的代表组成</a:t>
            </a:r>
            <a:r>
              <a:rPr lang="en" altLang="zh-CN" dirty="0"/>
              <a:t>DARPA</a:t>
            </a:r>
            <a:r>
              <a:rPr lang="zh-CN" altLang="en-US" dirty="0"/>
              <a:t>指导委员会统观整个开发计划。这些机构的工作对伯克利的</a:t>
            </a:r>
            <a:r>
              <a:rPr lang="en" altLang="zh-CN" dirty="0"/>
              <a:t>UNIX</a:t>
            </a:r>
            <a:r>
              <a:rPr lang="zh-CN" altLang="en-US" dirty="0"/>
              <a:t>设计是</a:t>
            </a:r>
            <a:br>
              <a:rPr lang="zh-CN" altLang="en-US" dirty="0"/>
            </a:br>
            <a:r>
              <a:rPr lang="zh-CN" altLang="en-US" dirty="0"/>
              <a:t>非常之重要的。</a:t>
            </a:r>
            <a:br>
              <a:rPr lang="zh-CN" altLang="en-US" dirty="0"/>
            </a:br>
            <a:r>
              <a:rPr lang="zh-CN" altLang="en-US" dirty="0"/>
              <a:t>贝尔实验室答应伯克利，如果客户有从贝尔实验室得到的源码许可证，伯克利就可向他们</a:t>
            </a:r>
            <a:br>
              <a:rPr lang="zh-CN" altLang="en-US" dirty="0"/>
            </a:br>
            <a:r>
              <a:rPr lang="zh-CN" altLang="en-US" dirty="0"/>
              <a:t>分布伯克利的源码。也就是说，如果你想获得伯克利的发布，你必须从贝尔实验室获得相</a:t>
            </a:r>
            <a:br>
              <a:rPr lang="zh-CN" altLang="en-US" dirty="0"/>
            </a:br>
            <a:r>
              <a:rPr lang="zh-CN" altLang="en-US" dirty="0"/>
              <a:t>应的源码许可证。由于贝尔实验室有一大捆发布，为了获得相应的伯克利发布许可证不得</a:t>
            </a:r>
            <a:br>
              <a:rPr lang="zh-CN" altLang="en-US" dirty="0"/>
            </a:br>
            <a:r>
              <a:rPr lang="zh-CN" altLang="en-US" dirty="0"/>
              <a:t>不更换好几次。</a:t>
            </a:r>
            <a:br>
              <a:rPr lang="zh-CN" altLang="en-US" dirty="0"/>
            </a:br>
            <a:r>
              <a:rPr lang="zh-CN" altLang="en-US" dirty="0"/>
              <a:t>起先，伯克利并不重写</a:t>
            </a:r>
            <a:r>
              <a:rPr lang="en" altLang="zh-CN" dirty="0"/>
              <a:t>UNIX</a:t>
            </a:r>
            <a:r>
              <a:rPr lang="zh-CN" altLang="en" dirty="0"/>
              <a:t>，</a:t>
            </a:r>
            <a:r>
              <a:rPr lang="zh-CN" altLang="en-US" dirty="0"/>
              <a:t>他们仅在一个称为</a:t>
            </a:r>
            <a:r>
              <a:rPr lang="en-US" altLang="zh-CN" dirty="0"/>
              <a:t>32</a:t>
            </a:r>
            <a:r>
              <a:rPr lang="en" altLang="zh-CN" dirty="0"/>
              <a:t>V</a:t>
            </a:r>
            <a:r>
              <a:rPr lang="zh-CN" altLang="en-US" dirty="0"/>
              <a:t>的版本上做些功能的改动和增强。</a:t>
            </a:r>
            <a:r>
              <a:rPr lang="en-US" altLang="zh-CN" dirty="0"/>
              <a:t>32</a:t>
            </a:r>
            <a:r>
              <a:rPr lang="en" altLang="zh-CN" dirty="0"/>
              <a:t>V</a:t>
            </a:r>
            <a:br>
              <a:rPr lang="en" altLang="zh-CN" dirty="0"/>
            </a:br>
            <a:r>
              <a:rPr lang="zh-CN" altLang="en-US" dirty="0"/>
              <a:t>是</a:t>
            </a:r>
            <a:r>
              <a:rPr lang="en-US" altLang="zh-CN" dirty="0"/>
              <a:t>32</a:t>
            </a:r>
            <a:r>
              <a:rPr lang="zh-CN" altLang="en-US" dirty="0"/>
              <a:t>位</a:t>
            </a:r>
            <a:r>
              <a:rPr lang="en" altLang="zh-CN" dirty="0"/>
              <a:t>VAX</a:t>
            </a:r>
            <a:r>
              <a:rPr lang="zh-CN" altLang="en-US" dirty="0"/>
              <a:t>上的</a:t>
            </a:r>
            <a:r>
              <a:rPr lang="en" altLang="zh-CN" dirty="0"/>
              <a:t>UNIX</a:t>
            </a:r>
            <a:r>
              <a:rPr lang="zh-CN" altLang="en" dirty="0"/>
              <a:t>。</a:t>
            </a:r>
            <a:r>
              <a:rPr lang="zh-CN" altLang="en-US" dirty="0"/>
              <a:t>移植工作是有贝尔实验室的研究人员完成的。为简单起见，他们只</a:t>
            </a:r>
            <a:br>
              <a:rPr lang="zh-CN" altLang="en-US" dirty="0"/>
            </a:br>
            <a:r>
              <a:rPr lang="zh-CN" altLang="en-US" dirty="0"/>
              <a:t>把</a:t>
            </a:r>
            <a:r>
              <a:rPr lang="en" altLang="zh-CN" dirty="0"/>
              <a:t>VAX</a:t>
            </a:r>
            <a:r>
              <a:rPr lang="zh-CN" altLang="en-US" dirty="0"/>
              <a:t>当作一台大的</a:t>
            </a:r>
            <a:r>
              <a:rPr lang="en" altLang="zh-CN" dirty="0"/>
              <a:t>PDP-11</a:t>
            </a:r>
            <a:r>
              <a:rPr lang="zh-CN" altLang="en-US" dirty="0"/>
              <a:t>来看，忽略了被称为</a:t>
            </a:r>
            <a:r>
              <a:rPr lang="en-US" altLang="zh-CN" dirty="0"/>
              <a:t>"</a:t>
            </a:r>
            <a:r>
              <a:rPr lang="zh-CN" altLang="en-US" dirty="0"/>
              <a:t>虚存</a:t>
            </a:r>
            <a:r>
              <a:rPr lang="en-US" altLang="zh-CN" dirty="0"/>
              <a:t>"</a:t>
            </a:r>
            <a:r>
              <a:rPr lang="zh-CN" altLang="en-US" dirty="0"/>
              <a:t>的机制。伯克利的研究人员不久就将</a:t>
            </a:r>
            <a:br>
              <a:rPr lang="zh-CN" altLang="en-US" dirty="0"/>
            </a:br>
            <a:br>
              <a:rPr lang="zh-CN" altLang="en-US" dirty="0"/>
            </a:br>
            <a:r>
              <a:rPr lang="zh-CN" altLang="en-US" dirty="0"/>
              <a:t>虚存加入到</a:t>
            </a:r>
            <a:r>
              <a:rPr lang="en" altLang="zh-CN" dirty="0"/>
              <a:t>UNIX</a:t>
            </a:r>
            <a:r>
              <a:rPr lang="zh-CN" altLang="en-US" dirty="0"/>
              <a:t>中，该系统称为</a:t>
            </a:r>
            <a:r>
              <a:rPr lang="en-US" altLang="zh-CN" dirty="0"/>
              <a:t>3</a:t>
            </a:r>
            <a:r>
              <a:rPr lang="en" altLang="zh-CN" dirty="0"/>
              <a:t>BSD(</a:t>
            </a:r>
            <a:r>
              <a:rPr lang="zh-CN" altLang="en-US" dirty="0"/>
              <a:t>和</a:t>
            </a:r>
            <a:r>
              <a:rPr lang="en-US" altLang="zh-CN" dirty="0"/>
              <a:t>1980</a:t>
            </a:r>
            <a:r>
              <a:rPr lang="zh-CN" altLang="en-US" dirty="0"/>
              <a:t>年的</a:t>
            </a:r>
            <a:r>
              <a:rPr lang="en-US" altLang="zh-CN" dirty="0"/>
              <a:t>4</a:t>
            </a:r>
            <a:r>
              <a:rPr lang="en" altLang="zh-CN" dirty="0"/>
              <a:t>BSD)</a:t>
            </a:r>
            <a:r>
              <a:rPr lang="zh-CN" altLang="en" dirty="0"/>
              <a:t>。</a:t>
            </a:r>
            <a:r>
              <a:rPr lang="en" altLang="zh-CN" dirty="0"/>
              <a:t>VAX</a:t>
            </a:r>
            <a:r>
              <a:rPr lang="zh-CN" altLang="en-US" dirty="0"/>
              <a:t>可以使程序访问多达</a:t>
            </a:r>
            <a:r>
              <a:rPr lang="en-US" altLang="zh-CN" dirty="0"/>
              <a:t>1</a:t>
            </a:r>
            <a:r>
              <a:rPr lang="en" altLang="zh-CN" dirty="0"/>
              <a:t>Gb</a:t>
            </a:r>
            <a:r>
              <a:rPr lang="zh-CN" altLang="en-US" dirty="0"/>
              <a:t>的地</a:t>
            </a:r>
            <a:br>
              <a:rPr lang="zh-CN" altLang="en-US" dirty="0"/>
            </a:br>
            <a:r>
              <a:rPr lang="zh-CN" altLang="en-US" dirty="0"/>
              <a:t>址空间，而物理存储才仅</a:t>
            </a:r>
            <a:r>
              <a:rPr lang="en-US" altLang="zh-CN" dirty="0"/>
              <a:t>1</a:t>
            </a:r>
            <a:r>
              <a:rPr lang="en" altLang="zh-CN" dirty="0"/>
              <a:t>Mb</a:t>
            </a:r>
            <a:r>
              <a:rPr lang="zh-CN" altLang="en" dirty="0"/>
              <a:t>。</a:t>
            </a:r>
            <a:br>
              <a:rPr lang="zh-CN" altLang="en" dirty="0"/>
            </a:br>
            <a:r>
              <a:rPr lang="zh-CN" altLang="en-US" dirty="0"/>
              <a:t>虚存对用户来说是无法抗拒。由于</a:t>
            </a:r>
            <a:r>
              <a:rPr lang="en-US" altLang="zh-CN" dirty="0"/>
              <a:t>32</a:t>
            </a:r>
            <a:r>
              <a:rPr lang="en" altLang="zh-CN" dirty="0"/>
              <a:t>V</a:t>
            </a:r>
            <a:r>
              <a:rPr lang="zh-CN" altLang="en-US" dirty="0"/>
              <a:t>不支持虚存，贝尔实验室外的用户均采用伯克利的</a:t>
            </a:r>
            <a:br>
              <a:rPr lang="zh-CN" altLang="en-US" dirty="0"/>
            </a:br>
            <a:r>
              <a:rPr lang="en" altLang="zh-CN" dirty="0"/>
              <a:t>UNIX</a:t>
            </a:r>
            <a:r>
              <a:rPr lang="zh-CN" altLang="en" dirty="0"/>
              <a:t>。</a:t>
            </a:r>
            <a:r>
              <a:rPr lang="zh-CN" altLang="en-US" dirty="0"/>
              <a:t>凭借这一系统伯克利的扩充广为人知，且被认为是</a:t>
            </a:r>
            <a:r>
              <a:rPr lang="en" altLang="zh-CN" dirty="0"/>
              <a:t>UNIX</a:t>
            </a:r>
            <a:r>
              <a:rPr lang="zh-CN" altLang="en-US" dirty="0"/>
              <a:t>的一个里程碑。特别值得一</a:t>
            </a:r>
            <a:br>
              <a:rPr lang="zh-CN" altLang="en-US" dirty="0"/>
            </a:br>
            <a:r>
              <a:rPr lang="zh-CN" altLang="en-US" dirty="0"/>
              <a:t>提的是，</a:t>
            </a:r>
            <a:r>
              <a:rPr lang="en" altLang="zh-CN" dirty="0"/>
              <a:t>C Shell</a:t>
            </a:r>
            <a:r>
              <a:rPr lang="zh-CN" altLang="en" dirty="0"/>
              <a:t>，</a:t>
            </a:r>
            <a:r>
              <a:rPr lang="en" altLang="zh-CN" dirty="0"/>
              <a:t>curses</a:t>
            </a:r>
            <a:r>
              <a:rPr lang="zh-CN" altLang="en" dirty="0"/>
              <a:t>，</a:t>
            </a:r>
            <a:r>
              <a:rPr lang="en" altLang="zh-CN" dirty="0" err="1"/>
              <a:t>termcap</a:t>
            </a:r>
            <a:r>
              <a:rPr lang="zh-CN" altLang="en" dirty="0"/>
              <a:t>，</a:t>
            </a:r>
            <a:r>
              <a:rPr lang="en" altLang="zh-CN" dirty="0"/>
              <a:t>vi</a:t>
            </a:r>
            <a:r>
              <a:rPr lang="zh-CN" altLang="en-US" dirty="0"/>
              <a:t>和作业控制又被</a:t>
            </a:r>
            <a:r>
              <a:rPr lang="en" altLang="zh-CN" dirty="0"/>
              <a:t>Version 7(</a:t>
            </a:r>
            <a:r>
              <a:rPr lang="zh-CN" altLang="en-US" dirty="0"/>
              <a:t>以及后来的</a:t>
            </a:r>
            <a:r>
              <a:rPr lang="en" altLang="zh-CN" dirty="0"/>
              <a:t>System</a:t>
            </a:r>
            <a:br>
              <a:rPr lang="en" altLang="zh-CN" dirty="0"/>
            </a:br>
            <a:r>
              <a:rPr lang="en" altLang="zh-CN" dirty="0"/>
              <a:t>III)</a:t>
            </a:r>
            <a:r>
              <a:rPr lang="zh-CN" altLang="en-US" dirty="0"/>
              <a:t>融入，现在在非纯贝尔实验室的发布中不难找到这些功能。这些程序被称为伯克利</a:t>
            </a:r>
            <a:br>
              <a:rPr lang="zh-CN" altLang="en-US" dirty="0"/>
            </a:br>
            <a:r>
              <a:rPr lang="zh-CN" altLang="en-US" dirty="0"/>
              <a:t>扩充，如</a:t>
            </a:r>
            <a:r>
              <a:rPr lang="en-US" altLang="zh-CN" dirty="0"/>
              <a:t>"</a:t>
            </a:r>
            <a:r>
              <a:rPr lang="zh-CN" altLang="en-US" dirty="0"/>
              <a:t>我们的系统运行</a:t>
            </a:r>
            <a:r>
              <a:rPr lang="en" altLang="zh-CN" dirty="0"/>
              <a:t>System III</a:t>
            </a:r>
            <a:r>
              <a:rPr lang="zh-CN" altLang="en-US" dirty="0"/>
              <a:t>外加伯克利扩充。</a:t>
            </a:r>
            <a:r>
              <a:rPr lang="en-US" altLang="zh-CN" dirty="0"/>
              <a:t>"</a:t>
            </a:r>
            <a:r>
              <a:rPr lang="zh-CN" altLang="en-US" dirty="0"/>
              <a:t>更新一些的伯克利扩充</a:t>
            </a:r>
            <a:r>
              <a:rPr lang="en-US" altLang="zh-CN" dirty="0"/>
              <a:t>(</a:t>
            </a:r>
            <a:r>
              <a:rPr lang="zh-CN" altLang="en-US" dirty="0"/>
              <a:t>来自</a:t>
            </a:r>
            <a:br>
              <a:rPr lang="zh-CN" altLang="en-US" dirty="0"/>
            </a:br>
            <a:r>
              <a:rPr lang="en-US" altLang="zh-CN" dirty="0"/>
              <a:t>4.2</a:t>
            </a:r>
            <a:r>
              <a:rPr lang="en" altLang="zh-CN" dirty="0"/>
              <a:t>BSD)</a:t>
            </a:r>
            <a:r>
              <a:rPr lang="zh-CN" altLang="en-US" dirty="0"/>
              <a:t>包括网络</a:t>
            </a:r>
            <a:r>
              <a:rPr lang="en-US" altLang="zh-CN" dirty="0"/>
              <a:t>(</a:t>
            </a:r>
            <a:r>
              <a:rPr lang="en" altLang="zh-CN" dirty="0"/>
              <a:t>DARPA Internet)</a:t>
            </a:r>
            <a:r>
              <a:rPr lang="zh-CN" altLang="en-US" dirty="0"/>
              <a:t>支持和自动核心配置。</a:t>
            </a:r>
            <a:br>
              <a:rPr lang="zh-CN" altLang="en-US" dirty="0"/>
            </a:br>
            <a:r>
              <a:rPr lang="zh-CN" altLang="en-US" dirty="0"/>
              <a:t>伯克利向</a:t>
            </a:r>
            <a:r>
              <a:rPr lang="en" altLang="zh-CN" dirty="0"/>
              <a:t>UNIX</a:t>
            </a:r>
            <a:r>
              <a:rPr lang="zh-CN" altLang="en-US" dirty="0"/>
              <a:t>中加入了许多很有用的东西，但有一件他们不可能完成的是提供支持。大学</a:t>
            </a:r>
            <a:br>
              <a:rPr lang="zh-CN" altLang="en-US" dirty="0"/>
            </a:br>
            <a:r>
              <a:rPr lang="zh-CN" altLang="en-US" dirty="0"/>
              <a:t>并不想步入商界并向客户提供支持。这毕竟只是一个研究性项目</a:t>
            </a:r>
            <a:r>
              <a:rPr lang="en-US" altLang="zh-CN" dirty="0"/>
              <a:t>(</a:t>
            </a:r>
            <a:r>
              <a:rPr lang="zh-CN" altLang="en-US" dirty="0"/>
              <a:t>由纳税人的钱提供基金</a:t>
            </a:r>
            <a:r>
              <a:rPr lang="en-US" altLang="zh-CN" dirty="0"/>
              <a:t>)</a:t>
            </a:r>
            <a:r>
              <a:rPr lang="zh-CN" altLang="en-US" dirty="0"/>
              <a:t>。</a:t>
            </a:r>
            <a:br>
              <a:rPr lang="zh-CN" altLang="en-US" dirty="0"/>
            </a:br>
            <a:br>
              <a:rPr lang="zh-CN" altLang="en-US" dirty="0"/>
            </a:br>
            <a:r>
              <a:rPr lang="zh-CN" altLang="en-US" dirty="0"/>
              <a:t>向</a:t>
            </a:r>
            <a:r>
              <a:rPr lang="en" altLang="zh-CN" dirty="0"/>
              <a:t>Dennis</a:t>
            </a:r>
            <a:r>
              <a:rPr lang="zh-CN" altLang="en-US" dirty="0"/>
              <a:t>的友善的</a:t>
            </a:r>
            <a:r>
              <a:rPr lang="en" altLang="zh-CN" dirty="0"/>
              <a:t>rk05s</a:t>
            </a:r>
            <a:r>
              <a:rPr lang="zh-CN" altLang="en-US" dirty="0"/>
              <a:t>标注一样，早期的伯克利磁带也有</a:t>
            </a:r>
            <a:r>
              <a:rPr lang="en" altLang="zh-CN" dirty="0"/>
              <a:t>Bill Joy</a:t>
            </a:r>
            <a:r>
              <a:rPr lang="zh-CN" altLang="en-US" dirty="0"/>
              <a:t>的一句提示：</a:t>
            </a:r>
            <a:r>
              <a:rPr lang="en-US" altLang="zh-CN" dirty="0"/>
              <a:t>"</a:t>
            </a:r>
            <a:r>
              <a:rPr lang="zh-CN" altLang="en-US" dirty="0"/>
              <a:t>这是一</a:t>
            </a:r>
            <a:br>
              <a:rPr lang="zh-CN" altLang="en-US" dirty="0"/>
            </a:br>
            <a:r>
              <a:rPr lang="zh-CN" altLang="en-US" dirty="0"/>
              <a:t>盒装满了二进制位的磁带，</a:t>
            </a:r>
            <a:r>
              <a:rPr lang="en-US" altLang="zh-CN" dirty="0"/>
              <a:t>"</a:t>
            </a:r>
            <a:r>
              <a:rPr lang="zh-CN" altLang="en-US" dirty="0"/>
              <a:t>暗示不提供任何担保并且所以的抱怨将被定向到</a:t>
            </a:r>
            <a:r>
              <a:rPr lang="en-US" altLang="zh-CN" dirty="0"/>
              <a:t>/</a:t>
            </a:r>
            <a:r>
              <a:rPr lang="en" altLang="zh-CN" dirty="0"/>
              <a:t>dev/null</a:t>
            </a:r>
            <a:r>
              <a:rPr lang="zh-CN" altLang="en" dirty="0"/>
              <a:t>。</a:t>
            </a:r>
            <a:br>
              <a:rPr lang="zh-CN" altLang="en" dirty="0"/>
            </a:br>
            <a:r>
              <a:rPr lang="zh-CN" altLang="en-US" dirty="0"/>
              <a:t>可事实上，伯克利的研究人员对修改</a:t>
            </a:r>
            <a:r>
              <a:rPr lang="en" altLang="zh-CN" dirty="0"/>
              <a:t>Bug</a:t>
            </a:r>
            <a:r>
              <a:rPr lang="zh-CN" altLang="en-US" dirty="0"/>
              <a:t>相当负责。他们通过电子邮件来维护一个</a:t>
            </a:r>
            <a:r>
              <a:rPr lang="en" altLang="zh-CN" dirty="0"/>
              <a:t>Bug</a:t>
            </a:r>
            <a:r>
              <a:rPr lang="zh-CN" altLang="en-US" dirty="0"/>
              <a:t>清单。</a:t>
            </a:r>
            <a:br>
              <a:rPr lang="zh-CN" altLang="en-US" dirty="0"/>
            </a:br>
            <a:br>
              <a:rPr lang="zh-CN" altLang="en-US" dirty="0"/>
            </a:br>
            <a:r>
              <a:rPr lang="zh-CN" altLang="en-US" dirty="0"/>
              <a:t>他们修改了无数</a:t>
            </a:r>
            <a:r>
              <a:rPr lang="en" altLang="zh-CN" dirty="0"/>
              <a:t>Bug</a:t>
            </a:r>
            <a:r>
              <a:rPr lang="zh-CN" altLang="en-US" dirty="0"/>
              <a:t>并将其他人的修改也融入了他们的代码。最后成立了一家公司来通过</a:t>
            </a:r>
            <a:br>
              <a:rPr lang="zh-CN" altLang="en-US" dirty="0"/>
            </a:br>
            <a:r>
              <a:rPr lang="zh-CN" altLang="en-US" dirty="0"/>
              <a:t>对伯克利发布的支持，她称为</a:t>
            </a:r>
            <a:r>
              <a:rPr lang="en" altLang="zh-CN" dirty="0"/>
              <a:t>Mt. </a:t>
            </a:r>
            <a:r>
              <a:rPr lang="en" altLang="zh-CN" dirty="0" err="1"/>
              <a:t>Xinu</a:t>
            </a:r>
            <a:r>
              <a:rPr lang="zh-CN" altLang="en" dirty="0"/>
              <a:t>。</a:t>
            </a:r>
            <a:r>
              <a:rPr lang="zh-CN" altLang="en-US" dirty="0"/>
              <a:t>他们的口号是，</a:t>
            </a:r>
            <a:r>
              <a:rPr lang="en-US" altLang="zh-CN" dirty="0"/>
              <a:t>"</a:t>
            </a:r>
            <a:r>
              <a:rPr lang="en" altLang="zh-CN" dirty="0"/>
              <a:t>We know UNIX forwards and</a:t>
            </a:r>
            <a:br>
              <a:rPr lang="en" altLang="zh-CN" dirty="0"/>
            </a:br>
            <a:r>
              <a:rPr lang="en" altLang="zh-CN" dirty="0"/>
              <a:t>backwards"</a:t>
            </a:r>
            <a:r>
              <a:rPr lang="zh-CN" altLang="en" dirty="0"/>
              <a:t>，</a:t>
            </a:r>
            <a:r>
              <a:rPr lang="zh-CN" altLang="en-US" dirty="0"/>
              <a:t>它就是公司名称的来历，</a:t>
            </a:r>
            <a:r>
              <a:rPr lang="en-US" altLang="zh-CN" dirty="0"/>
              <a:t>"</a:t>
            </a:r>
            <a:r>
              <a:rPr lang="en" altLang="zh-CN" dirty="0"/>
              <a:t>UNIX(tm)"</a:t>
            </a:r>
            <a:r>
              <a:rPr lang="zh-CN" altLang="en-US" dirty="0"/>
              <a:t>倒过来就是</a:t>
            </a:r>
            <a:r>
              <a:rPr lang="en-US" altLang="zh-CN" dirty="0"/>
              <a:t>"</a:t>
            </a:r>
            <a:r>
              <a:rPr lang="en" altLang="zh-CN" dirty="0" err="1"/>
              <a:t>Xt.</a:t>
            </a:r>
            <a:r>
              <a:rPr lang="en" altLang="zh-CN" dirty="0"/>
              <a:t> </a:t>
            </a:r>
            <a:r>
              <a:rPr lang="en" altLang="zh-CN" dirty="0" err="1"/>
              <a:t>Xinu</a:t>
            </a:r>
            <a:r>
              <a:rPr lang="zh-CN" altLang="en" dirty="0"/>
              <a:t>。</a:t>
            </a:r>
            <a:r>
              <a:rPr lang="en" altLang="zh-CN" dirty="0"/>
              <a:t>"</a:t>
            </a:r>
            <a:br>
              <a:rPr lang="en" altLang="zh-CN" dirty="0"/>
            </a:br>
            <a:r>
              <a:rPr lang="zh-CN" altLang="en-US" dirty="0"/>
              <a:t>尽管不同的</a:t>
            </a:r>
            <a:r>
              <a:rPr lang="en" altLang="zh-CN" dirty="0"/>
              <a:t>BSD</a:t>
            </a:r>
            <a:r>
              <a:rPr lang="zh-CN" altLang="en-US" dirty="0"/>
              <a:t>版本有着明显的差异，但他们的软件发行一直被称为</a:t>
            </a:r>
            <a:r>
              <a:rPr lang="en-US" altLang="zh-CN" dirty="0"/>
              <a:t>"4.</a:t>
            </a:r>
            <a:r>
              <a:rPr lang="en" altLang="zh-CN" dirty="0"/>
              <a:t>x BSD"</a:t>
            </a:r>
            <a:r>
              <a:rPr lang="zh-CN" altLang="en" dirty="0"/>
              <a:t>。</a:t>
            </a:r>
            <a:r>
              <a:rPr lang="zh-CN" altLang="en-US" dirty="0"/>
              <a:t>如果不是</a:t>
            </a:r>
            <a:br>
              <a:rPr lang="zh-CN" altLang="en-US" dirty="0"/>
            </a:br>
            <a:r>
              <a:rPr lang="zh-CN" altLang="en-US" dirty="0"/>
              <a:t>大学当局强制要求向所以</a:t>
            </a:r>
            <a:r>
              <a:rPr lang="en-US" altLang="zh-CN" dirty="0"/>
              <a:t>"</a:t>
            </a:r>
            <a:r>
              <a:rPr lang="zh-CN" altLang="en-US" dirty="0"/>
              <a:t>客户</a:t>
            </a:r>
            <a:r>
              <a:rPr lang="en-US" altLang="zh-CN" dirty="0"/>
              <a:t>"</a:t>
            </a:r>
            <a:r>
              <a:rPr lang="zh-CN" altLang="en-US" dirty="0"/>
              <a:t>重新发放许可证，</a:t>
            </a:r>
            <a:r>
              <a:rPr lang="en" altLang="zh-CN" dirty="0"/>
              <a:t>BSD</a:t>
            </a:r>
            <a:r>
              <a:rPr lang="zh-CN" altLang="en-US" dirty="0"/>
              <a:t>一定会重新标注</a:t>
            </a:r>
            <a:r>
              <a:rPr lang="en-US" altLang="zh-CN" dirty="0"/>
              <a:t>4.2</a:t>
            </a:r>
            <a:r>
              <a:rPr lang="zh-CN" altLang="en-US" dirty="0"/>
              <a:t>为</a:t>
            </a:r>
            <a:r>
              <a:rPr lang="en-US" altLang="zh-CN" dirty="0"/>
              <a:t>5.0</a:t>
            </a:r>
            <a:r>
              <a:rPr lang="zh-CN" altLang="en-US" dirty="0"/>
              <a:t>的。但既然</a:t>
            </a:r>
            <a:br>
              <a:rPr lang="zh-CN" altLang="en-US" dirty="0"/>
            </a:br>
            <a:br>
              <a:rPr lang="zh-CN" altLang="en-US" dirty="0"/>
            </a:br>
            <a:r>
              <a:rPr lang="zh-CN" altLang="en-US" dirty="0"/>
              <a:t>如此，</a:t>
            </a:r>
            <a:r>
              <a:rPr lang="en" altLang="zh-CN" dirty="0"/>
              <a:t>BSD</a:t>
            </a:r>
            <a:r>
              <a:rPr lang="zh-CN" altLang="en-US" dirty="0"/>
              <a:t>的代码包括了新版的</a:t>
            </a:r>
            <a:r>
              <a:rPr lang="en" altLang="zh-CN" dirty="0"/>
              <a:t>AT&amp;T</a:t>
            </a:r>
            <a:r>
              <a:rPr lang="zh-CN" altLang="en-US" dirty="0"/>
              <a:t>的软件，</a:t>
            </a:r>
            <a:r>
              <a:rPr lang="en" altLang="zh-CN" dirty="0"/>
              <a:t>BSD</a:t>
            </a:r>
            <a:r>
              <a:rPr lang="zh-CN" altLang="en-US" dirty="0"/>
              <a:t>就不得不这样做了。</a:t>
            </a:r>
            <a:br>
              <a:rPr lang="zh-CN" altLang="en-US" dirty="0"/>
            </a:br>
            <a:r>
              <a:rPr lang="zh-CN" altLang="en-US" dirty="0"/>
              <a:t>尽管</a:t>
            </a:r>
            <a:r>
              <a:rPr lang="en" altLang="zh-CN" dirty="0"/>
              <a:t>AT&amp;T</a:t>
            </a:r>
            <a:r>
              <a:rPr lang="zh-CN" altLang="en-US" dirty="0"/>
              <a:t>最新的几个版本有明显的变化，但</a:t>
            </a:r>
            <a:r>
              <a:rPr lang="en" altLang="zh-CN" dirty="0"/>
              <a:t>AT&amp;T</a:t>
            </a:r>
            <a:r>
              <a:rPr lang="zh-CN" altLang="en-US" dirty="0"/>
              <a:t>似乎也一直沿用</a:t>
            </a:r>
            <a:r>
              <a:rPr lang="en-US" altLang="zh-CN" dirty="0"/>
              <a:t>"</a:t>
            </a:r>
            <a:r>
              <a:rPr lang="en" altLang="zh-CN" dirty="0"/>
              <a:t>System V"</a:t>
            </a:r>
            <a:r>
              <a:rPr lang="zh-CN" altLang="en" dirty="0"/>
              <a:t>。</a:t>
            </a:r>
            <a:r>
              <a:rPr lang="en" altLang="zh-CN" dirty="0"/>
              <a:t>AT&amp;T</a:t>
            </a:r>
            <a:r>
              <a:rPr lang="zh-CN" altLang="en-US" dirty="0"/>
              <a:t>大概花</a:t>
            </a:r>
            <a:br>
              <a:rPr lang="zh-CN" altLang="en-US" dirty="0"/>
            </a:br>
            <a:r>
              <a:rPr lang="zh-CN" altLang="en-US" dirty="0"/>
              <a:t>了太多的钱来说：</a:t>
            </a:r>
            <a:r>
              <a:rPr lang="en-US" altLang="zh-CN" dirty="0"/>
              <a:t>"</a:t>
            </a:r>
            <a:r>
              <a:rPr lang="en" altLang="zh-CN" dirty="0"/>
              <a:t>UNIX System V</a:t>
            </a:r>
            <a:r>
              <a:rPr lang="zh-CN" altLang="en" dirty="0"/>
              <a:t>。</a:t>
            </a:r>
            <a:r>
              <a:rPr lang="zh-CN" altLang="en-US" dirty="0"/>
              <a:t>从</a:t>
            </a:r>
            <a:r>
              <a:rPr lang="en" altLang="zh-CN" dirty="0"/>
              <a:t>AT&amp;T</a:t>
            </a:r>
            <a:r>
              <a:rPr lang="zh-CN" altLang="en-US" dirty="0"/>
              <a:t>开始，从现在开始，把她当作标准吧。</a:t>
            </a:r>
            <a:r>
              <a:rPr lang="en-US" altLang="zh-CN" dirty="0"/>
              <a:t>"</a:t>
            </a:r>
            <a:r>
              <a:rPr lang="zh-CN" altLang="en-US" dirty="0"/>
              <a:t>换个</a:t>
            </a:r>
            <a:br>
              <a:rPr lang="zh-CN" altLang="en-US" dirty="0"/>
            </a:br>
            <a:r>
              <a:rPr lang="zh-CN" altLang="en-US" dirty="0"/>
              <a:t>名字似乎是没有意义的事。</a:t>
            </a:r>
            <a:r>
              <a:rPr lang="en" altLang="zh-CN" dirty="0"/>
              <a:t>AT&amp;T</a:t>
            </a:r>
            <a:r>
              <a:rPr lang="zh-CN" altLang="en-US" dirty="0"/>
              <a:t>将推出她的新的</a:t>
            </a:r>
            <a:r>
              <a:rPr lang="en-US" altLang="zh-CN" dirty="0"/>
              <a:t>"</a:t>
            </a:r>
            <a:r>
              <a:rPr lang="zh-CN" altLang="en-US" dirty="0"/>
              <a:t>主打</a:t>
            </a:r>
            <a:r>
              <a:rPr lang="en-US" altLang="zh-CN" dirty="0"/>
              <a:t>"</a:t>
            </a:r>
            <a:r>
              <a:rPr lang="zh-CN" altLang="en-US" dirty="0"/>
              <a:t>版本</a:t>
            </a:r>
            <a:r>
              <a:rPr lang="en-US" altLang="zh-CN" dirty="0"/>
              <a:t>(</a:t>
            </a:r>
            <a:r>
              <a:rPr lang="zh-CN" altLang="en-US" dirty="0"/>
              <a:t>即</a:t>
            </a:r>
            <a:r>
              <a:rPr lang="en" altLang="zh-CN" dirty="0"/>
              <a:t>UNIX System V Release</a:t>
            </a:r>
            <a:br>
              <a:rPr lang="en" altLang="zh-CN" dirty="0"/>
            </a:br>
            <a:r>
              <a:rPr lang="en" altLang="zh-CN" dirty="0"/>
              <a:t>4.0)</a:t>
            </a:r>
            <a:r>
              <a:rPr lang="zh-CN" altLang="en" dirty="0"/>
              <a:t>。</a:t>
            </a:r>
            <a:endParaRPr lang="en-US" altLang="zh-CN" dirty="0"/>
          </a:p>
          <a:p>
            <a:endParaRPr lang="en-US" altLang="zh-CN" dirty="0"/>
          </a:p>
          <a:p>
            <a:br>
              <a:rPr lang="zh-CN" altLang="en-US" dirty="0"/>
            </a:br>
            <a:r>
              <a:rPr lang="zh-CN" altLang="en-US" dirty="0"/>
              <a:t>支持</a:t>
            </a:r>
            <a:r>
              <a:rPr lang="en" altLang="zh-CN" dirty="0"/>
              <a:t>GPL</a:t>
            </a:r>
            <a:r>
              <a:rPr lang="zh-CN" altLang="en-US" dirty="0"/>
              <a:t>协议的人认为，</a:t>
            </a:r>
            <a:r>
              <a:rPr lang="en" altLang="zh-CN" dirty="0"/>
              <a:t>BSD</a:t>
            </a:r>
            <a:r>
              <a:rPr lang="zh-CN" altLang="en-US" dirty="0"/>
              <a:t>授权协议容易滋生只吸血不回报社区懒人，不利于可持续发展。而</a:t>
            </a:r>
            <a:r>
              <a:rPr lang="en" altLang="zh-CN" dirty="0"/>
              <a:t>GPL</a:t>
            </a:r>
            <a:r>
              <a:rPr lang="zh-CN" altLang="en-US" dirty="0"/>
              <a:t>的强制性则可以避免这样的结果</a:t>
            </a:r>
            <a:r>
              <a:rPr lang="en-US" altLang="zh-CN" dirty="0"/>
              <a:t>——</a:t>
            </a:r>
            <a:r>
              <a:rPr lang="zh-CN" altLang="en-US" dirty="0"/>
              <a:t>即如想使用</a:t>
            </a:r>
            <a:r>
              <a:rPr lang="en" altLang="zh-CN" dirty="0"/>
              <a:t>GPL</a:t>
            </a:r>
            <a:r>
              <a:rPr lang="zh-CN" altLang="en-US" dirty="0"/>
              <a:t>的软件（包括</a:t>
            </a:r>
            <a:r>
              <a:rPr lang="en" altLang="zh-CN" dirty="0" err="1"/>
              <a:t>linux</a:t>
            </a:r>
            <a:r>
              <a:rPr lang="zh-CN" altLang="en" dirty="0"/>
              <a:t>）</a:t>
            </a:r>
            <a:r>
              <a:rPr lang="zh-CN" altLang="en-US" dirty="0"/>
              <a:t>就必需同样方式保证别人可以针对你再创作的产品有同样的待遇和权利。</a:t>
            </a:r>
            <a:br>
              <a:rPr lang="zh-CN" altLang="en-US" dirty="0"/>
            </a:br>
            <a:r>
              <a:rPr lang="zh-CN" altLang="en-US" dirty="0"/>
              <a:t>而支持</a:t>
            </a:r>
            <a:r>
              <a:rPr lang="en" altLang="zh-CN" dirty="0"/>
              <a:t>BSD</a:t>
            </a:r>
            <a:r>
              <a:rPr lang="zh-CN" altLang="en-US" dirty="0"/>
              <a:t>协议的则认为，开放原始码应该像公益活动那样遵从个人意愿，而不应有强制性。认为</a:t>
            </a:r>
            <a:r>
              <a:rPr lang="en" altLang="zh-CN" dirty="0"/>
              <a:t>GPL</a:t>
            </a:r>
            <a:r>
              <a:rPr lang="zh-CN" altLang="en-US" dirty="0"/>
              <a:t>协议只不过是商业利益的另一种形式</a:t>
            </a:r>
            <a:r>
              <a:rPr lang="en-US" altLang="zh-CN" dirty="0"/>
              <a:t>——</a:t>
            </a:r>
            <a:r>
              <a:rPr lang="zh-CN" altLang="en-US" dirty="0"/>
              <a:t>以贡献</a:t>
            </a:r>
            <a:r>
              <a:rPr lang="zh-CN" altLang="en-US"/>
              <a:t>换贡献</a:t>
            </a:r>
            <a:endParaRPr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157</a:t>
            </a:fld>
            <a:endParaRPr kumimoji="1" lang="zh-CN" altLang="en-US"/>
          </a:p>
        </p:txBody>
      </p:sp>
    </p:spTree>
    <p:extLst>
      <p:ext uri="{BB962C8B-B14F-4D97-AF65-F5344CB8AC3E}">
        <p14:creationId xmlns:p14="http://schemas.microsoft.com/office/powerpoint/2010/main" val="360333023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pdp</a:t>
            </a:r>
            <a:r>
              <a:rPr lang="en-US" altLang="zh-CN" dirty="0"/>
              <a:t>7</a:t>
            </a:r>
            <a:r>
              <a:rPr lang="zh-CN" altLang="en-US" dirty="0"/>
              <a:t>是</a:t>
            </a:r>
            <a:r>
              <a:rPr lang="en-US" altLang="zh-CN" dirty="0" err="1"/>
              <a:t>dec</a:t>
            </a:r>
            <a:r>
              <a:rPr lang="zh-CN" altLang="en-US" dirty="0"/>
              <a:t>的 </a:t>
            </a:r>
            <a:r>
              <a:rPr lang="en-US" altLang="zh-CN" dirty="0"/>
              <a:t>vax</a:t>
            </a:r>
            <a:r>
              <a:rPr lang="zh-CN" altLang="en-US" dirty="0"/>
              <a:t>也是</a:t>
            </a:r>
            <a:br>
              <a:rPr lang="en" altLang="zh-CN" dirty="0"/>
            </a:br>
            <a:br>
              <a:rPr lang="en" altLang="zh-CN" dirty="0"/>
            </a:br>
            <a:r>
              <a:rPr lang="en" altLang="zh-CN" dirty="0"/>
              <a:t>DEC</a:t>
            </a:r>
            <a:r>
              <a:rPr lang="zh-CN" altLang="en-US" dirty="0"/>
              <a:t>一直处于非常尴尬的位置。所有的早期</a:t>
            </a:r>
            <a:r>
              <a:rPr lang="en" altLang="zh-CN" dirty="0"/>
              <a:t>UNIX</a:t>
            </a:r>
            <a:r>
              <a:rPr lang="zh-CN" altLang="en-US" dirty="0"/>
              <a:t>用户都在</a:t>
            </a:r>
            <a:r>
              <a:rPr lang="en" altLang="zh-CN" dirty="0"/>
              <a:t>DEC</a:t>
            </a:r>
            <a:r>
              <a:rPr lang="zh-CN" altLang="en-US" dirty="0"/>
              <a:t>的硬件平台</a:t>
            </a:r>
            <a:r>
              <a:rPr lang="en-US" altLang="zh-CN" dirty="0"/>
              <a:t>(</a:t>
            </a:r>
            <a:r>
              <a:rPr lang="en" altLang="zh-CN" dirty="0"/>
              <a:t>PDP-11</a:t>
            </a:r>
            <a:r>
              <a:rPr lang="zh-CN" altLang="en-US" dirty="0"/>
              <a:t>和</a:t>
            </a:r>
            <a:r>
              <a:rPr lang="en" altLang="zh-CN" dirty="0"/>
              <a:t>VAX)</a:t>
            </a:r>
            <a:r>
              <a:rPr lang="zh-CN" altLang="en-US" dirty="0"/>
              <a:t>上</a:t>
            </a:r>
            <a:br>
              <a:rPr lang="zh-CN" altLang="en-US" dirty="0"/>
            </a:br>
            <a:r>
              <a:rPr lang="zh-CN" altLang="en-US" dirty="0"/>
              <a:t>运行</a:t>
            </a:r>
            <a:r>
              <a:rPr lang="en" altLang="zh-CN" dirty="0"/>
              <a:t>UNIX</a:t>
            </a:r>
            <a:r>
              <a:rPr lang="zh-CN" altLang="en" dirty="0"/>
              <a:t>。</a:t>
            </a:r>
            <a:r>
              <a:rPr lang="zh-CN" altLang="en-US" dirty="0"/>
              <a:t>然而</a:t>
            </a:r>
            <a:r>
              <a:rPr lang="en" altLang="zh-CN" dirty="0"/>
              <a:t>DEC</a:t>
            </a:r>
            <a:r>
              <a:rPr lang="zh-CN" altLang="en-US" dirty="0"/>
              <a:t>并不对</a:t>
            </a:r>
            <a:r>
              <a:rPr lang="en" altLang="zh-CN" dirty="0"/>
              <a:t>UNIX</a:t>
            </a:r>
            <a:r>
              <a:rPr lang="zh-CN" altLang="en-US" dirty="0"/>
              <a:t>提供支持。这对于硬件类的</a:t>
            </a:r>
            <a:r>
              <a:rPr lang="en" altLang="zh-CN" dirty="0"/>
              <a:t>bug</a:t>
            </a:r>
            <a:r>
              <a:rPr lang="zh-CN" altLang="en-US" dirty="0"/>
              <a:t>来说是个非常严重的问题。</a:t>
            </a:r>
            <a:br>
              <a:rPr lang="zh-CN" altLang="en-US" dirty="0"/>
            </a:br>
            <a:r>
              <a:rPr lang="zh-CN" altLang="en-US" dirty="0"/>
              <a:t>常常都是</a:t>
            </a:r>
            <a:r>
              <a:rPr lang="en" altLang="zh-CN" dirty="0"/>
              <a:t>DEC</a:t>
            </a:r>
            <a:r>
              <a:rPr lang="zh-CN" altLang="en-US" dirty="0"/>
              <a:t>的检测程序和</a:t>
            </a:r>
            <a:r>
              <a:rPr lang="en" altLang="zh-CN" dirty="0"/>
              <a:t>DEC</a:t>
            </a:r>
            <a:r>
              <a:rPr lang="zh-CN" altLang="en-US" dirty="0"/>
              <a:t>自己的操作系统运行正常，但</a:t>
            </a:r>
            <a:r>
              <a:rPr lang="en" altLang="zh-CN" dirty="0"/>
              <a:t>UNIX</a:t>
            </a:r>
            <a:r>
              <a:rPr lang="zh-CN" altLang="en-US" dirty="0"/>
              <a:t>却不能。你得靠自己。</a:t>
            </a:r>
            <a:br>
              <a:rPr lang="zh-CN" altLang="en-US" dirty="0"/>
            </a:br>
            <a:r>
              <a:rPr lang="zh-CN" altLang="en-US" dirty="0"/>
              <a:t>不管怎样</a:t>
            </a:r>
            <a:r>
              <a:rPr lang="en" altLang="zh-CN" dirty="0"/>
              <a:t>DEC</a:t>
            </a:r>
            <a:r>
              <a:rPr lang="zh-CN" altLang="en-US" dirty="0"/>
              <a:t>内部总有一伙人对</a:t>
            </a:r>
            <a:r>
              <a:rPr lang="en" altLang="zh-CN" dirty="0"/>
              <a:t>UNIX</a:t>
            </a:r>
            <a:r>
              <a:rPr lang="zh-CN" altLang="en-US" dirty="0"/>
              <a:t>感兴趣。而且这一情况越来越明显，即</a:t>
            </a:r>
            <a:r>
              <a:rPr lang="en" altLang="zh-CN" dirty="0"/>
              <a:t>UNIX</a:t>
            </a:r>
            <a:r>
              <a:rPr lang="zh-CN" altLang="en-US" dirty="0"/>
              <a:t>在利润报告</a:t>
            </a:r>
            <a:br>
              <a:rPr lang="zh-CN" altLang="en-US" dirty="0"/>
            </a:br>
            <a:br>
              <a:rPr lang="zh-CN" altLang="en-US" dirty="0"/>
            </a:br>
            <a:r>
              <a:rPr lang="zh-CN" altLang="en-US" dirty="0"/>
              <a:t>和损失估计中越来越不可忽略。至少有一件事用户是满意的，</a:t>
            </a:r>
            <a:r>
              <a:rPr lang="en" altLang="zh-CN" dirty="0"/>
              <a:t>UNIX</a:t>
            </a:r>
            <a:r>
              <a:rPr lang="zh-CN" altLang="en-US" dirty="0"/>
              <a:t>给用户选择软件和外设的</a:t>
            </a:r>
            <a:br>
              <a:rPr lang="zh-CN" altLang="en-US" dirty="0"/>
            </a:br>
            <a:br>
              <a:rPr lang="zh-CN" altLang="en-US" dirty="0"/>
            </a:br>
            <a:r>
              <a:rPr lang="zh-CN" altLang="en-US" dirty="0"/>
              <a:t>很大自由。</a:t>
            </a:r>
            <a:r>
              <a:rPr lang="en" altLang="zh-CN" dirty="0"/>
              <a:t>DEC</a:t>
            </a:r>
            <a:r>
              <a:rPr lang="zh-CN" altLang="en-US" dirty="0"/>
              <a:t>的系统则强制你必须使用为</a:t>
            </a:r>
            <a:r>
              <a:rPr lang="en" altLang="zh-CN" dirty="0"/>
              <a:t>DEC</a:t>
            </a:r>
            <a:r>
              <a:rPr lang="zh-CN" altLang="en-US" dirty="0"/>
              <a:t>设计的软件和终端。相对而言，</a:t>
            </a:r>
            <a:r>
              <a:rPr lang="en" altLang="zh-CN" dirty="0"/>
              <a:t>UNIX</a:t>
            </a:r>
            <a:r>
              <a:rPr lang="zh-CN" altLang="en-US" dirty="0"/>
              <a:t>的限制更</a:t>
            </a:r>
            <a:br>
              <a:rPr lang="zh-CN" altLang="en-US" dirty="0"/>
            </a:br>
            <a:br>
              <a:rPr lang="zh-CN" altLang="en-US" dirty="0"/>
            </a:br>
            <a:r>
              <a:rPr lang="zh-CN" altLang="en-US" dirty="0"/>
              <a:t>少一些。</a:t>
            </a:r>
            <a:br>
              <a:rPr lang="zh-CN" altLang="en-US" dirty="0"/>
            </a:br>
            <a:r>
              <a:rPr lang="zh-CN" altLang="en-US" dirty="0"/>
              <a:t>当</a:t>
            </a:r>
            <a:r>
              <a:rPr lang="en" altLang="zh-CN" dirty="0"/>
              <a:t>UNIX</a:t>
            </a:r>
            <a:r>
              <a:rPr lang="zh-CN" altLang="en-US" dirty="0"/>
              <a:t>被移植到其他机器时，</a:t>
            </a:r>
            <a:r>
              <a:rPr lang="en" altLang="zh-CN" dirty="0"/>
              <a:t>DEC</a:t>
            </a:r>
            <a:r>
              <a:rPr lang="zh-CN" altLang="en-US" dirty="0"/>
              <a:t>受了最后一击。她认识到，如果可以选择的话，用户宁愿</a:t>
            </a:r>
            <a:br>
              <a:rPr lang="zh-CN" altLang="en-US" dirty="0"/>
            </a:br>
            <a:br>
              <a:rPr lang="zh-CN" altLang="en-US" dirty="0"/>
            </a:br>
            <a:r>
              <a:rPr lang="zh-CN" altLang="en-US" dirty="0"/>
              <a:t>买可以跑他们感兴趣的操作系统的机器。</a:t>
            </a:r>
            <a:r>
              <a:rPr lang="en" altLang="zh-CN" dirty="0"/>
              <a:t>DEC</a:t>
            </a:r>
            <a:r>
              <a:rPr lang="zh-CN" altLang="en-US" dirty="0"/>
              <a:t>现在全面对</a:t>
            </a:r>
            <a:r>
              <a:rPr lang="en" altLang="zh-CN" dirty="0"/>
              <a:t>UNIX(</a:t>
            </a:r>
            <a:r>
              <a:rPr lang="zh-CN" altLang="en-US" dirty="0"/>
              <a:t>在市场上称为</a:t>
            </a:r>
            <a:r>
              <a:rPr lang="en" altLang="zh-CN" dirty="0"/>
              <a:t>ULTRIX)</a:t>
            </a:r>
            <a:r>
              <a:rPr lang="zh-CN" altLang="en-US" dirty="0"/>
              <a:t>提供支持</a:t>
            </a:r>
            <a:endParaRPr lang="en-US" altLang="zh-CN" dirty="0"/>
          </a:p>
          <a:p>
            <a:endParaRPr kumimoji="1" lang="en-US" altLang="zh-CN" dirty="0"/>
          </a:p>
          <a:p>
            <a:endParaRPr lang="en" altLang="zh-CN" dirty="0"/>
          </a:p>
          <a:p>
            <a:r>
              <a:rPr lang="en" altLang="zh-CN" dirty="0"/>
              <a:t>DEC</a:t>
            </a:r>
            <a:r>
              <a:rPr lang="zh-CN" altLang="en-US" dirty="0"/>
              <a:t>原本是一个技术非常优秀的企业，文化也是适应于技术非常优秀的年代的文化，所以其基本的第一位的概念是高科技投入，曾有一度其研发投入占收入的</a:t>
            </a:r>
            <a:r>
              <a:rPr lang="en-US" altLang="zh-CN" dirty="0"/>
              <a:t>13</a:t>
            </a:r>
            <a:r>
              <a:rPr lang="zh-CN" altLang="en-US" dirty="0"/>
              <a:t>个百分点，非常高，在技术方面，到今天为止</a:t>
            </a:r>
            <a:r>
              <a:rPr lang="en" altLang="zh-CN" dirty="0"/>
              <a:t>DEC</a:t>
            </a:r>
            <a:r>
              <a:rPr lang="zh-CN" altLang="en-US" dirty="0"/>
              <a:t>仍然是先进的。</a:t>
            </a:r>
            <a:r>
              <a:rPr lang="en" altLang="zh-CN" dirty="0"/>
              <a:t>DEC</a:t>
            </a:r>
            <a:r>
              <a:rPr lang="zh-CN" altLang="en-US" dirty="0"/>
              <a:t>的经营观念在某种程度上是酒好不怕巷子深，很少讲经营，总是讲技术，一宣传就讲技术，以为技术好了就一切都好了。</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八年前康柏吃掉</a:t>
            </a:r>
            <a:r>
              <a:rPr lang="en" altLang="zh-CN" dirty="0">
                <a:hlinkClick r:id="rId3"/>
              </a:rPr>
              <a:t>DEC</a:t>
            </a:r>
            <a:r>
              <a:rPr lang="zh-CN" altLang="en" dirty="0"/>
              <a:t>，</a:t>
            </a:r>
            <a:r>
              <a:rPr lang="zh-CN" altLang="en-US" dirty="0"/>
              <a:t>今天</a:t>
            </a:r>
            <a:r>
              <a:rPr lang="zh-CN" altLang="en-US" dirty="0">
                <a:hlinkClick r:id="rId4"/>
              </a:rPr>
              <a:t>惠普</a:t>
            </a:r>
            <a:r>
              <a:rPr lang="zh-CN" altLang="en-US" dirty="0"/>
              <a:t>吃掉了康柏。螳螂捕蝉，黄雀在后。</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158</a:t>
            </a:fld>
            <a:endParaRPr kumimoji="1" lang="zh-CN" altLang="en-US"/>
          </a:p>
        </p:txBody>
      </p:sp>
    </p:spTree>
    <p:extLst>
      <p:ext uri="{BB962C8B-B14F-4D97-AF65-F5344CB8AC3E}">
        <p14:creationId xmlns:p14="http://schemas.microsoft.com/office/powerpoint/2010/main" val="421450055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en" altLang="zh-CN" dirty="0"/>
            </a:br>
            <a:r>
              <a:rPr lang="en" altLang="zh-CN" dirty="0"/>
              <a:t>UNIX</a:t>
            </a:r>
            <a:r>
              <a:rPr lang="zh-CN" altLang="en-US" dirty="0"/>
              <a:t>的源码被视为商业秘密</a:t>
            </a:r>
            <a:r>
              <a:rPr lang="en-US" altLang="zh-CN" dirty="0"/>
              <a:t>. </a:t>
            </a:r>
            <a:r>
              <a:rPr lang="zh-CN" altLang="en-US" dirty="0"/>
              <a:t>如果你不签定许可证就使用</a:t>
            </a:r>
            <a:r>
              <a:rPr lang="en" altLang="zh-CN" dirty="0"/>
              <a:t>UNIX</a:t>
            </a:r>
            <a:r>
              <a:rPr lang="zh-CN" altLang="en-US" dirty="0"/>
              <a:t>的源码</a:t>
            </a:r>
            <a:r>
              <a:rPr lang="en-US" altLang="zh-CN" dirty="0"/>
              <a:t>, </a:t>
            </a:r>
            <a:r>
              <a:rPr lang="en" altLang="zh-CN" dirty="0"/>
              <a:t>UNIX</a:t>
            </a:r>
            <a:r>
              <a:rPr lang="zh-CN" altLang="en-US" dirty="0"/>
              <a:t>就不再是什么</a:t>
            </a:r>
            <a:br>
              <a:rPr lang="zh-CN" altLang="en-US" dirty="0"/>
            </a:br>
            <a:r>
              <a:rPr lang="zh-CN" altLang="en-US" dirty="0"/>
              <a:t>商业秘密了</a:t>
            </a:r>
            <a:r>
              <a:rPr lang="en-US" altLang="zh-CN" dirty="0"/>
              <a:t>, </a:t>
            </a:r>
            <a:r>
              <a:rPr lang="zh-CN" altLang="en-US" dirty="0"/>
              <a:t>你也就可以无视</a:t>
            </a:r>
            <a:r>
              <a:rPr lang="en" altLang="zh-CN" dirty="0"/>
              <a:t>AT&amp;T</a:t>
            </a:r>
            <a:r>
              <a:rPr lang="zh-CN" altLang="en-US" dirty="0"/>
              <a:t>的皇权而发售</a:t>
            </a:r>
            <a:r>
              <a:rPr lang="en" altLang="zh-CN" dirty="0"/>
              <a:t>UNIX</a:t>
            </a:r>
            <a:r>
              <a:rPr lang="zh-CN" altLang="en-US" dirty="0"/>
              <a:t>了</a:t>
            </a:r>
            <a:r>
              <a:rPr lang="en-US" altLang="zh-CN" dirty="0"/>
              <a:t>(</a:t>
            </a:r>
            <a:r>
              <a:rPr lang="zh-CN" altLang="en-US" dirty="0"/>
              <a:t>当然</a:t>
            </a:r>
            <a:r>
              <a:rPr lang="en-US" altLang="zh-CN" dirty="0"/>
              <a:t>, </a:t>
            </a:r>
            <a:r>
              <a:rPr lang="zh-CN" altLang="en-US" dirty="0"/>
              <a:t>你可能要付给你的律师比</a:t>
            </a:r>
            <a:br>
              <a:rPr lang="zh-CN" altLang="en-US" dirty="0"/>
            </a:br>
            <a:r>
              <a:rPr lang="zh-CN" altLang="en-US" dirty="0"/>
              <a:t>签许可证更多的钱来打赢官司</a:t>
            </a:r>
            <a:r>
              <a:rPr lang="en-US" altLang="zh-CN" dirty="0"/>
              <a:t>). </a:t>
            </a:r>
            <a:r>
              <a:rPr lang="en" altLang="zh-CN" dirty="0"/>
              <a:t>AT&amp;T</a:t>
            </a:r>
            <a:r>
              <a:rPr lang="zh-CN" altLang="en-US" dirty="0"/>
              <a:t>警惕地保护着</a:t>
            </a:r>
            <a:r>
              <a:rPr lang="en" altLang="zh-CN" dirty="0"/>
              <a:t>UNIX</a:t>
            </a:r>
            <a:r>
              <a:rPr lang="zh-CN" altLang="en-US" dirty="0"/>
              <a:t>的源码</a:t>
            </a:r>
            <a:r>
              <a:rPr lang="en-US" altLang="zh-CN" dirty="0"/>
              <a:t>, </a:t>
            </a:r>
            <a:r>
              <a:rPr lang="zh-CN" altLang="en-US" dirty="0"/>
              <a:t>使它保持商业秘密的状态</a:t>
            </a:r>
            <a:br>
              <a:rPr lang="zh-CN" altLang="en-US" dirty="0"/>
            </a:br>
            <a:r>
              <a:rPr lang="en-US" altLang="zh-CN" dirty="0"/>
              <a:t>.</a:t>
            </a:r>
            <a:br>
              <a:rPr lang="en-US" altLang="zh-CN" dirty="0"/>
            </a:br>
            <a:r>
              <a:rPr lang="zh-CN" altLang="en-US" dirty="0"/>
              <a:t>不过</a:t>
            </a:r>
            <a:r>
              <a:rPr lang="en" altLang="zh-CN" dirty="0"/>
              <a:t>AT&amp;T</a:t>
            </a:r>
            <a:r>
              <a:rPr lang="zh-CN" altLang="en-US" dirty="0"/>
              <a:t>已经比仅是</a:t>
            </a:r>
            <a:r>
              <a:rPr lang="en" altLang="zh-CN" dirty="0"/>
              <a:t>UNIX</a:t>
            </a:r>
            <a:r>
              <a:rPr lang="zh-CN" altLang="en-US" dirty="0"/>
              <a:t>作为教育目的走得更远了</a:t>
            </a:r>
            <a:r>
              <a:rPr lang="en-US" altLang="zh-CN" dirty="0"/>
              <a:t>. </a:t>
            </a:r>
            <a:r>
              <a:rPr lang="zh-CN" altLang="en-US" dirty="0"/>
              <a:t>用于教育目的的许可证非常便宜</a:t>
            </a:r>
            <a:r>
              <a:rPr lang="en-US" altLang="zh-CN" dirty="0"/>
              <a:t>, </a:t>
            </a:r>
            <a:r>
              <a:rPr lang="zh-CN" altLang="en-US" dirty="0"/>
              <a:t>学</a:t>
            </a:r>
            <a:br>
              <a:rPr lang="zh-CN" altLang="en-US" dirty="0"/>
            </a:br>
            <a:r>
              <a:rPr lang="zh-CN" altLang="en-US" dirty="0"/>
              <a:t>生不必签许可证和不在乎协议就可以阅读源码</a:t>
            </a:r>
            <a:r>
              <a:rPr lang="en-US" altLang="zh-CN" dirty="0"/>
              <a:t>. </a:t>
            </a:r>
            <a:r>
              <a:rPr lang="zh-CN" altLang="en-US" dirty="0"/>
              <a:t>虽然如此</a:t>
            </a:r>
            <a:r>
              <a:rPr lang="en-US" altLang="zh-CN" dirty="0"/>
              <a:t>, </a:t>
            </a:r>
            <a:r>
              <a:rPr lang="zh-CN" altLang="en-US" dirty="0"/>
              <a:t>作为鉴定许可证的一方</a:t>
            </a:r>
            <a:r>
              <a:rPr lang="en-US" altLang="zh-CN" dirty="0"/>
              <a:t>, </a:t>
            </a:r>
            <a:r>
              <a:rPr lang="zh-CN" altLang="en-US" dirty="0"/>
              <a:t>如果</a:t>
            </a:r>
            <a:br>
              <a:rPr lang="zh-CN" altLang="en-US" dirty="0"/>
            </a:br>
            <a:r>
              <a:rPr lang="zh-CN" altLang="en-US" dirty="0"/>
              <a:t>某人</a:t>
            </a:r>
            <a:r>
              <a:rPr lang="en-US" altLang="zh-CN" dirty="0"/>
              <a:t>"</a:t>
            </a:r>
            <a:r>
              <a:rPr lang="en" altLang="zh-CN" dirty="0"/>
              <a:t>unauthorized use or distribution of the code, methods, and concepts</a:t>
            </a:r>
            <a:br>
              <a:rPr lang="en" altLang="zh-CN" dirty="0"/>
            </a:br>
            <a:r>
              <a:rPr lang="en" altLang="zh-CN" dirty="0"/>
              <a:t>contained in or derived </a:t>
            </a:r>
            <a:r>
              <a:rPr lang="en" altLang="zh-CN" dirty="0" err="1"/>
              <a:t>fromt</a:t>
            </a:r>
            <a:r>
              <a:rPr lang="en" altLang="zh-CN" dirty="0"/>
              <a:t> the UNIX product", </a:t>
            </a:r>
            <a:r>
              <a:rPr lang="zh-CN" altLang="en-US" dirty="0"/>
              <a:t>你和你的公司将为此而负法律责任</a:t>
            </a:r>
            <a:br>
              <a:rPr lang="zh-CN" altLang="en-US" dirty="0"/>
            </a:br>
            <a:r>
              <a:rPr lang="en-US" altLang="zh-CN" dirty="0"/>
              <a:t>.</a:t>
            </a:r>
            <a:r>
              <a:rPr lang="zh-CN" altLang="en-US" dirty="0"/>
              <a:t>哦</a:t>
            </a:r>
            <a:r>
              <a:rPr lang="en-US" altLang="zh-CN" dirty="0"/>
              <a:t>, </a:t>
            </a:r>
            <a:r>
              <a:rPr lang="en" altLang="zh-CN" dirty="0"/>
              <a:t>UNIX</a:t>
            </a:r>
            <a:r>
              <a:rPr lang="zh-CN" altLang="en-US" dirty="0"/>
              <a:t>的手册也在其列</a:t>
            </a:r>
            <a:r>
              <a:rPr lang="en-US" altLang="zh-CN" dirty="0"/>
              <a:t>.</a:t>
            </a:r>
            <a:br>
              <a:rPr lang="en-US" altLang="zh-CN" dirty="0"/>
            </a:br>
            <a:br>
              <a:rPr lang="en-US" altLang="zh-CN" dirty="0"/>
            </a:br>
            <a:r>
              <a:rPr lang="en" altLang="zh-CN" dirty="0"/>
              <a:t>AT&amp;T</a:t>
            </a:r>
            <a:r>
              <a:rPr lang="zh-CN" altLang="en-US" dirty="0"/>
              <a:t>的位置很古怪</a:t>
            </a:r>
            <a:r>
              <a:rPr lang="en-US" altLang="zh-CN" dirty="0"/>
              <a:t>, </a:t>
            </a:r>
            <a:r>
              <a:rPr lang="zh-CN" altLang="en-US" dirty="0"/>
              <a:t>她虽然不是软件商但却发行软件许可证</a:t>
            </a:r>
            <a:r>
              <a:rPr lang="en-US" altLang="zh-CN" dirty="0"/>
              <a:t>. </a:t>
            </a:r>
            <a:r>
              <a:rPr lang="zh-CN" altLang="en-US" dirty="0"/>
              <a:t>不用问</a:t>
            </a:r>
            <a:r>
              <a:rPr lang="en-US" altLang="zh-CN" dirty="0"/>
              <a:t>, </a:t>
            </a:r>
            <a:r>
              <a:rPr lang="zh-CN" altLang="en-US" dirty="0"/>
              <a:t>这许可证与其他许</a:t>
            </a:r>
            <a:br>
              <a:rPr lang="zh-CN" altLang="en-US" dirty="0"/>
            </a:br>
            <a:r>
              <a:rPr lang="zh-CN" altLang="en-US" dirty="0"/>
              <a:t>可证是不同的</a:t>
            </a:r>
            <a:r>
              <a:rPr lang="en-US" altLang="zh-CN" dirty="0"/>
              <a:t>. </a:t>
            </a:r>
            <a:r>
              <a:rPr lang="zh-CN" altLang="en-US" dirty="0"/>
              <a:t>早期的许可证是由</a:t>
            </a:r>
            <a:r>
              <a:rPr lang="en" altLang="zh-CN" dirty="0"/>
              <a:t>Western Electric Co.</a:t>
            </a:r>
            <a:r>
              <a:rPr lang="zh-CN" altLang="en-US" dirty="0"/>
              <a:t>发行的</a:t>
            </a:r>
            <a:r>
              <a:rPr lang="en-US" altLang="zh-CN" dirty="0"/>
              <a:t>, </a:t>
            </a:r>
            <a:r>
              <a:rPr lang="en" altLang="zh-CN" dirty="0"/>
              <a:t>AT&amp;T</a:t>
            </a:r>
            <a:r>
              <a:rPr lang="zh-CN" altLang="en-US" dirty="0"/>
              <a:t>的许可证发行部门</a:t>
            </a:r>
            <a:br>
              <a:rPr lang="zh-CN" altLang="en-US" dirty="0"/>
            </a:br>
            <a:r>
              <a:rPr lang="zh-CN" altLang="en-US" dirty="0"/>
              <a:t>就座落在那</a:t>
            </a:r>
            <a:r>
              <a:rPr lang="en-US" altLang="zh-CN" dirty="0"/>
              <a:t>. </a:t>
            </a:r>
            <a:r>
              <a:rPr lang="zh-CN" altLang="en-US" dirty="0"/>
              <a:t>现在</a:t>
            </a:r>
            <a:r>
              <a:rPr lang="en-US" altLang="zh-CN" dirty="0"/>
              <a:t>, </a:t>
            </a:r>
            <a:r>
              <a:rPr lang="zh-CN" altLang="en-US" dirty="0"/>
              <a:t>许可证由</a:t>
            </a:r>
            <a:r>
              <a:rPr lang="en" altLang="zh-CN" dirty="0"/>
              <a:t>AT&amp;T</a:t>
            </a:r>
            <a:r>
              <a:rPr lang="zh-CN" altLang="en-US" dirty="0"/>
              <a:t>直接发行</a:t>
            </a:r>
            <a:r>
              <a:rPr lang="en-US" altLang="zh-CN" dirty="0"/>
              <a:t>.</a:t>
            </a:r>
            <a:br>
              <a:rPr lang="en-US" altLang="zh-CN" dirty="0"/>
            </a:br>
            <a:r>
              <a:rPr lang="zh-CN" altLang="en-US" dirty="0"/>
              <a:t>早期的许可证是源码许可证</a:t>
            </a:r>
            <a:r>
              <a:rPr lang="en-US" altLang="zh-CN" dirty="0"/>
              <a:t>. </a:t>
            </a:r>
            <a:r>
              <a:rPr lang="zh-CN" altLang="en-US" dirty="0"/>
              <a:t>你可以得到所有的为不同的</a:t>
            </a:r>
            <a:r>
              <a:rPr lang="en" altLang="zh-CN" dirty="0"/>
              <a:t>PDP-11</a:t>
            </a:r>
            <a:r>
              <a:rPr lang="zh-CN" altLang="en-US" dirty="0"/>
              <a:t>而设计的完整源码</a:t>
            </a:r>
            <a:r>
              <a:rPr lang="en-US" altLang="zh-CN" dirty="0"/>
              <a:t>. </a:t>
            </a:r>
            <a:r>
              <a:rPr lang="zh-CN" altLang="en-US" dirty="0"/>
              <a:t>对商</a:t>
            </a:r>
            <a:br>
              <a:rPr lang="zh-CN" altLang="en-US" dirty="0"/>
            </a:br>
            <a:r>
              <a:rPr lang="zh-CN" altLang="en-US" dirty="0"/>
              <a:t>业机构的价格是</a:t>
            </a:r>
            <a:r>
              <a:rPr lang="en-US" altLang="zh-CN" dirty="0"/>
              <a:t>$20,000. </a:t>
            </a:r>
            <a:r>
              <a:rPr lang="zh-CN" altLang="en-US" dirty="0"/>
              <a:t>如果你有不只一台机器</a:t>
            </a:r>
            <a:r>
              <a:rPr lang="en-US" altLang="zh-CN" dirty="0"/>
              <a:t>, </a:t>
            </a:r>
            <a:r>
              <a:rPr lang="zh-CN" altLang="en-US" dirty="0"/>
              <a:t>你必须为每台机器再购买</a:t>
            </a:r>
            <a:r>
              <a:rPr lang="en" altLang="zh-CN" dirty="0"/>
              <a:t>binary</a:t>
            </a:r>
            <a:r>
              <a:rPr lang="zh-CN" altLang="en-US" dirty="0"/>
              <a:t>许可证</a:t>
            </a:r>
            <a:br>
              <a:rPr lang="zh-CN" altLang="en-US" dirty="0"/>
            </a:br>
            <a:r>
              <a:rPr lang="en-US" altLang="zh-CN" dirty="0"/>
              <a:t>.</a:t>
            </a:r>
            <a:br>
              <a:rPr lang="en-US" altLang="zh-CN" dirty="0"/>
            </a:br>
            <a:r>
              <a:rPr lang="zh-CN" altLang="en-US" dirty="0"/>
              <a:t>如果你不能再把他们发售的话</a:t>
            </a:r>
            <a:r>
              <a:rPr lang="en-US" altLang="zh-CN" dirty="0"/>
              <a:t>, $8,000</a:t>
            </a:r>
            <a:r>
              <a:rPr lang="zh-CN" altLang="en-US" dirty="0"/>
              <a:t>可是相当昂贵的</a:t>
            </a:r>
            <a:r>
              <a:rPr lang="en-US" altLang="zh-CN" dirty="0"/>
              <a:t>. </a:t>
            </a:r>
            <a:r>
              <a:rPr lang="zh-CN" altLang="en-US" dirty="0"/>
              <a:t>相反</a:t>
            </a:r>
            <a:r>
              <a:rPr lang="en-US" altLang="zh-CN" dirty="0"/>
              <a:t>, </a:t>
            </a:r>
            <a:r>
              <a:rPr lang="zh-CN" altLang="en-US" dirty="0"/>
              <a:t>教育机构只需付几百美元</a:t>
            </a:r>
            <a:br>
              <a:rPr lang="zh-CN" altLang="en-US" dirty="0"/>
            </a:br>
            <a:r>
              <a:rPr lang="zh-CN" altLang="en-US" dirty="0"/>
              <a:t>就可买下源码许可证</a:t>
            </a:r>
            <a:r>
              <a:rPr lang="en-US" altLang="zh-CN" dirty="0"/>
              <a:t>, </a:t>
            </a:r>
            <a:r>
              <a:rPr lang="zh-CN" altLang="en-US" dirty="0"/>
              <a:t>这笔钱仅够贝尔实验室支付管理费用和购买磁带</a:t>
            </a:r>
            <a:r>
              <a:rPr lang="en-US" altLang="zh-CN" dirty="0"/>
              <a:t>.</a:t>
            </a:r>
            <a:br>
              <a:rPr lang="en-US" altLang="zh-CN" dirty="0"/>
            </a:br>
            <a:r>
              <a:rPr lang="zh-CN" altLang="en-US" dirty="0"/>
              <a:t>在这一点上</a:t>
            </a:r>
            <a:r>
              <a:rPr lang="en-US" altLang="zh-CN" dirty="0"/>
              <a:t>, </a:t>
            </a:r>
            <a:r>
              <a:rPr lang="en" altLang="zh-CN" dirty="0"/>
              <a:t>UNIX</a:t>
            </a:r>
            <a:r>
              <a:rPr lang="zh-CN" altLang="en-US" dirty="0"/>
              <a:t>被称为</a:t>
            </a:r>
            <a:r>
              <a:rPr lang="en-US" altLang="zh-CN" dirty="0"/>
              <a:t>"</a:t>
            </a:r>
            <a:r>
              <a:rPr lang="en" altLang="zh-CN" dirty="0"/>
              <a:t>as is". </a:t>
            </a:r>
            <a:r>
              <a:rPr lang="zh-CN" altLang="en-US" dirty="0"/>
              <a:t>简便</a:t>
            </a:r>
            <a:r>
              <a:rPr lang="en" altLang="zh-CN" dirty="0"/>
              <a:t>AT&amp;T</a:t>
            </a:r>
            <a:r>
              <a:rPr lang="zh-CN" altLang="en-US" dirty="0"/>
              <a:t>发行</a:t>
            </a:r>
            <a:r>
              <a:rPr lang="en" altLang="zh-CN" dirty="0"/>
              <a:t>binary</a:t>
            </a:r>
            <a:r>
              <a:rPr lang="zh-CN" altLang="en-US" dirty="0"/>
              <a:t>许可证</a:t>
            </a:r>
            <a:r>
              <a:rPr lang="en-US" altLang="zh-CN" dirty="0"/>
              <a:t>, </a:t>
            </a:r>
            <a:r>
              <a:rPr lang="zh-CN" altLang="en-US" dirty="0"/>
              <a:t>他们也不自己发售它</a:t>
            </a:r>
            <a:r>
              <a:rPr lang="en-US" altLang="zh-CN" dirty="0"/>
              <a:t>. </a:t>
            </a:r>
            <a:r>
              <a:rPr lang="zh-CN" altLang="en-US" dirty="0"/>
              <a:t>某</a:t>
            </a:r>
            <a:br>
              <a:rPr lang="zh-CN" altLang="en-US" dirty="0"/>
            </a:br>
            <a:br>
              <a:rPr lang="zh-CN" altLang="en-US" dirty="0"/>
            </a:br>
            <a:r>
              <a:rPr lang="zh-CN" altLang="en-US" dirty="0"/>
              <a:t>家公司想运行</a:t>
            </a:r>
            <a:r>
              <a:rPr lang="en" altLang="zh-CN" dirty="0"/>
              <a:t>UNIX</a:t>
            </a:r>
            <a:r>
              <a:rPr lang="zh-CN" altLang="en-US" dirty="0"/>
              <a:t>就必须购买至少一份源码许可证并且找一些专家</a:t>
            </a:r>
            <a:r>
              <a:rPr lang="en-US" altLang="zh-CN" dirty="0"/>
              <a:t>. </a:t>
            </a:r>
            <a:r>
              <a:rPr lang="zh-CN" altLang="en-US" dirty="0"/>
              <a:t>许多公司和顾问冒出</a:t>
            </a:r>
            <a:br>
              <a:rPr lang="zh-CN" altLang="en-US" dirty="0"/>
            </a:br>
            <a:r>
              <a:rPr lang="zh-CN" altLang="en-US" dirty="0"/>
              <a:t>来填补这一空缺</a:t>
            </a:r>
            <a:r>
              <a:rPr lang="en-US" altLang="zh-CN" dirty="0"/>
              <a:t>. </a:t>
            </a:r>
            <a:r>
              <a:rPr lang="zh-CN" altLang="en-US" dirty="0"/>
              <a:t>第一家对</a:t>
            </a:r>
            <a:r>
              <a:rPr lang="en" altLang="zh-CN" dirty="0"/>
              <a:t>UNIX</a:t>
            </a:r>
            <a:r>
              <a:rPr lang="zh-CN" altLang="en-US" dirty="0"/>
              <a:t>提供商业支持的是于</a:t>
            </a:r>
            <a:r>
              <a:rPr lang="en-US" altLang="zh-CN" dirty="0"/>
              <a:t>1977</a:t>
            </a:r>
            <a:r>
              <a:rPr lang="zh-CN" altLang="en-US" dirty="0"/>
              <a:t>年成立的</a:t>
            </a:r>
            <a:r>
              <a:rPr lang="en" altLang="zh-CN" dirty="0"/>
              <a:t>Interactive Systems</a:t>
            </a:r>
            <a:br>
              <a:rPr lang="en" altLang="zh-CN" dirty="0"/>
            </a:br>
            <a:r>
              <a:rPr lang="en" altLang="zh-CN" dirty="0"/>
              <a:t>Corp. </a:t>
            </a:r>
            <a:r>
              <a:rPr lang="zh-CN" altLang="en-US" dirty="0"/>
              <a:t>她的产品称为</a:t>
            </a:r>
            <a:r>
              <a:rPr lang="en" altLang="zh-CN" dirty="0"/>
              <a:t>IS/1, </a:t>
            </a:r>
            <a:r>
              <a:rPr lang="zh-CN" altLang="en-US" dirty="0"/>
              <a:t>运行在</a:t>
            </a:r>
            <a:r>
              <a:rPr lang="en" altLang="zh-CN" dirty="0"/>
              <a:t>PDP-11</a:t>
            </a:r>
            <a:r>
              <a:rPr lang="zh-CN" altLang="en-US" dirty="0"/>
              <a:t>系列上</a:t>
            </a:r>
            <a:r>
              <a:rPr lang="en-US" altLang="zh-CN" dirty="0"/>
              <a:t>(</a:t>
            </a:r>
            <a:r>
              <a:rPr lang="zh-CN" altLang="en-US" dirty="0"/>
              <a:t>当然应该是它</a:t>
            </a:r>
            <a:r>
              <a:rPr lang="en-US" altLang="zh-CN" dirty="0"/>
              <a:t>).</a:t>
            </a:r>
            <a:br>
              <a:rPr lang="en-US" altLang="zh-CN" dirty="0"/>
            </a:br>
            <a:r>
              <a:rPr lang="zh-CN" altLang="en-US" dirty="0"/>
              <a:t>在</a:t>
            </a:r>
            <a:r>
              <a:rPr lang="en-US" altLang="zh-CN" dirty="0"/>
              <a:t>1980</a:t>
            </a:r>
            <a:r>
              <a:rPr lang="zh-CN" altLang="en-US" dirty="0"/>
              <a:t>年</a:t>
            </a:r>
            <a:r>
              <a:rPr lang="en-US" altLang="zh-CN" dirty="0"/>
              <a:t>, </a:t>
            </a:r>
            <a:r>
              <a:rPr lang="en" altLang="zh-CN" dirty="0"/>
              <a:t>AT&amp;T</a:t>
            </a:r>
            <a:r>
              <a:rPr lang="zh-CN" altLang="en-US" dirty="0"/>
              <a:t>最终发行了</a:t>
            </a:r>
            <a:r>
              <a:rPr lang="en" altLang="zh-CN" dirty="0"/>
              <a:t>distribution binary</a:t>
            </a:r>
            <a:r>
              <a:rPr lang="zh-CN" altLang="en-US" dirty="0"/>
              <a:t>许可证</a:t>
            </a:r>
            <a:r>
              <a:rPr lang="en-US" altLang="zh-CN" dirty="0"/>
              <a:t>. </a:t>
            </a:r>
            <a:r>
              <a:rPr lang="zh-CN" altLang="en-US" dirty="0"/>
              <a:t>根据此许可证生产的二进制代码</a:t>
            </a:r>
            <a:br>
              <a:rPr lang="zh-CN" altLang="en-US" dirty="0"/>
            </a:br>
            <a:br>
              <a:rPr lang="zh-CN" altLang="en-US" dirty="0"/>
            </a:br>
            <a:r>
              <a:rPr lang="zh-CN" altLang="en-US" dirty="0"/>
              <a:t>可由开发商向其他公司发售</a:t>
            </a:r>
            <a:r>
              <a:rPr lang="en-US" altLang="zh-CN" dirty="0"/>
              <a:t>. </a:t>
            </a:r>
            <a:r>
              <a:rPr lang="zh-CN" altLang="en-US" dirty="0"/>
              <a:t>该许可证比早期的</a:t>
            </a:r>
            <a:r>
              <a:rPr lang="en" altLang="zh-CN" dirty="0"/>
              <a:t>binary</a:t>
            </a:r>
            <a:r>
              <a:rPr lang="zh-CN" altLang="en-US" dirty="0"/>
              <a:t>许可证要便宜得多</a:t>
            </a:r>
            <a:r>
              <a:rPr lang="en-US" altLang="zh-CN" dirty="0"/>
              <a:t>--</a:t>
            </a:r>
            <a:r>
              <a:rPr lang="zh-CN" altLang="en-US" dirty="0"/>
              <a:t>大概花费</a:t>
            </a:r>
            <a:br>
              <a:rPr lang="zh-CN" altLang="en-US" dirty="0"/>
            </a:br>
            <a:r>
              <a:rPr lang="en-US" altLang="zh-CN" dirty="0"/>
              <a:t>$1,500. </a:t>
            </a:r>
            <a:r>
              <a:rPr lang="zh-CN" altLang="en-US" dirty="0"/>
              <a:t>首家使用该许可证的是</a:t>
            </a:r>
            <a:r>
              <a:rPr lang="en" altLang="zh-CN" dirty="0"/>
              <a:t>Onyx Systems</a:t>
            </a:r>
            <a:r>
              <a:rPr lang="zh-CN" altLang="en-US" dirty="0"/>
              <a:t>公司</a:t>
            </a:r>
            <a:r>
              <a:rPr lang="en-US" altLang="zh-CN" dirty="0"/>
              <a:t>.</a:t>
            </a:r>
            <a:br>
              <a:rPr lang="en-US" altLang="zh-CN" dirty="0"/>
            </a:br>
            <a:r>
              <a:rPr lang="zh-CN" altLang="en-US" dirty="0"/>
              <a:t>很有趣</a:t>
            </a:r>
            <a:r>
              <a:rPr lang="en-US" altLang="zh-CN" dirty="0"/>
              <a:t>, </a:t>
            </a:r>
            <a:r>
              <a:rPr lang="en" altLang="zh-CN" dirty="0" err="1"/>
              <a:t>Oynx</a:t>
            </a:r>
            <a:r>
              <a:rPr lang="zh-CN" altLang="en-US" dirty="0"/>
              <a:t>系统是用</a:t>
            </a:r>
            <a:r>
              <a:rPr lang="en" altLang="zh-CN" dirty="0" err="1"/>
              <a:t>Zilog</a:t>
            </a:r>
            <a:r>
              <a:rPr lang="zh-CN" altLang="en-US" dirty="0"/>
              <a:t>公司的</a:t>
            </a:r>
            <a:r>
              <a:rPr lang="en" altLang="zh-CN" dirty="0"/>
              <a:t>Z8000</a:t>
            </a:r>
            <a:r>
              <a:rPr lang="zh-CN" altLang="en-US" dirty="0"/>
              <a:t>构造的</a:t>
            </a:r>
            <a:r>
              <a:rPr lang="en-US" altLang="zh-CN" dirty="0"/>
              <a:t>, </a:t>
            </a:r>
            <a:r>
              <a:rPr lang="zh-CN" altLang="en-US" dirty="0"/>
              <a:t>一台微处理器</a:t>
            </a:r>
            <a:r>
              <a:rPr lang="en-US" altLang="zh-CN" dirty="0"/>
              <a:t>. </a:t>
            </a:r>
            <a:r>
              <a:rPr lang="zh-CN" altLang="en-US" dirty="0"/>
              <a:t>它也是第一台基于微处</a:t>
            </a:r>
            <a:br>
              <a:rPr lang="zh-CN" altLang="en-US" dirty="0"/>
            </a:br>
            <a:r>
              <a:rPr lang="zh-CN" altLang="en-US" dirty="0"/>
              <a:t>理器的</a:t>
            </a:r>
            <a:r>
              <a:rPr lang="en" altLang="zh-CN" dirty="0"/>
              <a:t>UNIX</a:t>
            </a:r>
            <a:r>
              <a:rPr lang="zh-CN" altLang="en-US" dirty="0"/>
              <a:t>系统</a:t>
            </a:r>
            <a:r>
              <a:rPr lang="en-US" altLang="zh-CN" dirty="0"/>
              <a:t>, </a:t>
            </a:r>
            <a:r>
              <a:rPr lang="zh-CN" altLang="en-US" dirty="0"/>
              <a:t>如果它使用早期的许可证</a:t>
            </a:r>
            <a:r>
              <a:rPr lang="en-US" altLang="zh-CN" dirty="0"/>
              <a:t>, </a:t>
            </a:r>
            <a:r>
              <a:rPr lang="zh-CN" altLang="en-US" dirty="0"/>
              <a:t>可能它的价格就很贵</a:t>
            </a:r>
            <a:r>
              <a:rPr lang="en-US" altLang="zh-CN" dirty="0"/>
              <a:t>, </a:t>
            </a:r>
            <a:r>
              <a:rPr lang="zh-CN" altLang="en-US" dirty="0"/>
              <a:t>它也就不可能卖出去</a:t>
            </a:r>
            <a:br>
              <a:rPr lang="zh-CN" altLang="en-US" dirty="0"/>
            </a:br>
            <a:r>
              <a:rPr lang="zh-CN" altLang="en-US" dirty="0"/>
              <a:t>了</a:t>
            </a:r>
            <a:r>
              <a:rPr lang="en-US" altLang="zh-CN" dirty="0"/>
              <a:t>. </a:t>
            </a:r>
            <a:r>
              <a:rPr lang="zh-CN" altLang="en-US" dirty="0"/>
              <a:t>一年内</a:t>
            </a:r>
            <a:r>
              <a:rPr lang="en-US" altLang="zh-CN" dirty="0"/>
              <a:t>, </a:t>
            </a:r>
            <a:r>
              <a:rPr lang="zh-CN" altLang="en-US" dirty="0"/>
              <a:t>又有几家公司推出了基于微处理器的</a:t>
            </a:r>
            <a:r>
              <a:rPr lang="en" altLang="zh-CN" dirty="0"/>
              <a:t>UNIX</a:t>
            </a:r>
            <a:r>
              <a:rPr lang="zh-CN" altLang="en-US" dirty="0"/>
              <a:t>系统</a:t>
            </a:r>
            <a:r>
              <a:rPr lang="en-US" altLang="zh-CN" dirty="0"/>
              <a:t>. </a:t>
            </a:r>
            <a:r>
              <a:rPr lang="zh-CN" altLang="en-US" dirty="0"/>
              <a:t>价格持续在很低的</a:t>
            </a:r>
            <a:r>
              <a:rPr lang="en-US" altLang="zh-CN" dirty="0"/>
              <a:t>$10,000</a:t>
            </a:r>
            <a:br>
              <a:rPr lang="en-US" altLang="zh-CN" dirty="0"/>
            </a:br>
            <a:r>
              <a:rPr lang="zh-CN" altLang="en-US" dirty="0"/>
              <a:t>左右</a:t>
            </a:r>
            <a:r>
              <a:rPr lang="en-US" altLang="zh-CN" dirty="0"/>
              <a:t>, </a:t>
            </a:r>
            <a:r>
              <a:rPr lang="zh-CN" altLang="en-US" dirty="0"/>
              <a:t>以前不得不考虑</a:t>
            </a:r>
            <a:r>
              <a:rPr lang="en" altLang="zh-CN" dirty="0"/>
              <a:t>CP/M, MP/M</a:t>
            </a:r>
            <a:r>
              <a:rPr lang="zh-CN" altLang="en-US" dirty="0"/>
              <a:t>和其他便宜的基于微处理器的系统的公司也可以购买</a:t>
            </a:r>
            <a:br>
              <a:rPr lang="zh-CN" altLang="en-US" dirty="0"/>
            </a:br>
            <a:r>
              <a:rPr lang="en" altLang="zh-CN" dirty="0"/>
              <a:t>UNIX</a:t>
            </a:r>
            <a:r>
              <a:rPr lang="zh-CN" altLang="en-US" dirty="0"/>
              <a:t>了</a:t>
            </a:r>
            <a:r>
              <a:rPr lang="en-US" altLang="zh-CN" dirty="0"/>
              <a:t>.</a:t>
            </a:r>
          </a:p>
          <a:p>
            <a:endParaRPr kumimoji="1" lang="en-US" altLang="zh-CN" dirty="0"/>
          </a:p>
          <a:p>
            <a:br>
              <a:rPr lang="en" altLang="zh-CN" dirty="0"/>
            </a:br>
            <a:r>
              <a:rPr lang="en" altLang="zh-CN" dirty="0"/>
              <a:t>1.8 UNIX</a:t>
            </a:r>
            <a:r>
              <a:rPr lang="zh-CN" altLang="en-US" dirty="0"/>
              <a:t>商标</a:t>
            </a:r>
            <a:br>
              <a:rPr lang="zh-CN" altLang="en-US" dirty="0"/>
            </a:br>
            <a:r>
              <a:rPr lang="zh-CN" altLang="en-US" dirty="0"/>
              <a:t>一开始</a:t>
            </a:r>
            <a:r>
              <a:rPr lang="en-US" altLang="zh-CN" dirty="0"/>
              <a:t>, </a:t>
            </a:r>
            <a:r>
              <a:rPr lang="en" altLang="zh-CN" dirty="0"/>
              <a:t>UNIX</a:t>
            </a:r>
            <a:r>
              <a:rPr lang="zh-CN" altLang="en-US" dirty="0"/>
              <a:t>是贝尔电话实验室的非注册商标</a:t>
            </a:r>
            <a:r>
              <a:rPr lang="en-US" altLang="zh-CN" dirty="0"/>
              <a:t>. </a:t>
            </a:r>
            <a:r>
              <a:rPr lang="zh-CN" altLang="en-US" dirty="0"/>
              <a:t>早期人们都在论文的第一次出现的</a:t>
            </a:r>
            <a:r>
              <a:rPr lang="en" altLang="zh-CN" dirty="0"/>
              <a:t>UNIX</a:t>
            </a:r>
            <a:br>
              <a:rPr lang="en" altLang="zh-CN" dirty="0"/>
            </a:br>
            <a:r>
              <a:rPr lang="zh-CN" altLang="en-US" dirty="0"/>
              <a:t>上标注一把短剑或一个</a:t>
            </a:r>
            <a:r>
              <a:rPr lang="en-US" altLang="zh-CN" dirty="0"/>
              <a:t>(</a:t>
            </a:r>
            <a:r>
              <a:rPr lang="en" altLang="zh-CN" dirty="0"/>
              <a:t>tm)</a:t>
            </a:r>
            <a:r>
              <a:rPr lang="zh-CN" altLang="en-US" dirty="0"/>
              <a:t>标识来注明这件事</a:t>
            </a:r>
            <a:r>
              <a:rPr lang="en-US" altLang="zh-CN" dirty="0"/>
              <a:t>, </a:t>
            </a:r>
            <a:r>
              <a:rPr lang="zh-CN" altLang="en-US" dirty="0"/>
              <a:t>脚注里再加上说明</a:t>
            </a:r>
            <a:r>
              <a:rPr lang="en-US" altLang="zh-CN" dirty="0"/>
              <a:t>. (</a:t>
            </a:r>
            <a:r>
              <a:rPr lang="en" altLang="zh-CN" dirty="0"/>
              <a:t>tm)</a:t>
            </a:r>
            <a:r>
              <a:rPr lang="zh-CN" altLang="en-US" dirty="0"/>
              <a:t>其实就是非注</a:t>
            </a:r>
            <a:br>
              <a:rPr lang="zh-CN" altLang="en-US" dirty="0"/>
            </a:br>
            <a:r>
              <a:rPr lang="zh-CN" altLang="en-US" dirty="0"/>
              <a:t>册商标的意思</a:t>
            </a:r>
            <a:r>
              <a:rPr lang="en-US" altLang="zh-CN" dirty="0"/>
              <a:t>, </a:t>
            </a:r>
            <a:r>
              <a:rPr lang="zh-CN" altLang="en-US" dirty="0"/>
              <a:t>而且</a:t>
            </a:r>
            <a:r>
              <a:rPr lang="en" altLang="zh-CN" dirty="0"/>
              <a:t>AT&amp;T</a:t>
            </a:r>
            <a:r>
              <a:rPr lang="zh-CN" altLang="en-US" dirty="0"/>
              <a:t>还在早期的</a:t>
            </a:r>
            <a:r>
              <a:rPr lang="en" altLang="zh-CN" dirty="0" err="1"/>
              <a:t>troff</a:t>
            </a:r>
            <a:r>
              <a:rPr lang="zh-CN" altLang="en-US" dirty="0"/>
              <a:t>里提供了自动显示</a:t>
            </a:r>
            <a:r>
              <a:rPr lang="en" altLang="zh-CN" dirty="0"/>
              <a:t>UNIX</a:t>
            </a:r>
            <a:r>
              <a:rPr lang="zh-CN" altLang="en-US" dirty="0"/>
              <a:t>及其脚注的宏</a:t>
            </a:r>
            <a:r>
              <a:rPr lang="en-US" altLang="zh-CN" dirty="0"/>
              <a:t>. "</a:t>
            </a:r>
            <a:r>
              <a:rPr lang="en" altLang="zh-CN" dirty="0"/>
              <a:t>UNIX"</a:t>
            </a:r>
            <a:br>
              <a:rPr lang="en" altLang="zh-CN" dirty="0"/>
            </a:br>
            <a:r>
              <a:rPr lang="zh-CN" altLang="en-US" dirty="0"/>
              <a:t>现在是注册商标了</a:t>
            </a:r>
            <a:r>
              <a:rPr lang="en-US" altLang="zh-CN" dirty="0"/>
              <a:t>, </a:t>
            </a:r>
            <a:r>
              <a:rPr lang="zh-CN" altLang="en-US" dirty="0"/>
              <a:t>用</a:t>
            </a:r>
            <a:r>
              <a:rPr lang="en-US" altLang="zh-CN" dirty="0"/>
              <a:t>(</a:t>
            </a:r>
            <a:r>
              <a:rPr lang="en" altLang="zh-CN" dirty="0"/>
              <a:t>R)</a:t>
            </a:r>
            <a:r>
              <a:rPr lang="zh-CN" altLang="en-US" dirty="0"/>
              <a:t>才是正确的</a:t>
            </a:r>
            <a:r>
              <a:rPr lang="en-US" altLang="zh-CN" dirty="0"/>
              <a:t>. </a:t>
            </a:r>
            <a:r>
              <a:rPr lang="zh-CN" altLang="en-US" dirty="0"/>
              <a:t>相应的脚注也出现在第一次出现</a:t>
            </a:r>
            <a:r>
              <a:rPr lang="en" altLang="zh-CN" dirty="0"/>
              <a:t>UNIX</a:t>
            </a:r>
            <a:r>
              <a:rPr lang="zh-CN" altLang="en-US" dirty="0"/>
              <a:t>的地方</a:t>
            </a:r>
            <a:r>
              <a:rPr lang="en-US" altLang="zh-CN" dirty="0"/>
              <a:t>, "</a:t>
            </a:r>
            <a:br>
              <a:rPr lang="en-US" altLang="zh-CN" dirty="0"/>
            </a:br>
            <a:r>
              <a:rPr lang="en" altLang="zh-CN" dirty="0"/>
              <a:t>UNIX</a:t>
            </a:r>
            <a:r>
              <a:rPr lang="zh-CN" altLang="en-US" dirty="0"/>
              <a:t>是</a:t>
            </a:r>
            <a:r>
              <a:rPr lang="en" altLang="zh-CN" dirty="0"/>
              <a:t>AT&amp;T</a:t>
            </a:r>
            <a:r>
              <a:rPr lang="zh-CN" altLang="en-US" dirty="0"/>
              <a:t>的注册商标</a:t>
            </a:r>
            <a:r>
              <a:rPr lang="en-US" altLang="zh-CN" dirty="0"/>
              <a:t>." (</a:t>
            </a:r>
            <a:r>
              <a:rPr lang="en" altLang="zh-CN" dirty="0"/>
              <a:t>UNIX</a:t>
            </a:r>
            <a:r>
              <a:rPr lang="zh-CN" altLang="en-US" dirty="0"/>
              <a:t>也是日本的一家称为</a:t>
            </a:r>
            <a:r>
              <a:rPr lang="en" altLang="zh-CN" dirty="0"/>
              <a:t>Marantz</a:t>
            </a:r>
            <a:r>
              <a:rPr lang="zh-CN" altLang="en-US" dirty="0"/>
              <a:t>的生产音响设备的公司的商</a:t>
            </a:r>
            <a:br>
              <a:rPr lang="zh-CN" altLang="en-US" dirty="0"/>
            </a:br>
            <a:r>
              <a:rPr lang="zh-CN" altLang="en-US" dirty="0"/>
              <a:t>标</a:t>
            </a:r>
            <a:r>
              <a:rPr lang="en-US" altLang="zh-CN" dirty="0"/>
              <a:t>.)</a:t>
            </a:r>
            <a:br>
              <a:rPr lang="en-US" altLang="zh-CN" dirty="0"/>
            </a:br>
            <a:r>
              <a:rPr lang="zh-CN" altLang="en-US" dirty="0"/>
              <a:t>严格地说</a:t>
            </a:r>
            <a:r>
              <a:rPr lang="en-US" altLang="zh-CN" dirty="0"/>
              <a:t>, </a:t>
            </a:r>
            <a:r>
              <a:rPr lang="zh-CN" altLang="en-US" dirty="0"/>
              <a:t>商标可以使持有者防止他人在市场上使用该商标</a:t>
            </a:r>
            <a:r>
              <a:rPr lang="en-US" altLang="zh-CN" dirty="0"/>
              <a:t>. </a:t>
            </a:r>
            <a:r>
              <a:rPr lang="zh-CN" altLang="en-US" dirty="0"/>
              <a:t>如果你提供</a:t>
            </a:r>
            <a:r>
              <a:rPr lang="en" altLang="zh-CN" dirty="0"/>
              <a:t>UNIX</a:t>
            </a:r>
            <a:r>
              <a:rPr lang="zh-CN" altLang="en-US" dirty="0"/>
              <a:t>产品</a:t>
            </a:r>
            <a:r>
              <a:rPr lang="en-US" altLang="zh-CN" dirty="0"/>
              <a:t>, </a:t>
            </a:r>
            <a:r>
              <a:rPr lang="zh-CN" altLang="en-US" dirty="0"/>
              <a:t>你</a:t>
            </a:r>
            <a:br>
              <a:rPr lang="zh-CN" altLang="en-US" dirty="0"/>
            </a:br>
            <a:r>
              <a:rPr lang="zh-CN" altLang="en-US" dirty="0"/>
              <a:t>必须遵守</a:t>
            </a:r>
            <a:r>
              <a:rPr lang="en" altLang="zh-CN" dirty="0"/>
              <a:t>AT&amp;T</a:t>
            </a:r>
            <a:r>
              <a:rPr lang="zh-CN" altLang="en-US" dirty="0"/>
              <a:t>关于该商标的条例</a:t>
            </a:r>
            <a:r>
              <a:rPr lang="en-US" altLang="zh-CN" dirty="0"/>
              <a:t>, </a:t>
            </a:r>
            <a:r>
              <a:rPr lang="zh-CN" altLang="en-US" dirty="0"/>
              <a:t>你需要获得他们的允诺才能使用它</a:t>
            </a:r>
            <a:r>
              <a:rPr lang="en-US" altLang="zh-CN" dirty="0"/>
              <a:t>. </a:t>
            </a:r>
            <a:r>
              <a:rPr lang="en" altLang="zh-CN" dirty="0"/>
              <a:t>AT&amp;T</a:t>
            </a:r>
            <a:r>
              <a:rPr lang="zh-CN" altLang="en-US" dirty="0"/>
              <a:t>出了一本小</a:t>
            </a:r>
            <a:br>
              <a:rPr lang="zh-CN" altLang="en-US" dirty="0"/>
            </a:br>
            <a:r>
              <a:rPr lang="zh-CN" altLang="en-US" dirty="0"/>
              <a:t>册子来告知任何在使用</a:t>
            </a:r>
            <a:r>
              <a:rPr lang="en" altLang="zh-CN" dirty="0"/>
              <a:t>UNIX</a:t>
            </a:r>
            <a:r>
              <a:rPr lang="zh-CN" altLang="en-US" dirty="0"/>
              <a:t>商标</a:t>
            </a:r>
            <a:r>
              <a:rPr lang="en-US" altLang="zh-CN" dirty="0"/>
              <a:t>, </a:t>
            </a:r>
            <a:r>
              <a:rPr lang="zh-CN" altLang="en-US" dirty="0"/>
              <a:t>包括字体</a:t>
            </a:r>
            <a:r>
              <a:rPr lang="en-US" altLang="zh-CN" dirty="0"/>
              <a:t>, </a:t>
            </a:r>
            <a:r>
              <a:rPr lang="zh-CN" altLang="en-US" dirty="0"/>
              <a:t>语法</a:t>
            </a:r>
            <a:r>
              <a:rPr lang="en-US" altLang="zh-CN" dirty="0"/>
              <a:t>, </a:t>
            </a:r>
            <a:r>
              <a:rPr lang="zh-CN" altLang="en-US" dirty="0"/>
              <a:t>公司名称等等</a:t>
            </a:r>
            <a:r>
              <a:rPr lang="en-US" altLang="zh-CN" dirty="0"/>
              <a:t>("</a:t>
            </a:r>
            <a:r>
              <a:rPr lang="en" altLang="zh-CN" dirty="0"/>
              <a:t>UNIX is an</a:t>
            </a:r>
            <a:br>
              <a:rPr lang="en" altLang="zh-CN" dirty="0"/>
            </a:br>
            <a:r>
              <a:rPr lang="en" altLang="zh-CN" dirty="0"/>
              <a:t>adjective, not a noun").</a:t>
            </a:r>
            <a:br>
              <a:rPr lang="en" altLang="zh-CN" dirty="0"/>
            </a:br>
            <a:r>
              <a:rPr lang="zh-CN" altLang="en-US" dirty="0"/>
              <a:t>如果你写一般的英语文章</a:t>
            </a:r>
            <a:r>
              <a:rPr lang="en-US" altLang="zh-CN" dirty="0"/>
              <a:t>(</a:t>
            </a:r>
            <a:r>
              <a:rPr lang="zh-CN" altLang="en-US" dirty="0"/>
              <a:t>如本书</a:t>
            </a:r>
            <a:r>
              <a:rPr lang="en-US" altLang="zh-CN" dirty="0"/>
              <a:t>), </a:t>
            </a:r>
            <a:r>
              <a:rPr lang="zh-CN" altLang="en-US" dirty="0"/>
              <a:t>你可以把</a:t>
            </a:r>
            <a:r>
              <a:rPr lang="en" altLang="zh-CN" dirty="0"/>
              <a:t>AT&amp;T</a:t>
            </a:r>
            <a:r>
              <a:rPr lang="zh-CN" altLang="en-US" dirty="0"/>
              <a:t>的要求视为他们的癖好而置之不理</a:t>
            </a:r>
            <a:r>
              <a:rPr lang="en-US" altLang="zh-CN" dirty="0"/>
              <a:t>.</a:t>
            </a:r>
            <a:br>
              <a:rPr lang="en-US" altLang="zh-CN" dirty="0"/>
            </a:br>
            <a:r>
              <a:rPr lang="zh-CN" altLang="en-US" dirty="0"/>
              <a:t>例如</a:t>
            </a:r>
            <a:r>
              <a:rPr lang="en-US" altLang="zh-CN" dirty="0"/>
              <a:t>, </a:t>
            </a:r>
            <a:r>
              <a:rPr lang="zh-CN" altLang="en-US" dirty="0"/>
              <a:t>许多人喜欢用</a:t>
            </a:r>
            <a:r>
              <a:rPr lang="en-US" altLang="zh-CN" dirty="0"/>
              <a:t>"</a:t>
            </a:r>
            <a:r>
              <a:rPr lang="en" altLang="zh-CN" dirty="0"/>
              <a:t>Unix"</a:t>
            </a:r>
            <a:r>
              <a:rPr lang="zh-CN" altLang="en-US" dirty="0"/>
              <a:t>而不是</a:t>
            </a:r>
            <a:r>
              <a:rPr lang="en-US" altLang="zh-CN" dirty="0"/>
              <a:t>"</a:t>
            </a:r>
            <a:r>
              <a:rPr lang="en" altLang="zh-CN" dirty="0"/>
              <a:t>UNIX". </a:t>
            </a:r>
            <a:r>
              <a:rPr lang="zh-CN" altLang="en-US" dirty="0"/>
              <a:t>实际上</a:t>
            </a:r>
            <a:r>
              <a:rPr lang="en-US" altLang="zh-CN" dirty="0"/>
              <a:t>, </a:t>
            </a:r>
            <a:r>
              <a:rPr lang="zh-CN" altLang="en-US" dirty="0"/>
              <a:t>通常按英语惯例</a:t>
            </a:r>
            <a:r>
              <a:rPr lang="en-US" altLang="zh-CN" dirty="0"/>
              <a:t>, </a:t>
            </a:r>
            <a:r>
              <a:rPr lang="zh-CN" altLang="en-US" dirty="0"/>
              <a:t>只要商标的字母</a:t>
            </a:r>
            <a:br>
              <a:rPr lang="zh-CN" altLang="en-US" dirty="0"/>
            </a:br>
            <a:r>
              <a:rPr lang="zh-CN" altLang="en-US" dirty="0"/>
              <a:t>不全是取自首字</a:t>
            </a:r>
            <a:r>
              <a:rPr lang="en-US" altLang="zh-CN" dirty="0"/>
              <a:t>, </a:t>
            </a:r>
            <a:r>
              <a:rPr lang="zh-CN" altLang="en-US" dirty="0"/>
              <a:t>一般都是将商标的首字大写</a:t>
            </a:r>
            <a:r>
              <a:rPr lang="en-US" altLang="zh-CN" dirty="0"/>
              <a:t>. "</a:t>
            </a:r>
            <a:r>
              <a:rPr lang="en" altLang="zh-CN" dirty="0"/>
              <a:t>UNIX"</a:t>
            </a:r>
            <a:r>
              <a:rPr lang="zh-CN" altLang="en-US" dirty="0"/>
              <a:t>并不是首字的缩写</a:t>
            </a:r>
            <a:r>
              <a:rPr lang="en-US" altLang="zh-CN" dirty="0"/>
              <a:t>.</a:t>
            </a:r>
            <a:br>
              <a:rPr lang="en-US" altLang="zh-CN" dirty="0"/>
            </a:br>
            <a:r>
              <a:rPr lang="zh-CN" altLang="en-US" dirty="0"/>
              <a:t>随着</a:t>
            </a:r>
            <a:r>
              <a:rPr lang="en" altLang="zh-CN" dirty="0"/>
              <a:t>UNIX</a:t>
            </a:r>
            <a:r>
              <a:rPr lang="zh-CN" altLang="en-US" dirty="0"/>
              <a:t>的不断发行</a:t>
            </a:r>
            <a:r>
              <a:rPr lang="en-US" altLang="zh-CN" dirty="0"/>
              <a:t>, </a:t>
            </a:r>
            <a:r>
              <a:rPr lang="zh-CN" altLang="en-US" dirty="0"/>
              <a:t>她的许可证也变得越来越复杂</a:t>
            </a:r>
            <a:r>
              <a:rPr lang="en-US" altLang="zh-CN" dirty="0"/>
              <a:t>. </a:t>
            </a:r>
            <a:r>
              <a:rPr lang="en" altLang="zh-CN" dirty="0"/>
              <a:t>AT&amp;T</a:t>
            </a:r>
            <a:r>
              <a:rPr lang="zh-CN" altLang="en-US" dirty="0"/>
              <a:t>已依据不同的用途</a:t>
            </a:r>
            <a:r>
              <a:rPr lang="en-US" altLang="zh-CN" dirty="0"/>
              <a:t>, </a:t>
            </a:r>
            <a:r>
              <a:rPr lang="zh-CN" altLang="en-US" dirty="0"/>
              <a:t>用户</a:t>
            </a:r>
            <a:r>
              <a:rPr lang="en-US" altLang="zh-CN" dirty="0"/>
              <a:t>,</a:t>
            </a:r>
            <a:br>
              <a:rPr lang="en-US" altLang="zh-CN" dirty="0"/>
            </a:br>
            <a:r>
              <a:rPr lang="zh-CN" altLang="en-US" dirty="0"/>
              <a:t>机器和不同的版本制定了一套赋予不同限制</a:t>
            </a:r>
            <a:r>
              <a:rPr lang="en-US" altLang="zh-CN" dirty="0"/>
              <a:t>, </a:t>
            </a:r>
            <a:r>
              <a:rPr lang="zh-CN" altLang="en-US" dirty="0"/>
              <a:t>用途和价格的复杂的许可证制度</a:t>
            </a:r>
            <a:r>
              <a:rPr lang="en-US" altLang="zh-CN" dirty="0"/>
              <a:t>. </a:t>
            </a:r>
            <a:r>
              <a:rPr lang="zh-CN" altLang="en-US" dirty="0"/>
              <a:t>例如</a:t>
            </a:r>
            <a:r>
              <a:rPr lang="en-US" altLang="zh-CN" dirty="0"/>
              <a:t>,</a:t>
            </a:r>
            <a:br>
              <a:rPr lang="en-US" altLang="zh-CN" dirty="0"/>
            </a:br>
            <a:r>
              <a:rPr lang="en" altLang="zh-CN" dirty="0"/>
              <a:t>UNIX</a:t>
            </a:r>
            <a:r>
              <a:rPr lang="zh-CN" altLang="en-US" dirty="0"/>
              <a:t>对政府</a:t>
            </a:r>
            <a:r>
              <a:rPr lang="en-US" altLang="zh-CN" dirty="0"/>
              <a:t>, </a:t>
            </a:r>
            <a:r>
              <a:rPr lang="zh-CN" altLang="en-US" dirty="0"/>
              <a:t>商家和教育用户的价格是不同的</a:t>
            </a:r>
            <a:r>
              <a:rPr lang="en-US" altLang="zh-CN" dirty="0"/>
              <a:t>. </a:t>
            </a:r>
            <a:r>
              <a:rPr lang="zh-CN" altLang="en-US" dirty="0"/>
              <a:t>多</a:t>
            </a:r>
            <a:r>
              <a:rPr lang="en" altLang="zh-CN" dirty="0"/>
              <a:t>CPU</a:t>
            </a:r>
            <a:r>
              <a:rPr lang="zh-CN" altLang="en-US" dirty="0"/>
              <a:t>机器上的</a:t>
            </a:r>
            <a:r>
              <a:rPr lang="en" altLang="zh-CN" dirty="0"/>
              <a:t>UNIX</a:t>
            </a:r>
            <a:r>
              <a:rPr lang="zh-CN" altLang="en-US" dirty="0"/>
              <a:t>要比单</a:t>
            </a:r>
            <a:r>
              <a:rPr lang="en" altLang="zh-CN" dirty="0"/>
              <a:t>CPU</a:t>
            </a:r>
            <a:r>
              <a:rPr lang="zh-CN" altLang="en-US" dirty="0"/>
              <a:t>的贵</a:t>
            </a:r>
            <a:r>
              <a:rPr lang="en-US" altLang="zh-CN" dirty="0"/>
              <a:t>. </a:t>
            </a:r>
            <a:r>
              <a:rPr lang="zh-CN" altLang="en-US" dirty="0"/>
              <a:t>并</a:t>
            </a:r>
            <a:br>
              <a:rPr lang="zh-CN" altLang="en-US" dirty="0"/>
            </a:br>
            <a:r>
              <a:rPr lang="zh-CN" altLang="en-US" dirty="0"/>
              <a:t>且你可以以不同的价格来单单购买核心</a:t>
            </a:r>
            <a:r>
              <a:rPr lang="en-US" altLang="zh-CN" dirty="0"/>
              <a:t>, </a:t>
            </a:r>
            <a:r>
              <a:rPr lang="zh-CN" altLang="en-US" dirty="0"/>
              <a:t>应用或全部源码</a:t>
            </a:r>
            <a:r>
              <a:rPr lang="en-US" altLang="zh-CN" dirty="0"/>
              <a:t>.</a:t>
            </a:r>
            <a:br>
              <a:rPr lang="en-US" altLang="zh-CN" dirty="0"/>
            </a:br>
            <a:r>
              <a:rPr lang="zh-CN" altLang="en-US" dirty="0"/>
              <a:t>这就是我们谈及的许可证制度</a:t>
            </a:r>
            <a:r>
              <a:rPr lang="en-US" altLang="zh-CN" dirty="0"/>
              <a:t>, </a:t>
            </a:r>
            <a:r>
              <a:rPr lang="zh-CN" altLang="en-US" dirty="0"/>
              <a:t>它对你及你的律师来说太复杂了</a:t>
            </a:r>
            <a:r>
              <a:rPr lang="en-US" altLang="zh-CN" dirty="0"/>
              <a:t>. /</a:t>
            </a:r>
            <a:r>
              <a:rPr lang="en" altLang="zh-CN" dirty="0" err="1"/>
              <a:t>usr</a:t>
            </a:r>
            <a:r>
              <a:rPr lang="en" altLang="zh-CN" dirty="0"/>
              <a:t>/group, </a:t>
            </a:r>
            <a:r>
              <a:rPr lang="zh-CN" altLang="en-US" dirty="0"/>
              <a:t>一个</a:t>
            </a:r>
            <a:br>
              <a:rPr lang="zh-CN" altLang="en-US" dirty="0"/>
            </a:br>
            <a:r>
              <a:rPr lang="en" altLang="zh-CN" dirty="0"/>
              <a:t>UNIX</a:t>
            </a:r>
            <a:r>
              <a:rPr lang="zh-CN" altLang="en-US" dirty="0"/>
              <a:t>用户组已经刊出了关于这方面的比较全面的文章</a:t>
            </a:r>
            <a:r>
              <a:rPr lang="en-US" altLang="zh-CN" dirty="0"/>
              <a:t>.</a:t>
            </a:r>
            <a:br>
              <a:rPr lang="en-US" altLang="zh-CN" dirty="0"/>
            </a:br>
            <a:br>
              <a:rPr lang="en-US" altLang="zh-CN" dirty="0"/>
            </a:br>
            <a:r>
              <a:rPr lang="en" altLang="zh-CN" dirty="0"/>
              <a:t>UNIX</a:t>
            </a:r>
            <a:r>
              <a:rPr lang="zh-CN" altLang="en-US" dirty="0"/>
              <a:t>演义</a:t>
            </a:r>
            <a:r>
              <a:rPr lang="en-US" altLang="zh-CN" dirty="0"/>
              <a:t>(</a:t>
            </a:r>
            <a:r>
              <a:rPr lang="zh-CN" altLang="en-US" dirty="0"/>
              <a:t>九</a:t>
            </a:r>
            <a:r>
              <a:rPr lang="en-US" altLang="zh-CN" dirty="0"/>
              <a:t>)</a:t>
            </a:r>
            <a:br>
              <a:rPr lang="en-US" altLang="zh-CN" dirty="0"/>
            </a:br>
            <a:br>
              <a:rPr lang="en-US" altLang="zh-CN" dirty="0"/>
            </a:br>
            <a:r>
              <a:rPr lang="en-US" altLang="zh-CN" dirty="0"/>
              <a:t>1.9 </a:t>
            </a:r>
            <a:r>
              <a:rPr lang="zh-CN" altLang="en-US" dirty="0"/>
              <a:t>现代史</a:t>
            </a:r>
            <a:r>
              <a:rPr lang="en-US" altLang="zh-CN" dirty="0"/>
              <a:t>: 1980-1986</a:t>
            </a:r>
            <a:br>
              <a:rPr lang="en-US" altLang="zh-CN" dirty="0"/>
            </a:br>
            <a:r>
              <a:rPr lang="zh-CN" altLang="en-US" dirty="0"/>
              <a:t>随着</a:t>
            </a:r>
            <a:r>
              <a:rPr lang="en" altLang="zh-CN" dirty="0"/>
              <a:t>UNIX</a:t>
            </a:r>
            <a:r>
              <a:rPr lang="zh-CN" altLang="en-US" dirty="0"/>
              <a:t>不断的成熟</a:t>
            </a:r>
            <a:r>
              <a:rPr lang="en-US" altLang="zh-CN" dirty="0"/>
              <a:t>, </a:t>
            </a:r>
            <a:r>
              <a:rPr lang="zh-CN" altLang="en-US" dirty="0"/>
              <a:t>它的市场份额也急剧的增加</a:t>
            </a:r>
            <a:r>
              <a:rPr lang="en-US" altLang="zh-CN" dirty="0"/>
              <a:t>. </a:t>
            </a:r>
            <a:r>
              <a:rPr lang="zh-CN" altLang="en-US" dirty="0"/>
              <a:t>其中的一个催化剂就是</a:t>
            </a:r>
            <a:r>
              <a:rPr lang="en-US" altLang="zh-CN" dirty="0"/>
              <a:t>/</a:t>
            </a:r>
            <a:r>
              <a:rPr lang="en" altLang="zh-CN" dirty="0" err="1"/>
              <a:t>usr</a:t>
            </a:r>
            <a:r>
              <a:rPr lang="en" altLang="zh-CN" dirty="0"/>
              <a:t>/group.</a:t>
            </a:r>
            <a:br>
              <a:rPr lang="en" altLang="zh-CN" dirty="0"/>
            </a:br>
            <a:r>
              <a:rPr lang="en" altLang="zh-CN" dirty="0"/>
              <a:t>/</a:t>
            </a:r>
            <a:r>
              <a:rPr lang="en" altLang="zh-CN" dirty="0" err="1"/>
              <a:t>usr</a:t>
            </a:r>
            <a:r>
              <a:rPr lang="en" altLang="zh-CN" dirty="0"/>
              <a:t>/group</a:t>
            </a:r>
            <a:r>
              <a:rPr lang="zh-CN" altLang="en-US" dirty="0"/>
              <a:t>起初是</a:t>
            </a:r>
            <a:r>
              <a:rPr lang="en" altLang="zh-CN" dirty="0"/>
              <a:t>USENIX</a:t>
            </a:r>
            <a:r>
              <a:rPr lang="zh-CN" altLang="en-US" dirty="0"/>
              <a:t>的一个小组</a:t>
            </a:r>
            <a:r>
              <a:rPr lang="en-US" altLang="zh-CN" dirty="0"/>
              <a:t>. </a:t>
            </a:r>
            <a:r>
              <a:rPr lang="en" altLang="zh-CN" dirty="0"/>
              <a:t>USENIX</a:t>
            </a:r>
            <a:r>
              <a:rPr lang="zh-CN" altLang="en-US" dirty="0"/>
              <a:t>主要关注</a:t>
            </a:r>
            <a:r>
              <a:rPr lang="en" altLang="zh-CN" dirty="0"/>
              <a:t>UNIX</a:t>
            </a:r>
            <a:r>
              <a:rPr lang="zh-CN" altLang="en-US" dirty="0"/>
              <a:t>的研究</a:t>
            </a:r>
            <a:r>
              <a:rPr lang="en-US" altLang="zh-CN" dirty="0"/>
              <a:t>, </a:t>
            </a:r>
            <a:r>
              <a:rPr lang="zh-CN" altLang="en-US" dirty="0"/>
              <a:t>很少注意到</a:t>
            </a:r>
            <a:r>
              <a:rPr lang="en" altLang="zh-CN" dirty="0"/>
              <a:t>UNIX</a:t>
            </a:r>
            <a:r>
              <a:rPr lang="zh-CN" altLang="en-US" dirty="0"/>
              <a:t>的</a:t>
            </a:r>
            <a:br>
              <a:rPr lang="zh-CN" altLang="en-US" dirty="0"/>
            </a:br>
            <a:r>
              <a:rPr lang="zh-CN" altLang="en-US" dirty="0"/>
              <a:t>市场潜力</a:t>
            </a:r>
            <a:r>
              <a:rPr lang="en-US" altLang="zh-CN" dirty="0"/>
              <a:t>. </a:t>
            </a:r>
            <a:r>
              <a:rPr lang="zh-CN" altLang="en-US" dirty="0"/>
              <a:t>市场分析家</a:t>
            </a:r>
            <a:r>
              <a:rPr lang="en-US" altLang="zh-CN" dirty="0"/>
              <a:t>, </a:t>
            </a:r>
            <a:r>
              <a:rPr lang="zh-CN" altLang="en-US" dirty="0"/>
              <a:t>银行家</a:t>
            </a:r>
            <a:r>
              <a:rPr lang="en-US" altLang="zh-CN" dirty="0"/>
              <a:t>, </a:t>
            </a:r>
            <a:r>
              <a:rPr lang="zh-CN" altLang="en-US" dirty="0"/>
              <a:t>会计师和其他非技术人员都很讨厌</a:t>
            </a:r>
            <a:r>
              <a:rPr lang="en" altLang="zh-CN" dirty="0"/>
              <a:t>USENIX</a:t>
            </a:r>
            <a:r>
              <a:rPr lang="zh-CN" altLang="en-US" dirty="0"/>
              <a:t>的这种态度</a:t>
            </a:r>
            <a:r>
              <a:rPr lang="en-US" altLang="zh-CN" dirty="0"/>
              <a:t>,</a:t>
            </a:r>
            <a:br>
              <a:rPr lang="en-US" altLang="zh-CN" dirty="0"/>
            </a:br>
            <a:r>
              <a:rPr lang="zh-CN" altLang="en-US" dirty="0"/>
              <a:t>似乎</a:t>
            </a:r>
            <a:r>
              <a:rPr lang="en" altLang="zh-CN" dirty="0"/>
              <a:t>USENIX</a:t>
            </a:r>
            <a:r>
              <a:rPr lang="zh-CN" altLang="en-US" dirty="0"/>
              <a:t>总以优秀人才自比</a:t>
            </a:r>
            <a:r>
              <a:rPr lang="en-US" altLang="zh-CN" dirty="0"/>
              <a:t>, </a:t>
            </a:r>
            <a:r>
              <a:rPr lang="zh-CN" altLang="en-US" dirty="0"/>
              <a:t>而且他们似乎在说</a:t>
            </a:r>
            <a:r>
              <a:rPr lang="en-US" altLang="zh-CN" dirty="0"/>
              <a:t>, "</a:t>
            </a:r>
            <a:r>
              <a:rPr lang="zh-CN" altLang="en-US" dirty="0"/>
              <a:t>如果你没有</a:t>
            </a:r>
            <a:r>
              <a:rPr lang="en" altLang="zh-CN" dirty="0"/>
              <a:t>UNIX</a:t>
            </a:r>
            <a:r>
              <a:rPr lang="zh-CN" altLang="en-US" dirty="0"/>
              <a:t>的源码</a:t>
            </a:r>
            <a:r>
              <a:rPr lang="en-US" altLang="zh-CN" dirty="0"/>
              <a:t>, </a:t>
            </a:r>
            <a:r>
              <a:rPr lang="zh-CN" altLang="en-US" dirty="0"/>
              <a:t>也没</a:t>
            </a:r>
            <a:r>
              <a:rPr lang="en" altLang="zh-CN" dirty="0"/>
              <a:t>hack</a:t>
            </a:r>
            <a:br>
              <a:rPr lang="en" altLang="zh-CN" dirty="0"/>
            </a:br>
            <a:r>
              <a:rPr lang="zh-CN" altLang="en-US" dirty="0"/>
              <a:t>过核心</a:t>
            </a:r>
            <a:r>
              <a:rPr lang="en-US" altLang="zh-CN" dirty="0"/>
              <a:t>, </a:t>
            </a:r>
            <a:r>
              <a:rPr lang="zh-CN" altLang="en-US" dirty="0"/>
              <a:t>你就不值得一谈</a:t>
            </a:r>
            <a:r>
              <a:rPr lang="en-US" altLang="zh-CN" dirty="0"/>
              <a:t>."</a:t>
            </a:r>
            <a:br>
              <a:rPr lang="en-US" altLang="zh-CN" dirty="0"/>
            </a:br>
            <a:r>
              <a:rPr lang="zh-CN" altLang="en-US" dirty="0"/>
              <a:t>在</a:t>
            </a:r>
            <a:r>
              <a:rPr lang="en-US" altLang="zh-CN" dirty="0"/>
              <a:t>1980</a:t>
            </a:r>
            <a:r>
              <a:rPr lang="zh-CN" altLang="en-US" dirty="0"/>
              <a:t>年初</a:t>
            </a:r>
            <a:r>
              <a:rPr lang="en-US" altLang="zh-CN" dirty="0"/>
              <a:t>, </a:t>
            </a:r>
            <a:r>
              <a:rPr lang="en" altLang="zh-CN" dirty="0"/>
              <a:t>Bob Marsh</a:t>
            </a:r>
            <a:r>
              <a:rPr lang="zh-CN" altLang="en-US" dirty="0"/>
              <a:t>在国家会议中心举办了称为</a:t>
            </a:r>
            <a:r>
              <a:rPr lang="en" altLang="zh-CN" dirty="0" err="1"/>
              <a:t>CommUNIX</a:t>
            </a:r>
            <a:r>
              <a:rPr lang="zh-CN" altLang="en-US" dirty="0"/>
              <a:t>的会议</a:t>
            </a:r>
            <a:r>
              <a:rPr lang="en-US" altLang="zh-CN" dirty="0"/>
              <a:t>. </a:t>
            </a:r>
            <a:r>
              <a:rPr lang="zh-CN" altLang="en-US" dirty="0"/>
              <a:t>由于来自商业用户</a:t>
            </a:r>
            <a:br>
              <a:rPr lang="zh-CN" altLang="en-US" dirty="0"/>
            </a:br>
            <a:r>
              <a:rPr lang="zh-CN" altLang="en-US" dirty="0"/>
              <a:t>和厂商的兴趣</a:t>
            </a:r>
            <a:r>
              <a:rPr lang="en-US" altLang="zh-CN" dirty="0"/>
              <a:t>, </a:t>
            </a:r>
            <a:r>
              <a:rPr lang="zh-CN" altLang="en-US" dirty="0"/>
              <a:t>在其后的一年组出了称为</a:t>
            </a:r>
            <a:r>
              <a:rPr lang="en-US" altLang="zh-CN" dirty="0"/>
              <a:t>/</a:t>
            </a:r>
            <a:r>
              <a:rPr lang="en" altLang="zh-CN" dirty="0" err="1"/>
              <a:t>usr</a:t>
            </a:r>
            <a:r>
              <a:rPr lang="en" altLang="zh-CN" dirty="0"/>
              <a:t>/group</a:t>
            </a:r>
            <a:r>
              <a:rPr lang="zh-CN" altLang="en-US" dirty="0"/>
              <a:t>的小组</a:t>
            </a:r>
            <a:r>
              <a:rPr lang="en-US" altLang="zh-CN" dirty="0"/>
              <a:t>, </a:t>
            </a:r>
            <a:r>
              <a:rPr lang="zh-CN" altLang="en-US" dirty="0"/>
              <a:t>创办了称为</a:t>
            </a:r>
            <a:r>
              <a:rPr lang="en" altLang="zh-CN" dirty="0" err="1"/>
              <a:t>CommUNIXations</a:t>
            </a:r>
            <a:br>
              <a:rPr lang="en" altLang="zh-CN" dirty="0"/>
            </a:br>
            <a:r>
              <a:rPr lang="zh-CN" altLang="en-US" dirty="0"/>
              <a:t>的实事通讯和一个每半年举办一次的展销会</a:t>
            </a:r>
            <a:r>
              <a:rPr lang="en-US" altLang="zh-CN" dirty="0"/>
              <a:t>, </a:t>
            </a:r>
            <a:r>
              <a:rPr lang="zh-CN" altLang="en-US" dirty="0"/>
              <a:t>称为</a:t>
            </a:r>
            <a:r>
              <a:rPr lang="en" altLang="zh-CN" dirty="0" err="1"/>
              <a:t>UniForum</a:t>
            </a:r>
            <a:r>
              <a:rPr lang="en" altLang="zh-CN" dirty="0"/>
              <a:t>. /</a:t>
            </a:r>
            <a:r>
              <a:rPr lang="en" altLang="zh-CN" dirty="0" err="1"/>
              <a:t>usr</a:t>
            </a:r>
            <a:r>
              <a:rPr lang="en" altLang="zh-CN" dirty="0"/>
              <a:t>/group</a:t>
            </a:r>
            <a:r>
              <a:rPr lang="zh-CN" altLang="en-US" dirty="0"/>
              <a:t>的这一系列活</a:t>
            </a:r>
            <a:br>
              <a:rPr lang="zh-CN" altLang="en-US" dirty="0"/>
            </a:br>
            <a:r>
              <a:rPr lang="zh-CN" altLang="en-US" dirty="0"/>
              <a:t>动都着眼于</a:t>
            </a:r>
            <a:r>
              <a:rPr lang="en" altLang="zh-CN" dirty="0"/>
              <a:t>UNIX</a:t>
            </a:r>
            <a:r>
              <a:rPr lang="zh-CN" altLang="en-US" dirty="0"/>
              <a:t>的市场</a:t>
            </a:r>
            <a:r>
              <a:rPr lang="en-US" altLang="zh-CN" dirty="0"/>
              <a:t>, </a:t>
            </a:r>
            <a:r>
              <a:rPr lang="zh-CN" altLang="en-US" dirty="0"/>
              <a:t>如制定标准</a:t>
            </a:r>
            <a:r>
              <a:rPr lang="en-US" altLang="zh-CN" dirty="0"/>
              <a:t>, </a:t>
            </a:r>
            <a:r>
              <a:rPr lang="zh-CN" altLang="en-US" dirty="0"/>
              <a:t>发行许可证和产品信息等等</a:t>
            </a:r>
            <a:r>
              <a:rPr lang="en-US" altLang="zh-CN" dirty="0"/>
              <a:t>. 1981</a:t>
            </a:r>
            <a:r>
              <a:rPr lang="zh-CN" altLang="en-US" dirty="0"/>
              <a:t>年的首张</a:t>
            </a:r>
            <a:r>
              <a:rPr lang="en" altLang="zh-CN" dirty="0"/>
              <a:t>UNIX</a:t>
            </a:r>
            <a:br>
              <a:rPr lang="en" altLang="zh-CN" dirty="0"/>
            </a:br>
            <a:r>
              <a:rPr lang="zh-CN" altLang="en-US" dirty="0"/>
              <a:t>产品目录罗列了来自</a:t>
            </a:r>
            <a:r>
              <a:rPr lang="en-US" altLang="zh-CN" dirty="0"/>
              <a:t>100</a:t>
            </a:r>
            <a:r>
              <a:rPr lang="zh-CN" altLang="en-US" dirty="0"/>
              <a:t>个厂家的</a:t>
            </a:r>
            <a:r>
              <a:rPr lang="en-US" altLang="zh-CN" dirty="0"/>
              <a:t>250</a:t>
            </a:r>
            <a:r>
              <a:rPr lang="zh-CN" altLang="en-US" dirty="0"/>
              <a:t>中</a:t>
            </a:r>
            <a:r>
              <a:rPr lang="en" altLang="zh-CN" dirty="0"/>
              <a:t>UNIX</a:t>
            </a:r>
            <a:r>
              <a:rPr lang="zh-CN" altLang="en-US" dirty="0"/>
              <a:t>产品</a:t>
            </a:r>
            <a:r>
              <a:rPr lang="en-US" altLang="zh-CN" dirty="0"/>
              <a:t>. </a:t>
            </a:r>
            <a:r>
              <a:rPr lang="zh-CN" altLang="en-US" dirty="0"/>
              <a:t>在一年里</a:t>
            </a:r>
            <a:r>
              <a:rPr lang="en-US" altLang="zh-CN" dirty="0"/>
              <a:t>, /</a:t>
            </a:r>
            <a:r>
              <a:rPr lang="en" altLang="zh-CN" dirty="0" err="1"/>
              <a:t>usr</a:t>
            </a:r>
            <a:r>
              <a:rPr lang="en" altLang="zh-CN" dirty="0"/>
              <a:t>/group</a:t>
            </a:r>
            <a:r>
              <a:rPr lang="zh-CN" altLang="en-US" dirty="0"/>
              <a:t>就有了</a:t>
            </a:r>
            <a:r>
              <a:rPr lang="en-US" altLang="zh-CN" dirty="0"/>
              <a:t>1000</a:t>
            </a:r>
            <a:r>
              <a:rPr lang="zh-CN" altLang="en-US" dirty="0"/>
              <a:t>多</a:t>
            </a:r>
            <a:br>
              <a:rPr lang="zh-CN" altLang="en-US" dirty="0"/>
            </a:br>
            <a:r>
              <a:rPr lang="zh-CN" altLang="en-US" dirty="0"/>
              <a:t>个成员</a:t>
            </a:r>
            <a:r>
              <a:rPr lang="en-US" altLang="zh-CN" dirty="0"/>
              <a:t>.</a:t>
            </a:r>
            <a:br>
              <a:rPr lang="en-US" altLang="zh-CN" dirty="0"/>
            </a:br>
            <a:r>
              <a:rPr lang="en-US" altLang="zh-CN" dirty="0"/>
              <a:t>1980</a:t>
            </a:r>
            <a:r>
              <a:rPr lang="zh-CN" altLang="en-US" dirty="0"/>
              <a:t>到</a:t>
            </a:r>
            <a:r>
              <a:rPr lang="en-US" altLang="zh-CN" dirty="0"/>
              <a:t>1983</a:t>
            </a:r>
            <a:r>
              <a:rPr lang="zh-CN" altLang="en-US" dirty="0"/>
              <a:t>年间</a:t>
            </a:r>
            <a:r>
              <a:rPr lang="en" altLang="zh-CN" dirty="0"/>
              <a:t>UNIX</a:t>
            </a:r>
            <a:r>
              <a:rPr lang="zh-CN" altLang="en-US" dirty="0"/>
              <a:t>公司如雨后春笋般出现</a:t>
            </a:r>
            <a:r>
              <a:rPr lang="en-US" altLang="zh-CN" dirty="0"/>
              <a:t>. </a:t>
            </a:r>
            <a:r>
              <a:rPr lang="zh-CN" altLang="en-US" dirty="0"/>
              <a:t>造成这一现象主要有两个因素</a:t>
            </a:r>
            <a:r>
              <a:rPr lang="en-US" altLang="zh-CN" dirty="0"/>
              <a:t>. </a:t>
            </a:r>
            <a:r>
              <a:rPr lang="zh-CN" altLang="en-US" dirty="0"/>
              <a:t>一个是越</a:t>
            </a:r>
            <a:br>
              <a:rPr lang="zh-CN" altLang="en-US" dirty="0"/>
            </a:br>
            <a:r>
              <a:rPr lang="zh-CN" altLang="en-US" dirty="0"/>
              <a:t>来越多的毕业生不想放弃他们在校园里使用了很久的舒适的</a:t>
            </a:r>
            <a:r>
              <a:rPr lang="en" altLang="zh-CN" dirty="0"/>
              <a:t>UNIX</a:t>
            </a:r>
            <a:r>
              <a:rPr lang="zh-CN" altLang="en-US" dirty="0"/>
              <a:t>环境</a:t>
            </a:r>
            <a:r>
              <a:rPr lang="en-US" altLang="zh-CN" dirty="0"/>
              <a:t>. </a:t>
            </a:r>
            <a:r>
              <a:rPr lang="zh-CN" altLang="en-US" dirty="0"/>
              <a:t>另一个因素就是</a:t>
            </a:r>
            <a:br>
              <a:rPr lang="zh-CN" altLang="en-US" dirty="0"/>
            </a:br>
            <a:r>
              <a:rPr lang="zh-CN" altLang="en-US" dirty="0"/>
              <a:t>有几款低价位的</a:t>
            </a:r>
            <a:r>
              <a:rPr lang="en-US" altLang="zh-CN" dirty="0"/>
              <a:t>32</a:t>
            </a:r>
            <a:r>
              <a:rPr lang="zh-CN" altLang="en-US" dirty="0"/>
              <a:t>位</a:t>
            </a:r>
            <a:r>
              <a:rPr lang="en" altLang="zh-CN" dirty="0"/>
              <a:t>CPU</a:t>
            </a:r>
            <a:r>
              <a:rPr lang="zh-CN" altLang="en-US" dirty="0"/>
              <a:t>的出现</a:t>
            </a:r>
            <a:r>
              <a:rPr lang="en-US" altLang="zh-CN" dirty="0"/>
              <a:t>, </a:t>
            </a:r>
            <a:r>
              <a:rPr lang="zh-CN" altLang="en-US" dirty="0"/>
              <a:t>这使得设计便宜的个人</a:t>
            </a:r>
            <a:r>
              <a:rPr lang="en" altLang="zh-CN" dirty="0"/>
              <a:t>UNIX</a:t>
            </a:r>
            <a:r>
              <a:rPr lang="zh-CN" altLang="en-US" dirty="0"/>
              <a:t>工作站成为可能</a:t>
            </a:r>
            <a:r>
              <a:rPr lang="en-US" altLang="zh-CN" dirty="0"/>
              <a:t>.</a:t>
            </a:r>
            <a:br>
              <a:rPr lang="en-US" altLang="zh-CN" dirty="0"/>
            </a:br>
            <a:r>
              <a:rPr lang="zh-CN" altLang="en-US" dirty="0"/>
              <a:t>这两个因素的哪一个单独都是没有意义的</a:t>
            </a:r>
            <a:r>
              <a:rPr lang="en-US" altLang="zh-CN" dirty="0"/>
              <a:t>. </a:t>
            </a:r>
            <a:r>
              <a:rPr lang="zh-CN" altLang="en-US" dirty="0"/>
              <a:t>如果没有足够的</a:t>
            </a:r>
            <a:r>
              <a:rPr lang="en" altLang="zh-CN" dirty="0"/>
              <a:t>UNIX</a:t>
            </a:r>
            <a:r>
              <a:rPr lang="zh-CN" altLang="en-US" dirty="0"/>
              <a:t>工作站</a:t>
            </a:r>
            <a:r>
              <a:rPr lang="en-US" altLang="zh-CN" dirty="0"/>
              <a:t>, </a:t>
            </a:r>
            <a:r>
              <a:rPr lang="zh-CN" altLang="en-US" dirty="0"/>
              <a:t>那些学生就不</a:t>
            </a:r>
            <a:br>
              <a:rPr lang="zh-CN" altLang="en-US" dirty="0"/>
            </a:br>
            <a:r>
              <a:rPr lang="zh-CN" altLang="en-US" dirty="0"/>
              <a:t>得不去使用厂家提供的专有系统而外加</a:t>
            </a:r>
            <a:r>
              <a:rPr lang="en" altLang="zh-CN" dirty="0"/>
              <a:t>VOS</a:t>
            </a:r>
            <a:r>
              <a:rPr lang="zh-CN" altLang="en-US" dirty="0"/>
              <a:t>计划的产品</a:t>
            </a:r>
            <a:r>
              <a:rPr lang="en-US" altLang="zh-CN" dirty="0"/>
              <a:t>. </a:t>
            </a:r>
            <a:r>
              <a:rPr lang="zh-CN" altLang="en-US" dirty="0"/>
              <a:t>如果没有这些毕业生的话</a:t>
            </a:r>
            <a:r>
              <a:rPr lang="en-US" altLang="zh-CN" dirty="0"/>
              <a:t>,</a:t>
            </a:r>
            <a:r>
              <a:rPr lang="en" altLang="zh-CN" dirty="0"/>
              <a:t>UNIX</a:t>
            </a:r>
            <a:br>
              <a:rPr lang="en" altLang="zh-CN" dirty="0"/>
            </a:br>
            <a:r>
              <a:rPr lang="zh-CN" altLang="en-US" dirty="0"/>
              <a:t>的厂商就不可能向那些被专有系统所包围的用户提供自己的产品</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159</a:t>
            </a:fld>
            <a:endParaRPr kumimoji="1" lang="zh-CN" altLang="en-US"/>
          </a:p>
        </p:txBody>
      </p:sp>
    </p:spTree>
    <p:extLst>
      <p:ext uri="{BB962C8B-B14F-4D97-AF65-F5344CB8AC3E}">
        <p14:creationId xmlns:p14="http://schemas.microsoft.com/office/powerpoint/2010/main" val="22583413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a:p>
            <a:r>
              <a:rPr lang="en" altLang="zh-CN" i="1" dirty="0"/>
              <a:t>"I don't believe UNIX is Utopia. It's just the best set of tools around.</a:t>
            </a:r>
            <a:r>
              <a:rPr lang="en" altLang="zh-CN" dirty="0"/>
              <a:t> - Dick Haight, Unix Review, Jan. 1985, p. 117 </a:t>
            </a:r>
          </a:p>
          <a:p>
            <a:r>
              <a:rPr lang="en" altLang="zh-CN" i="1" dirty="0"/>
              <a:t>"That by the way, was one of the great things about UNIX in the early days: people actually shared each other's stuff. It's too bad that so many sites now have purposefully turned off the read privileges in order to keep their ideas from being stolen. Not only did we learn a lot in the old days from sharing material, but we also never had to worry about how things really worked because we always could go read the source. That's still the only thing that matters when the going </a:t>
            </a:r>
            <a:r>
              <a:rPr lang="en" altLang="zh-CN" i="1" dirty="0" err="1"/>
              <a:t>ge</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160</a:t>
            </a:fld>
            <a:endParaRPr kumimoji="1" lang="zh-CN" altLang="en-US"/>
          </a:p>
        </p:txBody>
      </p:sp>
    </p:spTree>
    <p:extLst>
      <p:ext uri="{BB962C8B-B14F-4D97-AF65-F5344CB8AC3E}">
        <p14:creationId xmlns:p14="http://schemas.microsoft.com/office/powerpoint/2010/main" val="393953145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en-US" altLang="zh-CN" dirty="0"/>
              <a:t>1.12 </a:t>
            </a:r>
            <a:r>
              <a:rPr lang="zh-CN" altLang="en-US" dirty="0"/>
              <a:t>名人录</a:t>
            </a:r>
            <a:br>
              <a:rPr lang="zh-CN" altLang="en-US" dirty="0"/>
            </a:br>
            <a:r>
              <a:rPr lang="zh-CN" altLang="en-US" dirty="0"/>
              <a:t>我们不想罗列所有负责开发</a:t>
            </a:r>
            <a:r>
              <a:rPr lang="en" altLang="zh-CN" dirty="0"/>
              <a:t>UNIX</a:t>
            </a:r>
            <a:r>
              <a:rPr lang="zh-CN" altLang="en-US" dirty="0"/>
              <a:t>的人的名单</a:t>
            </a:r>
            <a:r>
              <a:rPr lang="en-US" altLang="zh-CN" dirty="0"/>
              <a:t>, </a:t>
            </a:r>
            <a:r>
              <a:rPr lang="zh-CN" altLang="en-US" dirty="0"/>
              <a:t>这里仅罗列那些经常被谈及的人物</a:t>
            </a:r>
            <a:r>
              <a:rPr lang="en-US" altLang="zh-CN" dirty="0"/>
              <a:t>, </a:t>
            </a:r>
            <a:r>
              <a:rPr lang="zh-CN" altLang="en-US" dirty="0"/>
              <a:t>尽管</a:t>
            </a:r>
            <a:br>
              <a:rPr lang="zh-CN" altLang="en-US" dirty="0"/>
            </a:br>
            <a:r>
              <a:rPr lang="zh-CN" altLang="en-US" dirty="0"/>
              <a:t>他们可能只在</a:t>
            </a:r>
            <a:r>
              <a:rPr lang="en" altLang="zh-CN" dirty="0"/>
              <a:t>UNIX</a:t>
            </a:r>
            <a:r>
              <a:rPr lang="zh-CN" altLang="en-US" dirty="0"/>
              <a:t>会议的交谈中被涉及</a:t>
            </a:r>
            <a:r>
              <a:rPr lang="en-US" altLang="zh-CN" dirty="0"/>
              <a:t>.</a:t>
            </a:r>
            <a:br>
              <a:rPr lang="en-US" altLang="zh-CN" dirty="0"/>
            </a:br>
            <a:r>
              <a:rPr lang="zh-CN" altLang="en-US" dirty="0"/>
              <a:t>把每个参加</a:t>
            </a:r>
            <a:r>
              <a:rPr lang="en" altLang="zh-CN" dirty="0"/>
              <a:t>UNIX</a:t>
            </a:r>
            <a:r>
              <a:rPr lang="zh-CN" altLang="en-US" dirty="0"/>
              <a:t>开发的人都记下来是非常可能的</a:t>
            </a:r>
            <a:r>
              <a:rPr lang="en-US" altLang="zh-CN" dirty="0"/>
              <a:t>. </a:t>
            </a:r>
            <a:r>
              <a:rPr lang="zh-CN" altLang="en-US" dirty="0"/>
              <a:t>许多人尽管其工作很重要</a:t>
            </a:r>
            <a:r>
              <a:rPr lang="en-US" altLang="zh-CN" dirty="0"/>
              <a:t>, </a:t>
            </a:r>
            <a:r>
              <a:rPr lang="zh-CN" altLang="en-US" dirty="0"/>
              <a:t>但未留下</a:t>
            </a:r>
            <a:br>
              <a:rPr lang="zh-CN" altLang="en-US" dirty="0"/>
            </a:br>
            <a:r>
              <a:rPr lang="zh-CN" altLang="en-US" dirty="0"/>
              <a:t>什么可以识别的手迹</a:t>
            </a:r>
            <a:r>
              <a:rPr lang="en-US" altLang="zh-CN" dirty="0"/>
              <a:t>. </a:t>
            </a:r>
            <a:r>
              <a:rPr lang="zh-CN" altLang="en-US" dirty="0"/>
              <a:t>其他人则可能从整体上对</a:t>
            </a:r>
            <a:r>
              <a:rPr lang="en" altLang="zh-CN" dirty="0"/>
              <a:t>UNIX</a:t>
            </a:r>
            <a:r>
              <a:rPr lang="zh-CN" altLang="en-US" dirty="0"/>
              <a:t>做出了很大的贡献</a:t>
            </a:r>
            <a:r>
              <a:rPr lang="en-US" altLang="zh-CN" dirty="0"/>
              <a:t>, </a:t>
            </a:r>
            <a:r>
              <a:rPr lang="zh-CN" altLang="en-US" dirty="0"/>
              <a:t>但讲不清到底</a:t>
            </a:r>
            <a:br>
              <a:rPr lang="zh-CN" altLang="en-US" dirty="0"/>
            </a:br>
            <a:r>
              <a:rPr lang="zh-CN" altLang="en-US" dirty="0"/>
              <a:t>是哪一个具体的部分</a:t>
            </a:r>
            <a:r>
              <a:rPr lang="en-US" altLang="zh-CN" dirty="0"/>
              <a:t>. (</a:t>
            </a:r>
            <a:r>
              <a:rPr lang="zh-CN" altLang="en-US" dirty="0"/>
              <a:t>似乎所有的人都</a:t>
            </a:r>
            <a:r>
              <a:rPr lang="en" altLang="zh-CN" dirty="0"/>
              <a:t>Hack</a:t>
            </a:r>
            <a:r>
              <a:rPr lang="zh-CN" altLang="en-US" dirty="0"/>
              <a:t>了核心</a:t>
            </a:r>
            <a:r>
              <a:rPr lang="en-US" altLang="zh-CN" dirty="0"/>
              <a:t>.)</a:t>
            </a:r>
            <a:r>
              <a:rPr lang="zh-CN" altLang="en-US" dirty="0"/>
              <a:t>总之</a:t>
            </a:r>
            <a:r>
              <a:rPr lang="en-US" altLang="zh-CN" dirty="0"/>
              <a:t>, </a:t>
            </a:r>
            <a:r>
              <a:rPr lang="zh-CN" altLang="en-US" dirty="0"/>
              <a:t>对遗漏的同志请你原谅</a:t>
            </a:r>
            <a:r>
              <a:rPr lang="en-US" altLang="zh-CN" dirty="0"/>
              <a:t>.</a:t>
            </a:r>
            <a:br>
              <a:rPr lang="en-US" altLang="zh-CN" dirty="0"/>
            </a:br>
            <a:r>
              <a:rPr lang="zh-CN" altLang="en-US" dirty="0"/>
              <a:t>参加</a:t>
            </a:r>
            <a:r>
              <a:rPr lang="en" altLang="zh-CN" dirty="0"/>
              <a:t>UNIX</a:t>
            </a:r>
            <a:r>
              <a:rPr lang="zh-CN" altLang="en-US" dirty="0"/>
              <a:t>的许多人是因为在其他非</a:t>
            </a:r>
            <a:r>
              <a:rPr lang="en" altLang="zh-CN" dirty="0"/>
              <a:t>UNIX</a:t>
            </a:r>
            <a:r>
              <a:rPr lang="zh-CN" altLang="en-US" dirty="0"/>
              <a:t>的领域做出的贡献而出名的</a:t>
            </a:r>
            <a:r>
              <a:rPr lang="en-US" altLang="zh-CN" dirty="0"/>
              <a:t>. </a:t>
            </a:r>
            <a:r>
              <a:rPr lang="zh-CN" altLang="en-US" dirty="0"/>
              <a:t>我们没有列出这些</a:t>
            </a:r>
            <a:br>
              <a:rPr lang="zh-CN" altLang="en-US" dirty="0"/>
            </a:br>
            <a:r>
              <a:rPr lang="zh-CN" altLang="en-US" dirty="0"/>
              <a:t>对世界作出贡献</a:t>
            </a:r>
            <a:r>
              <a:rPr lang="en-US" altLang="zh-CN" dirty="0"/>
              <a:t>--</a:t>
            </a:r>
            <a:r>
              <a:rPr lang="zh-CN" altLang="en-US" dirty="0"/>
              <a:t>不是因为我们狭隘</a:t>
            </a:r>
            <a:r>
              <a:rPr lang="en-US" altLang="zh-CN" dirty="0"/>
              <a:t>--</a:t>
            </a:r>
            <a:r>
              <a:rPr lang="zh-CN" altLang="en-US" dirty="0"/>
              <a:t>相反</a:t>
            </a:r>
            <a:r>
              <a:rPr lang="en-US" altLang="zh-CN" dirty="0"/>
              <a:t>, </a:t>
            </a:r>
            <a:r>
              <a:rPr lang="zh-CN" altLang="en-US" dirty="0"/>
              <a:t>这些自有它们自己的颂功簿</a:t>
            </a:r>
            <a:r>
              <a:rPr lang="en-US" altLang="zh-CN" dirty="0"/>
              <a:t>.</a:t>
            </a:r>
            <a:br>
              <a:rPr lang="en-US" altLang="zh-CN" dirty="0"/>
            </a:br>
            <a:r>
              <a:rPr lang="zh-CN" altLang="en-US" dirty="0"/>
              <a:t>有些人的昵称也是出了名的</a:t>
            </a:r>
            <a:r>
              <a:rPr lang="en-US" altLang="zh-CN" dirty="0"/>
              <a:t>, </a:t>
            </a:r>
            <a:r>
              <a:rPr lang="zh-CN" altLang="en-US" dirty="0"/>
              <a:t>大概是因为他们都随着早期发行的</a:t>
            </a:r>
            <a:r>
              <a:rPr lang="en" altLang="zh-CN" dirty="0"/>
              <a:t>UNIX</a:t>
            </a:r>
            <a:r>
              <a:rPr lang="zh-CN" altLang="en-US" dirty="0"/>
              <a:t>中的</a:t>
            </a:r>
            <a:r>
              <a:rPr lang="en-US" altLang="zh-CN" dirty="0"/>
              <a:t>/</a:t>
            </a:r>
            <a:r>
              <a:rPr lang="en" altLang="zh-CN" dirty="0" err="1"/>
              <a:t>etc</a:t>
            </a:r>
            <a:r>
              <a:rPr lang="en" altLang="zh-CN" dirty="0"/>
              <a:t>/passwd</a:t>
            </a:r>
            <a:r>
              <a:rPr lang="zh-CN" altLang="en-US" dirty="0"/>
              <a:t>文</a:t>
            </a:r>
            <a:br>
              <a:rPr lang="zh-CN" altLang="en-US" dirty="0"/>
            </a:br>
            <a:r>
              <a:rPr lang="zh-CN" altLang="en-US" dirty="0"/>
              <a:t>件或源码中而传播的</a:t>
            </a:r>
            <a:r>
              <a:rPr lang="en-US" altLang="zh-CN" dirty="0"/>
              <a:t>. </a:t>
            </a:r>
            <a:r>
              <a:rPr lang="zh-CN" altLang="en-US" dirty="0"/>
              <a:t>我们也列下了这些昵称</a:t>
            </a:r>
            <a:r>
              <a:rPr lang="en-US" altLang="zh-CN" dirty="0"/>
              <a:t>, </a:t>
            </a:r>
            <a:r>
              <a:rPr lang="zh-CN" altLang="en-US" dirty="0"/>
              <a:t>所以当你听别人说</a:t>
            </a:r>
            <a:r>
              <a:rPr lang="en-US" altLang="zh-CN" dirty="0"/>
              <a:t>, "</a:t>
            </a:r>
            <a:r>
              <a:rPr lang="en" altLang="zh-CN" dirty="0" err="1"/>
              <a:t>dmr</a:t>
            </a:r>
            <a:r>
              <a:rPr lang="zh-CN" altLang="en-US" dirty="0"/>
              <a:t>说</a:t>
            </a:r>
            <a:r>
              <a:rPr lang="en-US" altLang="zh-CN" dirty="0"/>
              <a:t>..."</a:t>
            </a:r>
            <a:r>
              <a:rPr lang="zh-CN" altLang="en-US" dirty="0"/>
              <a:t>的时候</a:t>
            </a:r>
            <a:r>
              <a:rPr lang="en-US" altLang="zh-CN" dirty="0"/>
              <a:t>,</a:t>
            </a:r>
            <a:br>
              <a:rPr lang="en-US" altLang="zh-CN" dirty="0"/>
            </a:br>
            <a:r>
              <a:rPr lang="zh-CN" altLang="en-US" dirty="0"/>
              <a:t>你就知道他们是指</a:t>
            </a:r>
            <a:r>
              <a:rPr lang="en" altLang="zh-CN" dirty="0"/>
              <a:t>Dennis Ritchie.</a:t>
            </a:r>
            <a:br>
              <a:rPr lang="en" altLang="zh-CN" dirty="0"/>
            </a:br>
            <a:br>
              <a:rPr lang="en" altLang="zh-CN" dirty="0"/>
            </a:br>
            <a:r>
              <a:rPr lang="en" altLang="zh-CN" dirty="0"/>
              <a:t>Mike </a:t>
            </a:r>
            <a:r>
              <a:rPr lang="en" altLang="zh-CN" dirty="0" err="1"/>
              <a:t>Accetta</a:t>
            </a:r>
            <a:r>
              <a:rPr lang="en" altLang="zh-CN" dirty="0"/>
              <a:t>: </a:t>
            </a:r>
            <a:r>
              <a:rPr lang="zh-CN" altLang="en-US" dirty="0"/>
              <a:t>负责符号连接</a:t>
            </a:r>
            <a:r>
              <a:rPr lang="en-US" altLang="zh-CN" dirty="0"/>
              <a:t>, </a:t>
            </a:r>
            <a:r>
              <a:rPr lang="en" altLang="zh-CN" dirty="0"/>
              <a:t>key(</a:t>
            </a:r>
            <a:r>
              <a:rPr lang="zh-CN" altLang="en-US" dirty="0"/>
              <a:t>后来成为</a:t>
            </a:r>
            <a:r>
              <a:rPr lang="en" altLang="zh-CN" dirty="0"/>
              <a:t>man -k)</a:t>
            </a:r>
            <a:r>
              <a:rPr lang="zh-CN" altLang="en-US" dirty="0"/>
              <a:t>和</a:t>
            </a:r>
            <a:r>
              <a:rPr lang="en-US" altLang="zh-CN" dirty="0"/>
              <a:t>/</a:t>
            </a:r>
            <a:r>
              <a:rPr lang="en" altLang="zh-CN" dirty="0"/>
              <a:t>dev/</a:t>
            </a:r>
            <a:r>
              <a:rPr lang="en" altLang="zh-CN" dirty="0" err="1"/>
              <a:t>pty.</a:t>
            </a:r>
            <a:br>
              <a:rPr lang="en" altLang="zh-CN" dirty="0"/>
            </a:br>
            <a:r>
              <a:rPr lang="en" altLang="zh-CN" dirty="0"/>
              <a:t>(</a:t>
            </a:r>
            <a:r>
              <a:rPr lang="zh-CN" altLang="en-US" dirty="0"/>
              <a:t>译者</a:t>
            </a:r>
            <a:r>
              <a:rPr lang="en-US" altLang="zh-CN" dirty="0"/>
              <a:t>: /</a:t>
            </a:r>
            <a:r>
              <a:rPr lang="en" altLang="zh-CN" dirty="0"/>
              <a:t>dev/</a:t>
            </a:r>
            <a:r>
              <a:rPr lang="en" altLang="zh-CN" dirty="0" err="1"/>
              <a:t>pty</a:t>
            </a:r>
            <a:r>
              <a:rPr lang="zh-CN" altLang="en-US" dirty="0"/>
              <a:t>就是虚终端</a:t>
            </a:r>
            <a:r>
              <a:rPr lang="en-US" altLang="zh-CN" dirty="0"/>
              <a:t>)</a:t>
            </a:r>
            <a:br>
              <a:rPr lang="en-US" altLang="zh-CN" dirty="0"/>
            </a:br>
            <a:br>
              <a:rPr lang="en-US" altLang="zh-CN" dirty="0"/>
            </a:br>
            <a:r>
              <a:rPr lang="en" altLang="zh-CN" dirty="0"/>
              <a:t>Rick Adams: UUNET</a:t>
            </a:r>
            <a:r>
              <a:rPr lang="zh-CN" altLang="en-US" dirty="0"/>
              <a:t>的骨干</a:t>
            </a:r>
            <a:r>
              <a:rPr lang="en-US" altLang="zh-CN" dirty="0"/>
              <a:t>. </a:t>
            </a:r>
            <a:r>
              <a:rPr lang="zh-CN" altLang="en-US" dirty="0"/>
              <a:t>写了</a:t>
            </a:r>
            <a:r>
              <a:rPr lang="en" altLang="zh-CN" dirty="0"/>
              <a:t>SLIP</a:t>
            </a:r>
            <a:r>
              <a:rPr lang="zh-CN" altLang="en-US" dirty="0"/>
              <a:t>协议</a:t>
            </a:r>
            <a:r>
              <a:rPr lang="en-US" altLang="zh-CN" dirty="0"/>
              <a:t>.</a:t>
            </a:r>
            <a:br>
              <a:rPr lang="en-US" altLang="zh-CN" dirty="0"/>
            </a:br>
            <a:br>
              <a:rPr lang="en-US" altLang="zh-CN" dirty="0"/>
            </a:br>
            <a:r>
              <a:rPr lang="en" altLang="zh-CN" dirty="0"/>
              <a:t>Alfred </a:t>
            </a:r>
            <a:r>
              <a:rPr lang="en" altLang="zh-CN" dirty="0" err="1"/>
              <a:t>Aho</a:t>
            </a:r>
            <a:r>
              <a:rPr lang="en" altLang="zh-CN" dirty="0"/>
              <a:t>: </a:t>
            </a:r>
            <a:r>
              <a:rPr lang="en" altLang="zh-CN" dirty="0" err="1"/>
              <a:t>awk</a:t>
            </a:r>
            <a:r>
              <a:rPr lang="zh-CN" altLang="en-US" dirty="0"/>
              <a:t>中的</a:t>
            </a:r>
            <a:r>
              <a:rPr lang="en" altLang="zh-CN" dirty="0"/>
              <a:t>A. </a:t>
            </a:r>
            <a:r>
              <a:rPr lang="en" altLang="zh-CN" dirty="0" err="1"/>
              <a:t>egrep</a:t>
            </a:r>
            <a:r>
              <a:rPr lang="zh-CN" altLang="en-US" dirty="0"/>
              <a:t>和</a:t>
            </a:r>
            <a:r>
              <a:rPr lang="en" altLang="zh-CN" dirty="0" err="1"/>
              <a:t>dbm</a:t>
            </a:r>
            <a:r>
              <a:rPr lang="zh-CN" altLang="en-US" dirty="0"/>
              <a:t>库的作者</a:t>
            </a:r>
            <a:r>
              <a:rPr lang="en-US" altLang="zh-CN" dirty="0"/>
              <a:t>.</a:t>
            </a:r>
            <a:br>
              <a:rPr lang="en-US" altLang="zh-CN" dirty="0"/>
            </a:br>
            <a:br>
              <a:rPr lang="en-US" altLang="zh-CN" dirty="0"/>
            </a:br>
            <a:r>
              <a:rPr lang="en" altLang="zh-CN" dirty="0"/>
              <a:t>Eric Allman: </a:t>
            </a:r>
            <a:r>
              <a:rPr lang="zh-CN" altLang="en-US" dirty="0"/>
              <a:t>编写了</a:t>
            </a:r>
            <a:r>
              <a:rPr lang="en" altLang="zh-CN" dirty="0" err="1"/>
              <a:t>sendmail</a:t>
            </a:r>
            <a:r>
              <a:rPr lang="en" altLang="zh-CN" dirty="0"/>
              <a:t>, trek, </a:t>
            </a:r>
            <a:r>
              <a:rPr lang="en" altLang="zh-CN" dirty="0" err="1"/>
              <a:t>tset</a:t>
            </a:r>
            <a:r>
              <a:rPr lang="zh-CN" altLang="en-US" dirty="0"/>
              <a:t>和</a:t>
            </a:r>
            <a:r>
              <a:rPr lang="en-US" altLang="zh-CN" dirty="0"/>
              <a:t>-</a:t>
            </a:r>
            <a:r>
              <a:rPr lang="en" altLang="zh-CN" dirty="0"/>
              <a:t>me</a:t>
            </a:r>
            <a:r>
              <a:rPr lang="zh-CN" altLang="en-US" dirty="0"/>
              <a:t>宏</a:t>
            </a:r>
            <a:r>
              <a:rPr lang="en-US" altLang="zh-CN" dirty="0"/>
              <a:t>. </a:t>
            </a:r>
            <a:r>
              <a:rPr lang="en" altLang="zh-CN" dirty="0"/>
              <a:t>Ingres</a:t>
            </a:r>
            <a:r>
              <a:rPr lang="zh-CN" altLang="en-US" dirty="0"/>
              <a:t>的主力</a:t>
            </a:r>
            <a:r>
              <a:rPr lang="en-US" altLang="zh-CN" dirty="0"/>
              <a:t>.</a:t>
            </a:r>
            <a:br>
              <a:rPr lang="en-US" altLang="zh-CN" dirty="0"/>
            </a:br>
            <a:r>
              <a:rPr lang="en-US" altLang="zh-CN" dirty="0"/>
              <a:t>(</a:t>
            </a:r>
            <a:r>
              <a:rPr lang="zh-CN" altLang="en-US" dirty="0"/>
              <a:t>译者</a:t>
            </a:r>
            <a:r>
              <a:rPr lang="en-US" altLang="zh-CN" dirty="0"/>
              <a:t>: </a:t>
            </a:r>
            <a:r>
              <a:rPr lang="zh-CN" altLang="en-US" dirty="0"/>
              <a:t>今天你该把对</a:t>
            </a:r>
            <a:r>
              <a:rPr lang="en" altLang="zh-CN" dirty="0" err="1"/>
              <a:t>sendmail</a:t>
            </a:r>
            <a:r>
              <a:rPr lang="zh-CN" altLang="en-US" dirty="0"/>
              <a:t>的抱怨送给这位仁兄</a:t>
            </a:r>
            <a:r>
              <a:rPr lang="en-US" altLang="zh-CN" dirty="0"/>
              <a:t>.</a:t>
            </a:r>
            <a:br>
              <a:rPr lang="en-US" altLang="zh-CN" dirty="0"/>
            </a:br>
            <a:r>
              <a:rPr lang="zh-CN" altLang="en-US" dirty="0"/>
              <a:t>喂</a:t>
            </a:r>
            <a:r>
              <a:rPr lang="en-US" altLang="zh-CN" dirty="0"/>
              <a:t>, </a:t>
            </a:r>
            <a:r>
              <a:rPr lang="zh-CN" altLang="en-US" dirty="0"/>
              <a:t>老兄</a:t>
            </a:r>
            <a:r>
              <a:rPr lang="en-US" altLang="zh-CN" dirty="0"/>
              <a:t>, </a:t>
            </a:r>
            <a:r>
              <a:rPr lang="zh-CN" altLang="en-US" dirty="0"/>
              <a:t>做的什么东东</a:t>
            </a:r>
            <a:r>
              <a:rPr lang="en-US" altLang="zh-CN" dirty="0"/>
              <a:t>, </a:t>
            </a:r>
            <a:r>
              <a:rPr lang="zh-CN" altLang="en-US" dirty="0"/>
              <a:t>看不懂</a:t>
            </a:r>
            <a:r>
              <a:rPr lang="en-US" altLang="zh-CN" dirty="0"/>
              <a:t>, </a:t>
            </a:r>
            <a:r>
              <a:rPr lang="zh-CN" altLang="en-US" dirty="0"/>
              <a:t>还有好些漏洞</a:t>
            </a:r>
            <a:r>
              <a:rPr lang="en-US" altLang="zh-CN" dirty="0"/>
              <a:t>.)</a:t>
            </a:r>
            <a:br>
              <a:rPr lang="en-US" altLang="zh-CN" dirty="0"/>
            </a:br>
            <a:br>
              <a:rPr lang="en-US" altLang="zh-CN" dirty="0"/>
            </a:br>
            <a:r>
              <a:rPr lang="en" altLang="zh-CN" dirty="0"/>
              <a:t>Ken Arnold: </a:t>
            </a:r>
            <a:r>
              <a:rPr lang="zh-CN" altLang="en-US" dirty="0"/>
              <a:t>编写了</a:t>
            </a:r>
            <a:r>
              <a:rPr lang="en" altLang="zh-CN" dirty="0"/>
              <a:t>curses, fortune, </a:t>
            </a:r>
            <a:r>
              <a:rPr lang="zh-CN" altLang="en-US" dirty="0"/>
              <a:t>还包括许多的游戏</a:t>
            </a:r>
            <a:r>
              <a:rPr lang="en-US" altLang="zh-CN" dirty="0"/>
              <a:t>.</a:t>
            </a:r>
            <a:br>
              <a:rPr lang="en-US" altLang="zh-CN" dirty="0"/>
            </a:br>
            <a:br>
              <a:rPr lang="en-US" altLang="zh-CN" dirty="0"/>
            </a:br>
            <a:r>
              <a:rPr lang="en" altLang="zh-CN" dirty="0" err="1"/>
              <a:t>Ozalp</a:t>
            </a:r>
            <a:r>
              <a:rPr lang="en" altLang="zh-CN" dirty="0"/>
              <a:t> </a:t>
            </a:r>
            <a:r>
              <a:rPr lang="en" altLang="zh-CN" dirty="0" err="1"/>
              <a:t>Babaoglu</a:t>
            </a:r>
            <a:r>
              <a:rPr lang="en" altLang="zh-CN" dirty="0"/>
              <a:t>: </a:t>
            </a:r>
            <a:r>
              <a:rPr lang="zh-CN" altLang="en-US" dirty="0"/>
              <a:t>同</a:t>
            </a:r>
            <a:r>
              <a:rPr lang="en" altLang="zh-CN" dirty="0"/>
              <a:t>Bill Joy</a:t>
            </a:r>
            <a:r>
              <a:rPr lang="zh-CN" altLang="en-US" dirty="0"/>
              <a:t>一起负责伯克利</a:t>
            </a:r>
            <a:r>
              <a:rPr lang="en" altLang="zh-CN" dirty="0"/>
              <a:t>UNIX</a:t>
            </a:r>
            <a:r>
              <a:rPr lang="zh-CN" altLang="en-US" dirty="0"/>
              <a:t>的虚存</a:t>
            </a:r>
            <a:r>
              <a:rPr lang="en-US" altLang="zh-CN" dirty="0"/>
              <a:t>.</a:t>
            </a:r>
            <a:br>
              <a:rPr lang="en-US" altLang="zh-CN" dirty="0"/>
            </a:br>
            <a:br>
              <a:rPr lang="en-US" altLang="zh-CN" dirty="0"/>
            </a:br>
            <a:r>
              <a:rPr lang="en" altLang="zh-CN" dirty="0" err="1"/>
              <a:t>W.O.Baker</a:t>
            </a:r>
            <a:r>
              <a:rPr lang="en" altLang="zh-CN" dirty="0"/>
              <a:t>: </a:t>
            </a:r>
            <a:r>
              <a:rPr lang="zh-CN" altLang="en-US" dirty="0"/>
              <a:t>驳回</a:t>
            </a:r>
            <a:r>
              <a:rPr lang="en" altLang="zh-CN" dirty="0" err="1"/>
              <a:t>Tompson</a:t>
            </a:r>
            <a:r>
              <a:rPr lang="en" altLang="zh-CN" dirty="0"/>
              <a:t>, Ritchie</a:t>
            </a:r>
            <a:r>
              <a:rPr lang="zh-CN" altLang="en-US" dirty="0"/>
              <a:t>和</a:t>
            </a:r>
            <a:r>
              <a:rPr lang="en" altLang="zh-CN" dirty="0" err="1"/>
              <a:t>Ossana</a:t>
            </a:r>
            <a:r>
              <a:rPr lang="zh-CN" altLang="en-US" dirty="0"/>
              <a:t>等人对</a:t>
            </a:r>
            <a:r>
              <a:rPr lang="en" altLang="zh-CN" dirty="0"/>
              <a:t>DEC-10</a:t>
            </a:r>
            <a:r>
              <a:rPr lang="zh-CN" altLang="en-US" dirty="0"/>
              <a:t>的请求</a:t>
            </a:r>
            <a:r>
              <a:rPr lang="en-US" altLang="zh-CN" dirty="0"/>
              <a:t>.</a:t>
            </a:r>
            <a:br>
              <a:rPr lang="en-US" altLang="zh-CN" dirty="0"/>
            </a:br>
            <a:r>
              <a:rPr lang="zh-CN" altLang="en-US" dirty="0"/>
              <a:t>这到导致了一个在更小的机器上的更小巧的系统的开</a:t>
            </a:r>
            <a:br>
              <a:rPr lang="zh-CN" altLang="en-US" dirty="0"/>
            </a:br>
            <a:r>
              <a:rPr lang="zh-CN" altLang="en-US" dirty="0"/>
              <a:t>发</a:t>
            </a:r>
            <a:r>
              <a:rPr lang="en-US" altLang="zh-CN" dirty="0"/>
              <a:t>.</a:t>
            </a:r>
            <a:br>
              <a:rPr lang="en-US" altLang="zh-CN" dirty="0"/>
            </a:br>
            <a:br>
              <a:rPr lang="en-US" altLang="zh-CN" dirty="0"/>
            </a:br>
            <a:r>
              <a:rPr lang="en" altLang="zh-CN" dirty="0"/>
              <a:t>Andreas </a:t>
            </a:r>
            <a:r>
              <a:rPr lang="en" altLang="zh-CN" dirty="0" err="1"/>
              <a:t>Rechtolsheim</a:t>
            </a:r>
            <a:r>
              <a:rPr lang="en" altLang="zh-CN" dirty="0"/>
              <a:t>: </a:t>
            </a:r>
            <a:r>
              <a:rPr lang="zh-CN" altLang="en-US" dirty="0"/>
              <a:t>设计了最初的</a:t>
            </a:r>
            <a:r>
              <a:rPr lang="en" altLang="zh-CN" dirty="0"/>
              <a:t>SUN</a:t>
            </a:r>
            <a:r>
              <a:rPr lang="zh-CN" altLang="en-US" dirty="0"/>
              <a:t>板</a:t>
            </a:r>
            <a:r>
              <a:rPr lang="en-US" altLang="zh-CN" dirty="0"/>
              <a:t>.</a:t>
            </a:r>
            <a:br>
              <a:rPr lang="en-US" altLang="zh-CN" dirty="0"/>
            </a:br>
            <a:br>
              <a:rPr lang="en-US" altLang="zh-CN" dirty="0"/>
            </a:br>
            <a:r>
              <a:rPr lang="en" altLang="zh-CN" dirty="0"/>
              <a:t>Steve </a:t>
            </a:r>
            <a:r>
              <a:rPr lang="en" altLang="zh-CN" dirty="0" err="1"/>
              <a:t>Rellovin</a:t>
            </a:r>
            <a:r>
              <a:rPr lang="en" altLang="zh-CN" dirty="0"/>
              <a:t>: </a:t>
            </a:r>
            <a:r>
              <a:rPr lang="zh-CN" altLang="en-US" dirty="0"/>
              <a:t>编写了第一个</a:t>
            </a:r>
            <a:r>
              <a:rPr lang="en" altLang="zh-CN" dirty="0"/>
              <a:t>Usenet.</a:t>
            </a:r>
            <a:br>
              <a:rPr lang="en" altLang="zh-CN" dirty="0"/>
            </a:br>
            <a:br>
              <a:rPr lang="en" altLang="zh-CN" dirty="0"/>
            </a:br>
            <a:r>
              <a:rPr lang="en" altLang="zh-CN" dirty="0"/>
              <a:t>Walt </a:t>
            </a:r>
            <a:r>
              <a:rPr lang="en" altLang="zh-CN" dirty="0" err="1"/>
              <a:t>Bilofsky</a:t>
            </a:r>
            <a:r>
              <a:rPr lang="en" altLang="zh-CN" dirty="0"/>
              <a:t>: </a:t>
            </a:r>
            <a:r>
              <a:rPr lang="zh-CN" altLang="en-US" dirty="0"/>
              <a:t>编写了</a:t>
            </a:r>
            <a:r>
              <a:rPr lang="en" altLang="zh-CN" dirty="0"/>
              <a:t>Rand</a:t>
            </a:r>
            <a:r>
              <a:rPr lang="zh-CN" altLang="en-US" dirty="0"/>
              <a:t>编辑器</a:t>
            </a:r>
            <a:r>
              <a:rPr lang="en-US" altLang="zh-CN" dirty="0"/>
              <a:t>.</a:t>
            </a:r>
            <a:br>
              <a:rPr lang="en-US" altLang="zh-CN" dirty="0"/>
            </a:br>
            <a:br>
              <a:rPr lang="en-US" altLang="zh-CN" dirty="0"/>
            </a:br>
            <a:r>
              <a:rPr lang="en" altLang="zh-CN" dirty="0"/>
              <a:t>Biff: Heidi</a:t>
            </a:r>
            <a:r>
              <a:rPr lang="zh-CN" altLang="en-US" dirty="0"/>
              <a:t>的小狗</a:t>
            </a:r>
            <a:r>
              <a:rPr lang="en-US" altLang="zh-CN" dirty="0"/>
              <a:t>.</a:t>
            </a:r>
            <a:br>
              <a:rPr lang="en-US" altLang="zh-CN" dirty="0"/>
            </a:br>
            <a:r>
              <a:rPr lang="en-US" altLang="zh-CN" dirty="0"/>
              <a:t>(</a:t>
            </a:r>
            <a:r>
              <a:rPr lang="zh-CN" altLang="en-US" dirty="0"/>
              <a:t>译者</a:t>
            </a:r>
            <a:r>
              <a:rPr lang="en-US" altLang="zh-CN" dirty="0"/>
              <a:t>: </a:t>
            </a:r>
            <a:r>
              <a:rPr lang="zh-CN" altLang="en-US" dirty="0"/>
              <a:t>这可不是小话</a:t>
            </a:r>
            <a:r>
              <a:rPr lang="en-US" altLang="zh-CN" dirty="0"/>
              <a:t>. </a:t>
            </a:r>
            <a:r>
              <a:rPr lang="en" altLang="zh-CN" dirty="0"/>
              <a:t>UNIX</a:t>
            </a:r>
            <a:r>
              <a:rPr lang="zh-CN" altLang="en-US" dirty="0"/>
              <a:t>里的</a:t>
            </a:r>
            <a:r>
              <a:rPr lang="en" altLang="zh-CN" dirty="0"/>
              <a:t>biff</a:t>
            </a:r>
            <a:r>
              <a:rPr lang="zh-CN" altLang="en-US" dirty="0"/>
              <a:t>命令确实就是这</a:t>
            </a:r>
            <a:br>
              <a:rPr lang="zh-CN" altLang="en-US" dirty="0"/>
            </a:br>
            <a:r>
              <a:rPr lang="zh-CN" altLang="en-US" dirty="0"/>
              <a:t>条狗的名字</a:t>
            </a:r>
            <a:r>
              <a:rPr lang="en-US" altLang="zh-CN" dirty="0"/>
              <a:t>. </a:t>
            </a:r>
            <a:r>
              <a:rPr lang="zh-CN" altLang="en-US" dirty="0"/>
              <a:t>它总是向这邮递员汪汪地叫个不停</a:t>
            </a:r>
            <a:r>
              <a:rPr lang="en-US" altLang="zh-CN" dirty="0"/>
              <a:t>)</a:t>
            </a:r>
            <a:br>
              <a:rPr lang="en-US" altLang="zh-CN" dirty="0"/>
            </a:br>
            <a:br>
              <a:rPr lang="en-US" altLang="zh-CN" dirty="0"/>
            </a:br>
            <a:r>
              <a:rPr lang="en" altLang="zh-CN" dirty="0"/>
              <a:t>Irma Brien: </a:t>
            </a:r>
            <a:r>
              <a:rPr lang="zh-CN" altLang="en-US" dirty="0"/>
              <a:t>邮寄了所有的第六版</a:t>
            </a:r>
            <a:r>
              <a:rPr lang="en" altLang="zh-CN" dirty="0"/>
              <a:t>UNIX</a:t>
            </a:r>
            <a:r>
              <a:rPr lang="zh-CN" altLang="en-US" dirty="0"/>
              <a:t>的磁带</a:t>
            </a:r>
            <a:r>
              <a:rPr lang="en-US" altLang="zh-CN" dirty="0"/>
              <a:t>.</a:t>
            </a:r>
            <a:br>
              <a:rPr lang="en-US" altLang="zh-CN" dirty="0"/>
            </a:br>
            <a:br>
              <a:rPr lang="en-US" altLang="zh-CN" dirty="0"/>
            </a:br>
            <a:r>
              <a:rPr lang="en" altLang="zh-CN" dirty="0"/>
              <a:t>Bruce Borden: </a:t>
            </a:r>
            <a:r>
              <a:rPr lang="zh-CN" altLang="en-US" dirty="0"/>
              <a:t>负责</a:t>
            </a:r>
            <a:r>
              <a:rPr lang="en" altLang="zh-CN" dirty="0"/>
              <a:t>MH</a:t>
            </a:r>
            <a:r>
              <a:rPr lang="zh-CN" altLang="en-US" dirty="0"/>
              <a:t>和</a:t>
            </a:r>
            <a:r>
              <a:rPr lang="en" altLang="zh-CN" dirty="0"/>
              <a:t>Rand</a:t>
            </a:r>
            <a:r>
              <a:rPr lang="zh-CN" altLang="en-US" dirty="0"/>
              <a:t>编辑器</a:t>
            </a:r>
            <a:r>
              <a:rPr lang="en-US" altLang="zh-CN" dirty="0"/>
              <a:t>.</a:t>
            </a:r>
            <a:br>
              <a:rPr lang="en-US" altLang="zh-CN" dirty="0"/>
            </a:br>
            <a:br>
              <a:rPr lang="en-US" altLang="zh-CN" dirty="0"/>
            </a:br>
            <a:r>
              <a:rPr lang="en" altLang="zh-CN" dirty="0"/>
              <a:t>Steve("</a:t>
            </a:r>
            <a:r>
              <a:rPr lang="en" altLang="zh-CN" dirty="0" err="1"/>
              <a:t>srb</a:t>
            </a:r>
            <a:r>
              <a:rPr lang="en" altLang="zh-CN" dirty="0"/>
              <a:t>")Bourne: </a:t>
            </a:r>
            <a:r>
              <a:rPr lang="zh-CN" altLang="en-US" dirty="0"/>
              <a:t>创造了</a:t>
            </a:r>
            <a:r>
              <a:rPr lang="en" altLang="zh-CN" dirty="0"/>
              <a:t>Bourne Shell. </a:t>
            </a:r>
            <a:r>
              <a:rPr lang="zh-CN" altLang="en-US" dirty="0"/>
              <a:t>编写了</a:t>
            </a:r>
            <a:r>
              <a:rPr lang="en" altLang="zh-CN" dirty="0" err="1"/>
              <a:t>adb</a:t>
            </a:r>
            <a:r>
              <a:rPr lang="en" altLang="zh-CN" dirty="0"/>
              <a:t>.</a:t>
            </a:r>
            <a:br>
              <a:rPr lang="en" altLang="zh-CN" dirty="0"/>
            </a:br>
            <a:br>
              <a:rPr lang="en" altLang="zh-CN" dirty="0"/>
            </a:br>
            <a:r>
              <a:rPr lang="en" altLang="zh-CN" dirty="0"/>
              <a:t>Steve Bunch: UNIX</a:t>
            </a:r>
            <a:r>
              <a:rPr lang="zh-CN" altLang="en-US" dirty="0"/>
              <a:t>的</a:t>
            </a:r>
            <a:r>
              <a:rPr lang="en" altLang="zh-CN" dirty="0"/>
              <a:t>APRA(NCP)</a:t>
            </a:r>
            <a:r>
              <a:rPr lang="zh-CN" altLang="en-US" dirty="0"/>
              <a:t>代码的合作者</a:t>
            </a:r>
            <a:r>
              <a:rPr lang="en-US" altLang="zh-CN" dirty="0"/>
              <a:t>.</a:t>
            </a:r>
            <a:br>
              <a:rPr lang="en-US" altLang="zh-CN" dirty="0"/>
            </a:br>
            <a:br>
              <a:rPr lang="en-US" altLang="zh-CN" dirty="0"/>
            </a:br>
            <a:r>
              <a:rPr lang="en" altLang="zh-CN" dirty="0"/>
              <a:t>Brent Byer: </a:t>
            </a:r>
            <a:r>
              <a:rPr lang="zh-CN" altLang="en-US" dirty="0"/>
              <a:t>加入了分离的指令</a:t>
            </a:r>
            <a:r>
              <a:rPr lang="en-US" altLang="zh-CN" dirty="0"/>
              <a:t>/</a:t>
            </a:r>
            <a:r>
              <a:rPr lang="zh-CN" altLang="en-US" dirty="0"/>
              <a:t>数据空间来支持</a:t>
            </a:r>
            <a:r>
              <a:rPr lang="en" altLang="zh-CN" dirty="0"/>
              <a:t>PDP-11/45.</a:t>
            </a:r>
            <a:br>
              <a:rPr lang="en" altLang="zh-CN" dirty="0"/>
            </a:br>
            <a:br>
              <a:rPr lang="en" altLang="zh-CN" dirty="0"/>
            </a:br>
            <a:r>
              <a:rPr lang="en" altLang="zh-CN" dirty="0"/>
              <a:t>Ron Cain: </a:t>
            </a:r>
            <a:r>
              <a:rPr lang="zh-CN" altLang="en-US" dirty="0"/>
              <a:t>编写了</a:t>
            </a:r>
            <a:r>
              <a:rPr lang="en" altLang="zh-CN" dirty="0"/>
              <a:t>Small C, </a:t>
            </a:r>
            <a:r>
              <a:rPr lang="zh-CN" altLang="en-US" dirty="0"/>
              <a:t>第一个</a:t>
            </a:r>
            <a:r>
              <a:rPr lang="en" altLang="zh-CN" dirty="0"/>
              <a:t>public-domain</a:t>
            </a:r>
            <a:r>
              <a:rPr lang="zh-CN" altLang="en-US" dirty="0"/>
              <a:t>的</a:t>
            </a:r>
            <a:r>
              <a:rPr lang="en" altLang="zh-CN" dirty="0"/>
              <a:t>C</a:t>
            </a:r>
            <a:r>
              <a:rPr lang="zh-CN" altLang="en-US" dirty="0"/>
              <a:t>编译器</a:t>
            </a:r>
            <a:r>
              <a:rPr lang="en-US" altLang="zh-CN" dirty="0"/>
              <a:t>.</a:t>
            </a:r>
            <a:br>
              <a:rPr lang="en-US" altLang="zh-CN" dirty="0"/>
            </a:br>
            <a:br>
              <a:rPr lang="en-US" altLang="zh-CN" dirty="0"/>
            </a:br>
            <a:r>
              <a:rPr lang="en" altLang="zh-CN" dirty="0"/>
              <a:t>Rudd </a:t>
            </a:r>
            <a:r>
              <a:rPr lang="en" altLang="zh-CN" dirty="0" err="1"/>
              <a:t>Canaday</a:t>
            </a:r>
            <a:r>
              <a:rPr lang="en" altLang="zh-CN" dirty="0"/>
              <a:t>: </a:t>
            </a:r>
            <a:r>
              <a:rPr lang="zh-CN" altLang="en-US" dirty="0"/>
              <a:t>同</a:t>
            </a:r>
            <a:r>
              <a:rPr lang="en" altLang="zh-CN" dirty="0"/>
              <a:t>Dennis</a:t>
            </a:r>
            <a:r>
              <a:rPr lang="zh-CN" altLang="en-US" dirty="0"/>
              <a:t>和</a:t>
            </a:r>
            <a:r>
              <a:rPr lang="en" altLang="zh-CN" dirty="0"/>
              <a:t>Ken</a:t>
            </a:r>
            <a:r>
              <a:rPr lang="zh-CN" altLang="en-US" dirty="0"/>
              <a:t>一起设计</a:t>
            </a:r>
            <a:r>
              <a:rPr lang="en" altLang="zh-CN" dirty="0"/>
              <a:t>UNIX</a:t>
            </a:r>
            <a:r>
              <a:rPr lang="zh-CN" altLang="en-US" dirty="0"/>
              <a:t>的文件系统</a:t>
            </a:r>
            <a:r>
              <a:rPr lang="en-US" altLang="zh-CN" dirty="0"/>
              <a:t>. </a:t>
            </a:r>
            <a:r>
              <a:rPr lang="zh-CN" altLang="en-US" dirty="0"/>
              <a:t>创建了</a:t>
            </a:r>
            <a:r>
              <a:rPr lang="en" altLang="zh-CN" dirty="0"/>
              <a:t>PWB</a:t>
            </a:r>
            <a:br>
              <a:rPr lang="en" altLang="zh-CN" dirty="0"/>
            </a:br>
            <a:r>
              <a:rPr lang="zh-CN" altLang="en-US" dirty="0"/>
              <a:t>小组</a:t>
            </a:r>
            <a:r>
              <a:rPr lang="en-US" altLang="zh-CN" dirty="0"/>
              <a:t>.</a:t>
            </a:r>
            <a:br>
              <a:rPr lang="en-US" altLang="zh-CN" dirty="0"/>
            </a:br>
            <a:br>
              <a:rPr lang="en-US" altLang="zh-CN" dirty="0"/>
            </a:br>
            <a:r>
              <a:rPr lang="en" altLang="zh-CN" dirty="0"/>
              <a:t>Lorinda Cherry: Writer's Workbench(diction, style</a:t>
            </a:r>
            <a:r>
              <a:rPr lang="zh-CN" altLang="en-US" dirty="0"/>
              <a:t>等等</a:t>
            </a:r>
            <a:r>
              <a:rPr lang="en-US" altLang="zh-CN" dirty="0"/>
              <a:t>), </a:t>
            </a:r>
            <a:r>
              <a:rPr lang="en" altLang="zh-CN" dirty="0" err="1"/>
              <a:t>bc</a:t>
            </a:r>
            <a:r>
              <a:rPr lang="zh-CN" altLang="en-US" dirty="0"/>
              <a:t>个</a:t>
            </a:r>
            <a:r>
              <a:rPr lang="en" altLang="zh-CN" dirty="0"/>
              <a:t>dc</a:t>
            </a:r>
            <a:br>
              <a:rPr lang="en" altLang="zh-CN" dirty="0"/>
            </a:br>
            <a:r>
              <a:rPr lang="zh-CN" altLang="en-US" dirty="0"/>
              <a:t>的作者</a:t>
            </a:r>
            <a:r>
              <a:rPr lang="en-US" altLang="zh-CN" dirty="0"/>
              <a:t>. </a:t>
            </a:r>
            <a:r>
              <a:rPr lang="zh-CN" altLang="en-US" dirty="0"/>
              <a:t>还编写了</a:t>
            </a:r>
            <a:r>
              <a:rPr lang="en" altLang="zh-CN" dirty="0" err="1"/>
              <a:t>eqn</a:t>
            </a:r>
            <a:r>
              <a:rPr lang="zh-CN" altLang="en-US" dirty="0"/>
              <a:t>和</a:t>
            </a:r>
            <a:r>
              <a:rPr lang="en" altLang="zh-CN" dirty="0" err="1"/>
              <a:t>bwk</a:t>
            </a:r>
            <a:r>
              <a:rPr lang="en" altLang="zh-CN" dirty="0"/>
              <a:t>.</a:t>
            </a:r>
            <a:br>
              <a:rPr lang="en" altLang="zh-CN" dirty="0"/>
            </a:br>
            <a:br>
              <a:rPr lang="en" altLang="zh-CN" dirty="0"/>
            </a:br>
            <a:r>
              <a:rPr lang="en" altLang="zh-CN" dirty="0"/>
              <a:t>Greg Chesson: Wood </a:t>
            </a:r>
            <a:r>
              <a:rPr lang="en" altLang="zh-CN" dirty="0" err="1"/>
              <a:t>Hermen</a:t>
            </a:r>
            <a:r>
              <a:rPr lang="zh-CN" altLang="en-US" dirty="0"/>
              <a:t>乐团的前任鼓手</a:t>
            </a:r>
            <a:r>
              <a:rPr lang="en-US" altLang="zh-CN" dirty="0"/>
              <a:t>, </a:t>
            </a:r>
            <a:r>
              <a:rPr lang="en" altLang="zh-CN" dirty="0" err="1"/>
              <a:t>mpx</a:t>
            </a:r>
            <a:r>
              <a:rPr lang="zh-CN" altLang="en-US" dirty="0"/>
              <a:t>文件</a:t>
            </a:r>
            <a:r>
              <a:rPr lang="en-US" altLang="zh-CN" dirty="0"/>
              <a:t>(</a:t>
            </a:r>
            <a:r>
              <a:rPr lang="en" altLang="zh-CN" dirty="0"/>
              <a:t>select()</a:t>
            </a:r>
            <a:r>
              <a:rPr lang="zh-CN" altLang="en-US" dirty="0"/>
              <a:t>的</a:t>
            </a:r>
            <a:br>
              <a:rPr lang="zh-CN" altLang="en-US" dirty="0"/>
            </a:br>
            <a:r>
              <a:rPr lang="zh-CN" altLang="en-US" dirty="0"/>
              <a:t>前身</a:t>
            </a:r>
            <a:r>
              <a:rPr lang="en-US" altLang="zh-CN" dirty="0"/>
              <a:t>), </a:t>
            </a:r>
            <a:r>
              <a:rPr lang="zh-CN" altLang="en-US" dirty="0"/>
              <a:t>最初的</a:t>
            </a:r>
            <a:r>
              <a:rPr lang="en" altLang="zh-CN" dirty="0" err="1"/>
              <a:t>uucp</a:t>
            </a:r>
            <a:r>
              <a:rPr lang="en" altLang="zh-CN" dirty="0"/>
              <a:t> packet</a:t>
            </a:r>
            <a:r>
              <a:rPr lang="zh-CN" altLang="en-US" dirty="0"/>
              <a:t>驱动</a:t>
            </a:r>
            <a:r>
              <a:rPr lang="en-US" altLang="zh-CN" dirty="0"/>
              <a:t>, </a:t>
            </a:r>
            <a:r>
              <a:rPr lang="en" altLang="zh-CN" dirty="0" err="1"/>
              <a:t>Datakit</a:t>
            </a:r>
            <a:r>
              <a:rPr lang="en" altLang="zh-CN" dirty="0"/>
              <a:t>, </a:t>
            </a:r>
            <a:r>
              <a:rPr lang="zh-CN" altLang="en-US" dirty="0"/>
              <a:t>行律和</a:t>
            </a:r>
            <a:br>
              <a:rPr lang="zh-CN" altLang="en-US" dirty="0"/>
            </a:br>
            <a:r>
              <a:rPr lang="en" altLang="zh-CN" dirty="0"/>
              <a:t>dh</a:t>
            </a:r>
            <a:r>
              <a:rPr lang="zh-CN" altLang="en-US" dirty="0"/>
              <a:t>驱动中的试配控制的开发者</a:t>
            </a:r>
            <a:r>
              <a:rPr lang="en-US" altLang="zh-CN" dirty="0"/>
              <a:t>.</a:t>
            </a:r>
            <a:br>
              <a:rPr lang="en-US" altLang="zh-CN" dirty="0"/>
            </a:br>
            <a:br>
              <a:rPr lang="en-US" altLang="zh-CN" dirty="0"/>
            </a:br>
            <a:r>
              <a:rPr lang="en" altLang="zh-CN" dirty="0"/>
              <a:t>Douglas Comer: </a:t>
            </a:r>
            <a:r>
              <a:rPr lang="zh-CN" altLang="en-US" dirty="0"/>
              <a:t>写了</a:t>
            </a:r>
            <a:r>
              <a:rPr lang="en" altLang="zh-CN" dirty="0" err="1"/>
              <a:t>Xinu</a:t>
            </a:r>
            <a:r>
              <a:rPr lang="en" altLang="zh-CN" dirty="0"/>
              <a:t>. </a:t>
            </a:r>
            <a:r>
              <a:rPr lang="zh-CN" altLang="en-US" dirty="0"/>
              <a:t>同</a:t>
            </a:r>
            <a:r>
              <a:rPr lang="en" altLang="zh-CN" dirty="0"/>
              <a:t>Paul McNabb</a:t>
            </a:r>
            <a:r>
              <a:rPr lang="zh-CN" altLang="en-US" dirty="0"/>
              <a:t>一起实现了第一个</a:t>
            </a:r>
            <a:r>
              <a:rPr lang="en" altLang="zh-CN" dirty="0"/>
              <a:t>UNIX</a:t>
            </a:r>
            <a:r>
              <a:rPr lang="zh-CN" altLang="en-US" dirty="0"/>
              <a:t>的</a:t>
            </a:r>
            <a:br>
              <a:rPr lang="zh-CN" altLang="en-US" dirty="0"/>
            </a:br>
            <a:r>
              <a:rPr lang="en" altLang="zh-CN" dirty="0"/>
              <a:t>X.25</a:t>
            </a:r>
            <a:r>
              <a:rPr lang="zh-CN" altLang="en-US" dirty="0"/>
              <a:t>实现</a:t>
            </a:r>
            <a:r>
              <a:rPr lang="en-US" altLang="zh-CN" dirty="0"/>
              <a:t>, </a:t>
            </a:r>
            <a:r>
              <a:rPr lang="zh-CN" altLang="en-US" dirty="0"/>
              <a:t>同</a:t>
            </a:r>
            <a:r>
              <a:rPr lang="en" altLang="zh-CN" dirty="0"/>
              <a:t>Bob Brown</a:t>
            </a:r>
            <a:r>
              <a:rPr lang="zh-CN" altLang="en-US" dirty="0"/>
              <a:t>和</a:t>
            </a:r>
            <a:r>
              <a:rPr lang="en" altLang="zh-CN" dirty="0"/>
              <a:t>Keith Williamson</a:t>
            </a:r>
            <a:r>
              <a:rPr lang="zh-CN" altLang="en-US" dirty="0"/>
              <a:t>编写了</a:t>
            </a:r>
            <a:br>
              <a:rPr lang="zh-CN" altLang="en-US" dirty="0"/>
            </a:br>
            <a:r>
              <a:rPr lang="en" altLang="zh-CN" dirty="0"/>
              <a:t>System V</a:t>
            </a:r>
            <a:r>
              <a:rPr lang="zh-CN" altLang="en-US" dirty="0"/>
              <a:t>的</a:t>
            </a:r>
            <a:r>
              <a:rPr lang="en" altLang="zh-CN" dirty="0" err="1"/>
              <a:t>cron</a:t>
            </a:r>
            <a:r>
              <a:rPr lang="en" altLang="zh-CN" dirty="0"/>
              <a:t>.</a:t>
            </a:r>
            <a:br>
              <a:rPr lang="en" altLang="zh-CN" dirty="0"/>
            </a:br>
            <a:br>
              <a:rPr lang="en" altLang="zh-CN" dirty="0"/>
            </a:br>
            <a:r>
              <a:rPr lang="en" altLang="zh-CN" dirty="0"/>
              <a:t>Dave Crocker: </a:t>
            </a:r>
            <a:r>
              <a:rPr lang="zh-CN" altLang="en-US" dirty="0"/>
              <a:t>编写了</a:t>
            </a:r>
            <a:r>
              <a:rPr lang="en" altLang="zh-CN" dirty="0"/>
              <a:t>MMDF, MS.</a:t>
            </a:r>
            <a:br>
              <a:rPr lang="en" altLang="zh-CN" dirty="0"/>
            </a:br>
            <a:br>
              <a:rPr lang="en" altLang="zh-CN" dirty="0"/>
            </a:br>
            <a:r>
              <a:rPr lang="en" altLang="zh-CN" dirty="0"/>
              <a:t>Bill Croft: </a:t>
            </a:r>
            <a:r>
              <a:rPr lang="zh-CN" altLang="en-US" dirty="0"/>
              <a:t>编写了第一个</a:t>
            </a:r>
            <a:r>
              <a:rPr lang="en" altLang="zh-CN" dirty="0"/>
              <a:t>UNIX</a:t>
            </a:r>
            <a:r>
              <a:rPr lang="zh-CN" altLang="en-US" dirty="0"/>
              <a:t>的网络实现</a:t>
            </a:r>
            <a:r>
              <a:rPr lang="en-US" altLang="zh-CN" dirty="0"/>
              <a:t>(</a:t>
            </a:r>
            <a:r>
              <a:rPr lang="zh-CN" altLang="en-US" dirty="0"/>
              <a:t>在</a:t>
            </a:r>
            <a:r>
              <a:rPr lang="en" altLang="zh-CN" dirty="0"/>
              <a:t>PDP-11</a:t>
            </a:r>
            <a:r>
              <a:rPr lang="zh-CN" altLang="en-US" dirty="0"/>
              <a:t>系列上</a:t>
            </a:r>
            <a:r>
              <a:rPr lang="en-US" altLang="zh-CN" dirty="0"/>
              <a:t>).</a:t>
            </a:r>
            <a:br>
              <a:rPr lang="en-US" altLang="zh-CN" dirty="0"/>
            </a:br>
            <a:br>
              <a:rPr lang="en-US" altLang="zh-CN" dirty="0"/>
            </a:br>
            <a:r>
              <a:rPr lang="en" altLang="zh-CN" dirty="0"/>
              <a:t>Ted </a:t>
            </a:r>
            <a:r>
              <a:rPr lang="en" altLang="zh-CN" dirty="0" err="1"/>
              <a:t>Dolotta</a:t>
            </a:r>
            <a:r>
              <a:rPr lang="en" altLang="zh-CN" dirty="0"/>
              <a:t>: </a:t>
            </a:r>
            <a:r>
              <a:rPr lang="zh-CN" altLang="en-US" dirty="0"/>
              <a:t>编写了</a:t>
            </a:r>
            <a:r>
              <a:rPr lang="en-US" altLang="zh-CN" dirty="0"/>
              <a:t>-</a:t>
            </a:r>
            <a:r>
              <a:rPr lang="en" altLang="zh-CN" dirty="0"/>
              <a:t>mm</a:t>
            </a:r>
            <a:r>
              <a:rPr lang="zh-CN" altLang="en-US" dirty="0"/>
              <a:t>宏</a:t>
            </a:r>
            <a:r>
              <a:rPr lang="en-US" altLang="zh-CN" dirty="0"/>
              <a:t>. </a:t>
            </a:r>
            <a:r>
              <a:rPr lang="en" altLang="zh-CN" dirty="0"/>
              <a:t>USG</a:t>
            </a:r>
            <a:r>
              <a:rPr lang="zh-CN" altLang="en-US" dirty="0"/>
              <a:t>的第一任董事</a:t>
            </a:r>
            <a:r>
              <a:rPr lang="en-US" altLang="zh-CN" dirty="0"/>
              <a:t>.</a:t>
            </a:r>
            <a:br>
              <a:rPr lang="en-US" altLang="zh-CN" dirty="0"/>
            </a:br>
            <a:br>
              <a:rPr lang="en-US" altLang="zh-CN" dirty="0"/>
            </a:br>
            <a:r>
              <a:rPr lang="en" altLang="zh-CN" dirty="0"/>
              <a:t>Robert </a:t>
            </a:r>
            <a:r>
              <a:rPr lang="en" altLang="zh-CN" dirty="0" err="1"/>
              <a:t>Elz</a:t>
            </a:r>
            <a:r>
              <a:rPr lang="en" altLang="zh-CN" dirty="0"/>
              <a:t>: </a:t>
            </a:r>
            <a:r>
              <a:rPr lang="zh-CN" altLang="en-US" dirty="0"/>
              <a:t>编写了伯克利的</a:t>
            </a:r>
            <a:r>
              <a:rPr lang="en" altLang="zh-CN" dirty="0"/>
              <a:t>quota</a:t>
            </a:r>
            <a:r>
              <a:rPr lang="zh-CN" altLang="en-US" dirty="0"/>
              <a:t>和自动配置</a:t>
            </a:r>
            <a:r>
              <a:rPr lang="en-US" altLang="zh-CN" dirty="0"/>
              <a:t>.</a:t>
            </a:r>
            <a:br>
              <a:rPr lang="en-US" altLang="zh-CN" dirty="0"/>
            </a:br>
            <a:r>
              <a:rPr lang="en-US" altLang="zh-CN" dirty="0"/>
              <a:t>(</a:t>
            </a:r>
            <a:r>
              <a:rPr lang="zh-CN" altLang="en-US" dirty="0"/>
              <a:t>译者</a:t>
            </a:r>
            <a:r>
              <a:rPr lang="en-US" altLang="zh-CN" dirty="0"/>
              <a:t>: </a:t>
            </a:r>
            <a:r>
              <a:rPr lang="zh-CN" altLang="en-US" dirty="0"/>
              <a:t>真讨厌</a:t>
            </a:r>
            <a:r>
              <a:rPr lang="en-US" altLang="zh-CN" dirty="0"/>
              <a:t>, </a:t>
            </a:r>
            <a:r>
              <a:rPr lang="zh-CN" altLang="en-US" dirty="0"/>
              <a:t>害得我总得删东东</a:t>
            </a:r>
            <a:r>
              <a:rPr lang="en-US" altLang="zh-CN" dirty="0"/>
              <a:t>, </a:t>
            </a:r>
            <a:r>
              <a:rPr lang="zh-CN" altLang="en-US" dirty="0"/>
              <a:t>烦</a:t>
            </a:r>
            <a:r>
              <a:rPr lang="en-US" altLang="zh-CN" dirty="0"/>
              <a:t>)</a:t>
            </a:r>
            <a:br>
              <a:rPr lang="en-US" altLang="zh-CN" dirty="0"/>
            </a:br>
            <a:br>
              <a:rPr lang="en-US" altLang="zh-CN" dirty="0"/>
            </a:br>
            <a:r>
              <a:rPr lang="en" altLang="zh-CN" dirty="0"/>
              <a:t>Robert Fabry: </a:t>
            </a:r>
            <a:r>
              <a:rPr lang="zh-CN" altLang="en-US" dirty="0"/>
              <a:t>伯克利</a:t>
            </a:r>
            <a:r>
              <a:rPr lang="en" altLang="zh-CN" dirty="0"/>
              <a:t>CSRG</a:t>
            </a:r>
            <a:r>
              <a:rPr lang="zh-CN" altLang="en-US" dirty="0"/>
              <a:t>的原任系主任</a:t>
            </a:r>
            <a:r>
              <a:rPr lang="en-US" altLang="zh-CN" dirty="0"/>
              <a:t>, </a:t>
            </a:r>
            <a:r>
              <a:rPr lang="zh-CN" altLang="en-US" dirty="0"/>
              <a:t>争取到了</a:t>
            </a:r>
            <a:r>
              <a:rPr lang="en" altLang="zh-CN" dirty="0"/>
              <a:t>DARPA</a:t>
            </a:r>
            <a:r>
              <a:rPr lang="zh-CN" altLang="en-US" dirty="0"/>
              <a:t>的资助</a:t>
            </a:r>
            <a:r>
              <a:rPr lang="en-US" altLang="zh-CN" dirty="0"/>
              <a:t>.</a:t>
            </a:r>
            <a:br>
              <a:rPr lang="en-US" altLang="zh-CN" dirty="0"/>
            </a:br>
            <a:br>
              <a:rPr lang="en-US" altLang="zh-CN" dirty="0"/>
            </a:br>
            <a:r>
              <a:rPr lang="en" altLang="zh-CN" dirty="0"/>
              <a:t>Stu("</a:t>
            </a:r>
            <a:r>
              <a:rPr lang="en" altLang="zh-CN" dirty="0" err="1"/>
              <a:t>sif</a:t>
            </a:r>
            <a:r>
              <a:rPr lang="en" altLang="zh-CN" dirty="0"/>
              <a:t>")Feldman: make, f77</a:t>
            </a:r>
            <a:r>
              <a:rPr lang="zh-CN" altLang="en-US" dirty="0"/>
              <a:t>和</a:t>
            </a:r>
            <a:r>
              <a:rPr lang="en" altLang="zh-CN" dirty="0" err="1"/>
              <a:t>efl</a:t>
            </a:r>
            <a:r>
              <a:rPr lang="zh-CN" altLang="en-US" dirty="0"/>
              <a:t>的作者</a:t>
            </a:r>
            <a:r>
              <a:rPr lang="en-US" altLang="zh-CN" dirty="0"/>
              <a:t>. </a:t>
            </a:r>
            <a:r>
              <a:rPr lang="zh-CN" altLang="en-US" dirty="0"/>
              <a:t>有非常好的酒窖</a:t>
            </a:r>
            <a:r>
              <a:rPr lang="en-US" altLang="zh-CN" dirty="0"/>
              <a:t>.</a:t>
            </a:r>
            <a:br>
              <a:rPr lang="en-US" altLang="zh-CN" dirty="0"/>
            </a:br>
            <a:br>
              <a:rPr lang="en-US" altLang="zh-CN" dirty="0"/>
            </a:br>
            <a:r>
              <a:rPr lang="en" altLang="zh-CN" dirty="0"/>
              <a:t>Mel </a:t>
            </a:r>
            <a:r>
              <a:rPr lang="en" altLang="zh-CN" dirty="0" err="1"/>
              <a:t>Ferenz</a:t>
            </a:r>
            <a:r>
              <a:rPr lang="en" altLang="zh-CN" dirty="0"/>
              <a:t>: </a:t>
            </a:r>
            <a:r>
              <a:rPr lang="zh-CN" altLang="en-US" dirty="0"/>
              <a:t>主办了第一个</a:t>
            </a:r>
            <a:r>
              <a:rPr lang="en" altLang="zh-CN" dirty="0"/>
              <a:t>UNIX</a:t>
            </a:r>
            <a:r>
              <a:rPr lang="zh-CN" altLang="en-US" dirty="0"/>
              <a:t>用户组会议</a:t>
            </a:r>
            <a:r>
              <a:rPr lang="en-US" altLang="zh-CN" dirty="0"/>
              <a:t>. </a:t>
            </a:r>
            <a:r>
              <a:rPr lang="zh-CN" altLang="en-US" dirty="0"/>
              <a:t>创办了</a:t>
            </a:r>
            <a:r>
              <a:rPr lang="en" altLang="zh-CN" dirty="0"/>
              <a:t>UNIX News</a:t>
            </a:r>
            <a:br>
              <a:rPr lang="en" altLang="zh-CN" dirty="0"/>
            </a:br>
            <a:r>
              <a:rPr lang="en" altLang="zh-CN" dirty="0"/>
              <a:t>(</a:t>
            </a:r>
            <a:r>
              <a:rPr lang="en" altLang="zh-CN" dirty="0" err="1"/>
              <a:t>a.k.a</a:t>
            </a:r>
            <a:r>
              <a:rPr lang="en" altLang="zh-CN" dirty="0"/>
              <a:t> ;login.</a:t>
            </a:r>
            <a:br>
              <a:rPr lang="en" altLang="zh-CN" dirty="0"/>
            </a:br>
            <a:br>
              <a:rPr lang="en" altLang="zh-CN" dirty="0"/>
            </a:br>
            <a:r>
              <a:rPr lang="en" altLang="zh-CN" dirty="0"/>
              <a:t>David Fiedler: </a:t>
            </a:r>
            <a:r>
              <a:rPr lang="zh-CN" altLang="en-US" dirty="0"/>
              <a:t>创办和编辑了许多的</a:t>
            </a:r>
            <a:r>
              <a:rPr lang="en" altLang="zh-CN" dirty="0"/>
              <a:t>UNIX</a:t>
            </a:r>
            <a:r>
              <a:rPr lang="zh-CN" altLang="en-US" dirty="0"/>
              <a:t>和</a:t>
            </a:r>
            <a:r>
              <a:rPr lang="en" altLang="zh-CN" dirty="0"/>
              <a:t>C</a:t>
            </a:r>
            <a:r>
              <a:rPr lang="zh-CN" altLang="en-US" dirty="0"/>
              <a:t>的杂志</a:t>
            </a:r>
            <a:r>
              <a:rPr lang="en-US" altLang="zh-CN" dirty="0"/>
              <a:t>, </a:t>
            </a:r>
            <a:r>
              <a:rPr lang="zh-CN" altLang="en-US" dirty="0"/>
              <a:t>时事通讯等等</a:t>
            </a:r>
            <a:r>
              <a:rPr lang="en-US" altLang="zh-CN" dirty="0"/>
              <a:t>,</a:t>
            </a:r>
            <a:br>
              <a:rPr lang="en-US" altLang="zh-CN" dirty="0"/>
            </a:br>
            <a:r>
              <a:rPr lang="zh-CN" altLang="en-US" dirty="0"/>
              <a:t>包括</a:t>
            </a:r>
            <a:r>
              <a:rPr lang="en" altLang="zh-CN" dirty="0"/>
              <a:t>The UNIX Software List, The C List, Unique,</a:t>
            </a:r>
            <a:br>
              <a:rPr lang="en" altLang="zh-CN" dirty="0"/>
            </a:br>
            <a:r>
              <a:rPr lang="en" altLang="zh-CN" dirty="0"/>
              <a:t>UNIX Review, The C Journal, </a:t>
            </a:r>
            <a:r>
              <a:rPr lang="zh-CN" altLang="en-US" dirty="0"/>
              <a:t>和</a:t>
            </a:r>
            <a:r>
              <a:rPr lang="en" altLang="zh-CN" dirty="0"/>
              <a:t>The C Users Journal.</a:t>
            </a:r>
            <a:br>
              <a:rPr lang="en" altLang="zh-CN" dirty="0"/>
            </a:br>
            <a:br>
              <a:rPr lang="en" altLang="zh-CN" dirty="0"/>
            </a:br>
            <a:r>
              <a:rPr lang="en" altLang="zh-CN" dirty="0"/>
              <a:t>John </a:t>
            </a:r>
            <a:r>
              <a:rPr lang="en" altLang="zh-CN" dirty="0" err="1"/>
              <a:t>Foderero</a:t>
            </a:r>
            <a:r>
              <a:rPr lang="en" altLang="zh-CN" dirty="0"/>
              <a:t>: </a:t>
            </a:r>
            <a:r>
              <a:rPr lang="zh-CN" altLang="en-US" dirty="0"/>
              <a:t>编写了</a:t>
            </a:r>
            <a:r>
              <a:rPr lang="en" altLang="zh-CN" dirty="0" err="1"/>
              <a:t>Frenz</a:t>
            </a:r>
            <a:r>
              <a:rPr lang="en" altLang="zh-CN" dirty="0"/>
              <a:t> Lisp.</a:t>
            </a:r>
            <a:br>
              <a:rPr lang="en" altLang="zh-CN" dirty="0"/>
            </a:br>
            <a:br>
              <a:rPr lang="en" altLang="zh-CN" dirty="0"/>
            </a:br>
            <a:r>
              <a:rPr lang="en" altLang="zh-CN" dirty="0"/>
              <a:t>Herb Gills: </a:t>
            </a:r>
            <a:r>
              <a:rPr lang="zh-CN" altLang="en-US" dirty="0"/>
              <a:t>编写了</a:t>
            </a:r>
            <a:r>
              <a:rPr lang="en" altLang="zh-CN" dirty="0" err="1"/>
              <a:t>xargs</a:t>
            </a:r>
            <a:r>
              <a:rPr lang="en" altLang="zh-CN" dirty="0"/>
              <a:t>.</a:t>
            </a:r>
            <a:br>
              <a:rPr lang="en" altLang="zh-CN" dirty="0"/>
            </a:br>
            <a:br>
              <a:rPr lang="en" altLang="zh-CN" dirty="0"/>
            </a:br>
            <a:r>
              <a:rPr lang="en" altLang="zh-CN" dirty="0"/>
              <a:t>Jim Gettys: </a:t>
            </a:r>
            <a:r>
              <a:rPr lang="zh-CN" altLang="en-US" dirty="0"/>
              <a:t>与别人合作负责</a:t>
            </a:r>
            <a:r>
              <a:rPr lang="en" altLang="zh-CN" dirty="0"/>
              <a:t>X</a:t>
            </a:r>
            <a:r>
              <a:rPr lang="zh-CN" altLang="en-US" dirty="0"/>
              <a:t>窗口系统</a:t>
            </a:r>
            <a:r>
              <a:rPr lang="en-US" altLang="zh-CN" dirty="0"/>
              <a:t>.</a:t>
            </a:r>
            <a:br>
              <a:rPr lang="en-US" altLang="zh-CN" dirty="0"/>
            </a:br>
            <a:r>
              <a:rPr lang="en-US" altLang="zh-CN" dirty="0"/>
              <a:t>(</a:t>
            </a:r>
            <a:r>
              <a:rPr lang="zh-CN" altLang="en-US" dirty="0"/>
              <a:t>译者</a:t>
            </a:r>
            <a:r>
              <a:rPr lang="en-US" altLang="zh-CN" dirty="0"/>
              <a:t>: </a:t>
            </a:r>
            <a:r>
              <a:rPr lang="zh-CN" altLang="en-US" dirty="0"/>
              <a:t>一眼就看出来和</a:t>
            </a:r>
            <a:r>
              <a:rPr lang="en" altLang="zh-CN" dirty="0"/>
              <a:t>UNIX</a:t>
            </a:r>
            <a:r>
              <a:rPr lang="zh-CN" altLang="en-US" dirty="0"/>
              <a:t>有缘了</a:t>
            </a:r>
            <a:r>
              <a:rPr lang="en-US" altLang="zh-CN" dirty="0"/>
              <a:t>, </a:t>
            </a:r>
            <a:r>
              <a:rPr lang="zh-CN" altLang="en-US" dirty="0"/>
              <a:t>名字上都写着了</a:t>
            </a:r>
            <a:r>
              <a:rPr lang="en-US" altLang="zh-CN" dirty="0"/>
              <a:t>,</a:t>
            </a:r>
            <a:br>
              <a:rPr lang="en-US" altLang="zh-CN" dirty="0"/>
            </a:br>
            <a:r>
              <a:rPr lang="en" altLang="zh-CN" dirty="0" err="1"/>
              <a:t>getty</a:t>
            </a:r>
            <a:r>
              <a:rPr lang="zh-CN" altLang="en-US" dirty="0"/>
              <a:t>吗</a:t>
            </a:r>
            <a:r>
              <a:rPr lang="en-US" altLang="zh-CN" dirty="0"/>
              <a:t>)</a:t>
            </a:r>
            <a:br>
              <a:rPr lang="en-US" altLang="zh-CN" dirty="0"/>
            </a:br>
            <a:br>
              <a:rPr lang="en-US" altLang="zh-CN" dirty="0"/>
            </a:br>
            <a:r>
              <a:rPr lang="en" altLang="zh-CN" dirty="0"/>
              <a:t>George Goble: </a:t>
            </a:r>
            <a:r>
              <a:rPr lang="zh-CN" altLang="en-US" dirty="0"/>
              <a:t>完成了极有影响的非对称多处理机</a:t>
            </a:r>
            <a:r>
              <a:rPr lang="en-US" altLang="zh-CN" dirty="0"/>
              <a:t>(</a:t>
            </a:r>
            <a:r>
              <a:rPr lang="zh-CN" altLang="en-US" dirty="0"/>
              <a:t>两台</a:t>
            </a:r>
            <a:r>
              <a:rPr lang="en" altLang="zh-CN" dirty="0"/>
              <a:t>VAX-11/780s)</a:t>
            </a:r>
            <a:br>
              <a:rPr lang="en" altLang="zh-CN" dirty="0"/>
            </a:br>
            <a:r>
              <a:rPr lang="zh-CN" altLang="en-US" dirty="0"/>
              <a:t>的</a:t>
            </a:r>
            <a:r>
              <a:rPr lang="en" altLang="zh-CN" dirty="0"/>
              <a:t>UNIX</a:t>
            </a:r>
            <a:r>
              <a:rPr lang="zh-CN" altLang="en-US" dirty="0"/>
              <a:t>移植</a:t>
            </a:r>
            <a:r>
              <a:rPr lang="en-US" altLang="zh-CN" dirty="0"/>
              <a:t>.</a:t>
            </a:r>
            <a:br>
              <a:rPr lang="en-US" altLang="zh-CN" dirty="0"/>
            </a:br>
            <a:br>
              <a:rPr lang="en-US" altLang="zh-CN" dirty="0"/>
            </a:br>
            <a:r>
              <a:rPr lang="en" altLang="zh-CN" dirty="0"/>
              <a:t>James Gosling: </a:t>
            </a:r>
            <a:r>
              <a:rPr lang="zh-CN" altLang="en-US" dirty="0"/>
              <a:t>编写了</a:t>
            </a:r>
            <a:r>
              <a:rPr lang="en" altLang="zh-CN" dirty="0"/>
              <a:t>UNIX</a:t>
            </a:r>
            <a:r>
              <a:rPr lang="zh-CN" altLang="en-US" dirty="0"/>
              <a:t>的</a:t>
            </a:r>
            <a:r>
              <a:rPr lang="en" altLang="zh-CN" dirty="0"/>
              <a:t>emacs. </a:t>
            </a:r>
            <a:r>
              <a:rPr lang="zh-CN" altLang="en-US" dirty="0"/>
              <a:t>同</a:t>
            </a:r>
            <a:r>
              <a:rPr lang="en" altLang="zh-CN" dirty="0"/>
              <a:t>David Rosenthal</a:t>
            </a:r>
            <a:r>
              <a:rPr lang="zh-CN" altLang="en-US" dirty="0"/>
              <a:t>合写了</a:t>
            </a:r>
            <a:r>
              <a:rPr lang="en" altLang="zh-CN" dirty="0" err="1"/>
              <a:t>NeWS</a:t>
            </a:r>
            <a:r>
              <a:rPr lang="en" altLang="zh-CN" dirty="0"/>
              <a:t>.</a:t>
            </a:r>
            <a:br>
              <a:rPr lang="en" altLang="zh-CN" dirty="0"/>
            </a:br>
            <a:br>
              <a:rPr lang="en" altLang="zh-CN" dirty="0"/>
            </a:br>
            <a:r>
              <a:rPr lang="en" altLang="zh-CN" dirty="0"/>
              <a:t>Gary Grossman: </a:t>
            </a:r>
            <a:r>
              <a:rPr lang="zh-CN" altLang="en-US" dirty="0"/>
              <a:t>与别人合写了</a:t>
            </a:r>
            <a:r>
              <a:rPr lang="en" altLang="zh-CN" dirty="0"/>
              <a:t>UNIX</a:t>
            </a:r>
            <a:r>
              <a:rPr lang="zh-CN" altLang="en-US" dirty="0"/>
              <a:t>的</a:t>
            </a:r>
            <a:r>
              <a:rPr lang="en" altLang="zh-CN" dirty="0"/>
              <a:t>Arpanet(NCP)</a:t>
            </a:r>
            <a:r>
              <a:rPr lang="zh-CN" altLang="en-US" dirty="0"/>
              <a:t>代码</a:t>
            </a:r>
            <a:r>
              <a:rPr lang="en-US" altLang="zh-CN" dirty="0"/>
              <a:t>.</a:t>
            </a:r>
            <a:br>
              <a:rPr lang="en-US" altLang="zh-CN" dirty="0"/>
            </a:br>
            <a:br>
              <a:rPr lang="en-US" altLang="zh-CN" dirty="0"/>
            </a:br>
            <a:r>
              <a:rPr lang="en" altLang="zh-CN" dirty="0"/>
              <a:t>Bob </a:t>
            </a:r>
            <a:r>
              <a:rPr lang="en" altLang="zh-CN" dirty="0" err="1"/>
              <a:t>Gurwitz</a:t>
            </a:r>
            <a:r>
              <a:rPr lang="en" altLang="zh-CN" dirty="0"/>
              <a:t>: </a:t>
            </a:r>
            <a:r>
              <a:rPr lang="zh-CN" altLang="en-US" dirty="0"/>
              <a:t>写了</a:t>
            </a:r>
            <a:r>
              <a:rPr lang="en" altLang="zh-CN" dirty="0"/>
              <a:t>BBN</a:t>
            </a:r>
            <a:r>
              <a:rPr lang="zh-CN" altLang="en-US" dirty="0"/>
              <a:t>的</a:t>
            </a:r>
            <a:r>
              <a:rPr lang="en" altLang="zh-CN" dirty="0"/>
              <a:t>TCP/IP</a:t>
            </a:r>
            <a:r>
              <a:rPr lang="zh-CN" altLang="en-US" dirty="0"/>
              <a:t>实现</a:t>
            </a:r>
            <a:r>
              <a:rPr lang="en-US" altLang="zh-CN" dirty="0"/>
              <a:t>, </a:t>
            </a:r>
            <a:r>
              <a:rPr lang="zh-CN" altLang="en-US" dirty="0"/>
              <a:t>后来成为伯克利发行中的一部分</a:t>
            </a:r>
            <a:r>
              <a:rPr lang="en-US" altLang="zh-CN" dirty="0"/>
              <a:t>.</a:t>
            </a:r>
            <a:br>
              <a:rPr lang="en-US" altLang="zh-CN" dirty="0"/>
            </a:br>
            <a:br>
              <a:rPr lang="en-US" altLang="zh-CN" dirty="0"/>
            </a:br>
            <a:r>
              <a:rPr lang="en" altLang="zh-CN" dirty="0"/>
              <a:t>Doug Gwyn: </a:t>
            </a:r>
            <a:r>
              <a:rPr lang="zh-CN" altLang="en-US" dirty="0"/>
              <a:t>编写了</a:t>
            </a:r>
            <a:r>
              <a:rPr lang="en" altLang="zh-CN" dirty="0"/>
              <a:t>BRL</a:t>
            </a:r>
            <a:r>
              <a:rPr lang="zh-CN" altLang="en-US" dirty="0"/>
              <a:t>的</a:t>
            </a:r>
            <a:r>
              <a:rPr lang="en" altLang="zh-CN" dirty="0"/>
              <a:t>BSD</a:t>
            </a:r>
            <a:r>
              <a:rPr lang="zh-CN" altLang="en-US" dirty="0"/>
              <a:t>上的</a:t>
            </a:r>
            <a:r>
              <a:rPr lang="en" altLang="zh-CN" dirty="0"/>
              <a:t>System V</a:t>
            </a:r>
            <a:r>
              <a:rPr lang="zh-CN" altLang="en-US" dirty="0"/>
              <a:t>的模拟</a:t>
            </a:r>
            <a:r>
              <a:rPr lang="en-US" altLang="zh-CN" dirty="0"/>
              <a:t>.</a:t>
            </a:r>
            <a:br>
              <a:rPr lang="en-US" altLang="zh-CN" dirty="0"/>
            </a:br>
            <a:br>
              <a:rPr lang="en-US" altLang="zh-CN" dirty="0"/>
            </a:br>
            <a:r>
              <a:rPr lang="en" altLang="zh-CN" dirty="0" err="1"/>
              <a:t>Teus</a:t>
            </a:r>
            <a:r>
              <a:rPr lang="en" altLang="zh-CN" dirty="0"/>
              <a:t> Hagen: </a:t>
            </a:r>
            <a:r>
              <a:rPr lang="zh-CN" altLang="en-US" dirty="0"/>
              <a:t>建立了美国</a:t>
            </a:r>
            <a:r>
              <a:rPr lang="en-US" altLang="zh-CN" dirty="0"/>
              <a:t>(</a:t>
            </a:r>
            <a:r>
              <a:rPr lang="en" altLang="zh-CN" dirty="0" err="1"/>
              <a:t>decvax</a:t>
            </a:r>
            <a:r>
              <a:rPr lang="en" altLang="zh-CN" dirty="0"/>
              <a:t>)</a:t>
            </a:r>
            <a:r>
              <a:rPr lang="zh-CN" altLang="en-US" dirty="0"/>
              <a:t>和欧洲</a:t>
            </a:r>
            <a:r>
              <a:rPr lang="en-US" altLang="zh-CN" dirty="0"/>
              <a:t>(</a:t>
            </a:r>
            <a:r>
              <a:rPr lang="en" altLang="zh-CN" dirty="0" err="1"/>
              <a:t>mcvax</a:t>
            </a:r>
            <a:r>
              <a:rPr lang="en" altLang="zh-CN" dirty="0"/>
              <a:t>)</a:t>
            </a:r>
            <a:r>
              <a:rPr lang="zh-CN" altLang="en-US" dirty="0"/>
              <a:t>和其他一些国家</a:t>
            </a:r>
            <a:br>
              <a:rPr lang="zh-CN" altLang="en-US" dirty="0"/>
            </a:br>
            <a:r>
              <a:rPr lang="zh-CN" altLang="en-US" dirty="0"/>
              <a:t>的首次连接</a:t>
            </a:r>
            <a:r>
              <a:rPr lang="en-US" altLang="zh-CN" dirty="0"/>
              <a:t>.</a:t>
            </a:r>
            <a:br>
              <a:rPr lang="en-US" altLang="zh-CN" dirty="0"/>
            </a:br>
            <a:br>
              <a:rPr lang="en-US" altLang="zh-CN" dirty="0"/>
            </a:br>
            <a:r>
              <a:rPr lang="en" altLang="zh-CN" dirty="0"/>
              <a:t>Dick Haight: </a:t>
            </a:r>
            <a:r>
              <a:rPr lang="zh-CN" altLang="en-US" dirty="0"/>
              <a:t>编写了</a:t>
            </a:r>
            <a:r>
              <a:rPr lang="en" altLang="zh-CN" dirty="0"/>
              <a:t>find, </a:t>
            </a:r>
            <a:r>
              <a:rPr lang="en" altLang="zh-CN" dirty="0" err="1"/>
              <a:t>cpio</a:t>
            </a:r>
            <a:r>
              <a:rPr lang="en" altLang="zh-CN" dirty="0"/>
              <a:t>, expr. </a:t>
            </a:r>
            <a:r>
              <a:rPr lang="zh-CN" altLang="en-US" dirty="0"/>
              <a:t>将</a:t>
            </a:r>
            <a:r>
              <a:rPr lang="en" altLang="zh-CN" dirty="0"/>
              <a:t>shell</a:t>
            </a:r>
            <a:r>
              <a:rPr lang="zh-CN" altLang="en-US" dirty="0"/>
              <a:t>中加入了有名变量</a:t>
            </a:r>
            <a:r>
              <a:rPr lang="en-US" altLang="zh-CN" dirty="0"/>
              <a:t>.</a:t>
            </a:r>
            <a:br>
              <a:rPr lang="en-US" altLang="zh-CN" dirty="0"/>
            </a:br>
            <a:r>
              <a:rPr lang="en" altLang="zh-CN" dirty="0"/>
              <a:t>PWB</a:t>
            </a:r>
            <a:r>
              <a:rPr lang="zh-CN" altLang="en-US" dirty="0"/>
              <a:t>的主力</a:t>
            </a:r>
            <a:r>
              <a:rPr lang="en-US" altLang="zh-CN" dirty="0"/>
              <a:t>.</a:t>
            </a:r>
            <a:br>
              <a:rPr lang="en-US" altLang="zh-CN" dirty="0"/>
            </a:br>
            <a:br>
              <a:rPr lang="en-US" altLang="zh-CN" dirty="0"/>
            </a:br>
            <a:r>
              <a:rPr lang="en" altLang="zh-CN" dirty="0"/>
              <a:t>Chuck Haley: </a:t>
            </a:r>
            <a:r>
              <a:rPr lang="zh-CN" altLang="en-US" dirty="0"/>
              <a:t>编写了</a:t>
            </a:r>
            <a:r>
              <a:rPr lang="en" altLang="zh-CN" dirty="0"/>
              <a:t>tar. </a:t>
            </a:r>
            <a:r>
              <a:rPr lang="zh-CN" altLang="en-US" dirty="0"/>
              <a:t>同</a:t>
            </a:r>
            <a:r>
              <a:rPr lang="en" altLang="zh-CN" dirty="0"/>
              <a:t>Bill Joy</a:t>
            </a:r>
            <a:r>
              <a:rPr lang="zh-CN" altLang="en-US" dirty="0"/>
              <a:t>一起实现了早期的</a:t>
            </a:r>
            <a:r>
              <a:rPr lang="en" altLang="zh-CN" dirty="0"/>
              <a:t>ex</a:t>
            </a:r>
            <a:r>
              <a:rPr lang="zh-CN" altLang="en-US" dirty="0"/>
              <a:t>和</a:t>
            </a:r>
            <a:r>
              <a:rPr lang="en" altLang="zh-CN" dirty="0"/>
              <a:t>Pascal</a:t>
            </a:r>
            <a:r>
              <a:rPr lang="zh-CN" altLang="en-US" dirty="0"/>
              <a:t>编</a:t>
            </a:r>
            <a:br>
              <a:rPr lang="zh-CN" altLang="en-US" dirty="0"/>
            </a:br>
            <a:r>
              <a:rPr lang="zh-CN" altLang="en-US" dirty="0"/>
              <a:t>译器</a:t>
            </a:r>
            <a:r>
              <a:rPr lang="en-US" altLang="zh-CN" dirty="0"/>
              <a:t>.</a:t>
            </a:r>
            <a:br>
              <a:rPr lang="en-US" altLang="zh-CN" dirty="0"/>
            </a:br>
            <a:br>
              <a:rPr lang="en-US" altLang="zh-CN" dirty="0"/>
            </a:br>
            <a:r>
              <a:rPr lang="en" altLang="zh-CN" dirty="0"/>
              <a:t>Dennis Hall: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Robert Henry: </a:t>
            </a:r>
            <a:r>
              <a:rPr lang="zh-CN" altLang="en-US" dirty="0"/>
              <a:t>编写了</a:t>
            </a:r>
            <a:r>
              <a:rPr lang="en" altLang="zh-CN" dirty="0"/>
              <a:t>error.</a:t>
            </a:r>
            <a:br>
              <a:rPr lang="en" altLang="zh-CN" dirty="0"/>
            </a:br>
            <a:br>
              <a:rPr lang="en" altLang="zh-CN" dirty="0"/>
            </a:br>
            <a:r>
              <a:rPr lang="en" altLang="zh-CN" dirty="0"/>
              <a:t>Steve Holmgren: </a:t>
            </a:r>
            <a:r>
              <a:rPr lang="zh-CN" altLang="en-US" dirty="0"/>
              <a:t>合写了</a:t>
            </a:r>
            <a:r>
              <a:rPr lang="en" altLang="zh-CN" dirty="0"/>
              <a:t>UNIX</a:t>
            </a:r>
            <a:r>
              <a:rPr lang="zh-CN" altLang="en-US" dirty="0"/>
              <a:t>的</a:t>
            </a:r>
            <a:r>
              <a:rPr lang="en" altLang="zh-CN" dirty="0"/>
              <a:t>Arpanet(NCP)</a:t>
            </a:r>
            <a:r>
              <a:rPr lang="zh-CN" altLang="en-US" dirty="0"/>
              <a:t>的代码</a:t>
            </a:r>
            <a:r>
              <a:rPr lang="en-US" altLang="zh-CN" dirty="0"/>
              <a:t>.</a:t>
            </a:r>
            <a:br>
              <a:rPr lang="en-US" altLang="zh-CN" dirty="0"/>
            </a:br>
            <a:br>
              <a:rPr lang="en-US" altLang="zh-CN" dirty="0"/>
            </a:br>
            <a:r>
              <a:rPr lang="en" altLang="zh-CN" dirty="0"/>
              <a:t>Peter </a:t>
            </a:r>
            <a:r>
              <a:rPr lang="en" altLang="zh-CN" dirty="0" err="1"/>
              <a:t>Honeyman</a:t>
            </a:r>
            <a:r>
              <a:rPr lang="en" altLang="zh-CN" dirty="0"/>
              <a:t>: Honey </a:t>
            </a:r>
            <a:r>
              <a:rPr lang="en" altLang="zh-CN" dirty="0" err="1"/>
              <a:t>DanBer</a:t>
            </a:r>
            <a:r>
              <a:rPr lang="en" altLang="zh-CN" dirty="0"/>
              <a:t> </a:t>
            </a:r>
            <a:r>
              <a:rPr lang="en" altLang="zh-CN" dirty="0" err="1"/>
              <a:t>uucp</a:t>
            </a:r>
            <a:r>
              <a:rPr lang="zh-CN" altLang="en-US" dirty="0"/>
              <a:t>中的</a:t>
            </a:r>
            <a:r>
              <a:rPr lang="en" altLang="zh-CN" dirty="0"/>
              <a:t>Honey. </a:t>
            </a:r>
            <a:r>
              <a:rPr lang="zh-CN" altLang="en-US" dirty="0"/>
              <a:t>编写了</a:t>
            </a:r>
            <a:r>
              <a:rPr lang="en" altLang="zh-CN" dirty="0" err="1"/>
              <a:t>pathalias</a:t>
            </a:r>
            <a:r>
              <a:rPr lang="en" altLang="zh-CN" dirty="0"/>
              <a:t>.</a:t>
            </a:r>
            <a:br>
              <a:rPr lang="en" altLang="zh-CN" dirty="0"/>
            </a:br>
            <a:br>
              <a:rPr lang="en" altLang="zh-CN" dirty="0"/>
            </a:br>
            <a:r>
              <a:rPr lang="en" altLang="zh-CN" dirty="0"/>
              <a:t>Mark Horton: </a:t>
            </a:r>
            <a:r>
              <a:rPr lang="zh-CN" altLang="en-US" dirty="0"/>
              <a:t>编写了</a:t>
            </a:r>
            <a:r>
              <a:rPr lang="en" altLang="zh-CN" dirty="0"/>
              <a:t>curses, </a:t>
            </a:r>
            <a:r>
              <a:rPr lang="en" altLang="zh-CN" dirty="0" err="1"/>
              <a:t>terminfo</a:t>
            </a:r>
            <a:r>
              <a:rPr lang="zh-CN" altLang="en-US" dirty="0"/>
              <a:t>并对</a:t>
            </a:r>
            <a:r>
              <a:rPr lang="en" altLang="zh-CN" dirty="0" err="1"/>
              <a:t>uucp</a:t>
            </a:r>
            <a:r>
              <a:rPr lang="zh-CN" altLang="en-US" dirty="0"/>
              <a:t>映射和</a:t>
            </a:r>
            <a:r>
              <a:rPr lang="en" altLang="zh-CN" dirty="0"/>
              <a:t>Usenet</a:t>
            </a:r>
            <a:r>
              <a:rPr lang="zh-CN" altLang="en-US" dirty="0"/>
              <a:t>做了很大</a:t>
            </a:r>
            <a:br>
              <a:rPr lang="zh-CN" altLang="en-US" dirty="0"/>
            </a:br>
            <a:r>
              <a:rPr lang="zh-CN" altLang="en-US" dirty="0"/>
              <a:t>贡献</a:t>
            </a:r>
            <a:r>
              <a:rPr lang="en-US" altLang="zh-CN" dirty="0"/>
              <a:t>.</a:t>
            </a:r>
            <a:br>
              <a:rPr lang="en-US" altLang="zh-CN" dirty="0"/>
            </a:br>
            <a:br>
              <a:rPr lang="en-US" altLang="zh-CN" dirty="0"/>
            </a:br>
            <a:r>
              <a:rPr lang="en" altLang="zh-CN" dirty="0"/>
              <a:t>Stephen("</a:t>
            </a:r>
            <a:r>
              <a:rPr lang="en" altLang="zh-CN" dirty="0" err="1"/>
              <a:t>scj</a:t>
            </a:r>
            <a:r>
              <a:rPr lang="en" altLang="zh-CN" dirty="0"/>
              <a:t>")Johnson: </a:t>
            </a:r>
            <a:r>
              <a:rPr lang="zh-CN" altLang="en-US" dirty="0"/>
              <a:t>编写了</a:t>
            </a:r>
            <a:r>
              <a:rPr lang="en" altLang="zh-CN" dirty="0" err="1"/>
              <a:t>yacc</a:t>
            </a:r>
            <a:r>
              <a:rPr lang="en" altLang="zh-CN" dirty="0"/>
              <a:t>, </a:t>
            </a:r>
            <a:r>
              <a:rPr lang="en" altLang="zh-CN" dirty="0" err="1"/>
              <a:t>pcc</a:t>
            </a:r>
            <a:r>
              <a:rPr lang="en" altLang="zh-CN" dirty="0"/>
              <a:t>(Portable C Compiler), lint</a:t>
            </a:r>
            <a:r>
              <a:rPr lang="zh-CN" altLang="en-US" dirty="0"/>
              <a:t>和早期的</a:t>
            </a:r>
            <a:br>
              <a:rPr lang="zh-CN" altLang="en-US" dirty="0"/>
            </a:br>
            <a:r>
              <a:rPr lang="en" altLang="zh-CN" dirty="0"/>
              <a:t>spell. </a:t>
            </a:r>
            <a:r>
              <a:rPr lang="zh-CN" altLang="en-US" dirty="0"/>
              <a:t>辅助</a:t>
            </a:r>
            <a:r>
              <a:rPr lang="en" altLang="zh-CN" dirty="0"/>
              <a:t>Dennis</a:t>
            </a:r>
            <a:r>
              <a:rPr lang="zh-CN" altLang="en-US" dirty="0"/>
              <a:t>完成了</a:t>
            </a:r>
            <a:r>
              <a:rPr lang="en" altLang="zh-CN" dirty="0"/>
              <a:t>UNIX</a:t>
            </a:r>
            <a:r>
              <a:rPr lang="zh-CN" altLang="en-US" dirty="0"/>
              <a:t>的首次移植之一</a:t>
            </a:r>
            <a:br>
              <a:rPr lang="zh-CN" altLang="en-US" dirty="0"/>
            </a:br>
            <a:r>
              <a:rPr lang="en-US" altLang="zh-CN" dirty="0"/>
              <a:t>(</a:t>
            </a:r>
            <a:r>
              <a:rPr lang="en" altLang="zh-CN" dirty="0"/>
              <a:t>Interdata8/32).</a:t>
            </a:r>
            <a:br>
              <a:rPr lang="en" altLang="zh-CN" dirty="0"/>
            </a:br>
            <a:br>
              <a:rPr lang="en" altLang="zh-CN" dirty="0"/>
            </a:br>
            <a:r>
              <a:rPr lang="en" altLang="zh-CN" dirty="0"/>
              <a:t>Bill("</a:t>
            </a:r>
            <a:r>
              <a:rPr lang="en" altLang="zh-CN" dirty="0" err="1"/>
              <a:t>wnj</a:t>
            </a:r>
            <a:r>
              <a:rPr lang="en" altLang="zh-CN" dirty="0"/>
              <a:t>")Joy: </a:t>
            </a:r>
            <a:r>
              <a:rPr lang="zh-CN" altLang="en-US" dirty="0"/>
              <a:t>编写了伯克利发行中的许多软件</a:t>
            </a:r>
            <a:r>
              <a:rPr lang="en-US" altLang="zh-CN" dirty="0"/>
              <a:t>, </a:t>
            </a:r>
            <a:r>
              <a:rPr lang="zh-CN" altLang="en-US" dirty="0"/>
              <a:t>包括虚存</a:t>
            </a:r>
            <a:r>
              <a:rPr lang="en-US" altLang="zh-CN" dirty="0"/>
              <a:t>, </a:t>
            </a:r>
            <a:r>
              <a:rPr lang="zh-CN" altLang="en-US" dirty="0"/>
              <a:t>网络</a:t>
            </a:r>
            <a:r>
              <a:rPr lang="en-US" altLang="zh-CN" dirty="0"/>
              <a:t>,</a:t>
            </a:r>
            <a:br>
              <a:rPr lang="en-US" altLang="zh-CN" dirty="0"/>
            </a:br>
            <a:r>
              <a:rPr lang="en" altLang="zh-CN" dirty="0"/>
              <a:t>Pascal, vi, </a:t>
            </a:r>
            <a:r>
              <a:rPr lang="en" altLang="zh-CN" dirty="0" err="1"/>
              <a:t>csh</a:t>
            </a:r>
            <a:r>
              <a:rPr lang="zh-CN" altLang="en-US" dirty="0"/>
              <a:t>和</a:t>
            </a:r>
            <a:r>
              <a:rPr lang="en" altLang="zh-CN" dirty="0" err="1"/>
              <a:t>termcap</a:t>
            </a:r>
            <a:r>
              <a:rPr lang="en" altLang="zh-CN" dirty="0"/>
              <a:t>. Sun Microsystem</a:t>
            </a:r>
            <a:r>
              <a:rPr lang="zh-CN" altLang="en-US" dirty="0"/>
              <a:t>创建者</a:t>
            </a:r>
            <a:br>
              <a:rPr lang="zh-CN" altLang="en-US" dirty="0"/>
            </a:br>
            <a:r>
              <a:rPr lang="zh-CN" altLang="en-US" dirty="0"/>
              <a:t>之一</a:t>
            </a:r>
            <a:r>
              <a:rPr lang="en-US" altLang="zh-CN" dirty="0"/>
              <a:t>. </a:t>
            </a:r>
            <a:r>
              <a:rPr lang="zh-CN" altLang="en-US" dirty="0"/>
              <a:t>设计了</a:t>
            </a:r>
            <a:r>
              <a:rPr lang="en" altLang="zh-CN" dirty="0"/>
              <a:t>NFS. </a:t>
            </a:r>
            <a:r>
              <a:rPr lang="zh-CN" altLang="en-US" dirty="0"/>
              <a:t>由于伯克利</a:t>
            </a:r>
            <a:r>
              <a:rPr lang="en" altLang="zh-CN" dirty="0"/>
              <a:t>UNIX</a:t>
            </a:r>
            <a:r>
              <a:rPr lang="zh-CN" altLang="en-US" dirty="0"/>
              <a:t>的出色工作获得了</a:t>
            </a:r>
            <a:br>
              <a:rPr lang="zh-CN" altLang="en-US" dirty="0"/>
            </a:br>
            <a:r>
              <a:rPr lang="en-US" altLang="zh-CN" dirty="0"/>
              <a:t>1986</a:t>
            </a:r>
            <a:r>
              <a:rPr lang="zh-CN" altLang="en-US" dirty="0"/>
              <a:t>年</a:t>
            </a:r>
            <a:r>
              <a:rPr lang="en" altLang="zh-CN" dirty="0"/>
              <a:t>ACM Grace Murray Hopper Award.</a:t>
            </a:r>
            <a:br>
              <a:rPr lang="en" altLang="zh-CN" dirty="0"/>
            </a:br>
            <a:r>
              <a:rPr lang="en" altLang="zh-CN" dirty="0"/>
              <a:t>(</a:t>
            </a:r>
            <a:r>
              <a:rPr lang="zh-CN" altLang="en-US" dirty="0"/>
              <a:t>译者</a:t>
            </a:r>
            <a:r>
              <a:rPr lang="en-US" altLang="zh-CN" dirty="0"/>
              <a:t>: </a:t>
            </a:r>
            <a:r>
              <a:rPr lang="zh-CN" altLang="en-US" dirty="0"/>
              <a:t>就是</a:t>
            </a:r>
            <a:r>
              <a:rPr lang="en" altLang="zh-CN" dirty="0"/>
              <a:t>William N. Joy. </a:t>
            </a:r>
            <a:r>
              <a:rPr lang="zh-CN" altLang="en-US" dirty="0"/>
              <a:t>你在许多早期的</a:t>
            </a:r>
            <a:r>
              <a:rPr lang="en" altLang="zh-CN" dirty="0"/>
              <a:t>UNIX</a:t>
            </a:r>
            <a:r>
              <a:rPr lang="zh-CN" altLang="en-US" dirty="0"/>
              <a:t>文</a:t>
            </a:r>
            <a:br>
              <a:rPr lang="zh-CN" altLang="en-US" dirty="0"/>
            </a:br>
            <a:r>
              <a:rPr lang="zh-CN" altLang="en-US" dirty="0"/>
              <a:t>章中发现的就是他</a:t>
            </a:r>
            <a:r>
              <a:rPr lang="en-US" altLang="zh-CN" dirty="0"/>
              <a:t>. </a:t>
            </a:r>
            <a:r>
              <a:rPr lang="en" altLang="zh-CN" dirty="0"/>
              <a:t>Bill Joy, </a:t>
            </a:r>
            <a:r>
              <a:rPr lang="zh-CN" altLang="en-US" dirty="0"/>
              <a:t>你太</a:t>
            </a:r>
            <a:r>
              <a:rPr lang="en" altLang="zh-CN" dirty="0"/>
              <a:t>COOL</a:t>
            </a:r>
            <a:r>
              <a:rPr lang="zh-CN" altLang="en-US" dirty="0"/>
              <a:t>了</a:t>
            </a:r>
            <a:r>
              <a:rPr lang="en-US" altLang="zh-CN" dirty="0"/>
              <a:t>!)</a:t>
            </a:r>
            <a:br>
              <a:rPr lang="en-US" altLang="zh-CN" dirty="0"/>
            </a:br>
            <a:r>
              <a:rPr lang="en-US" altLang="zh-CN" dirty="0"/>
              <a:t>(</a:t>
            </a:r>
            <a:r>
              <a:rPr lang="zh-CN" altLang="en-US" dirty="0"/>
              <a:t>译者</a:t>
            </a:r>
            <a:r>
              <a:rPr lang="en-US" altLang="zh-CN" dirty="0"/>
              <a:t>: </a:t>
            </a:r>
            <a:r>
              <a:rPr lang="zh-CN" altLang="en-US" dirty="0"/>
              <a:t>是不是开了公司的就都是</a:t>
            </a:r>
            <a:r>
              <a:rPr lang="en" altLang="zh-CN" dirty="0"/>
              <a:t>Bill(</a:t>
            </a:r>
            <a:r>
              <a:rPr lang="zh-CN" altLang="en-US" dirty="0"/>
              <a:t>帐单</a:t>
            </a:r>
            <a:r>
              <a:rPr lang="en-US" altLang="zh-CN" dirty="0"/>
              <a:t>), </a:t>
            </a:r>
            <a:r>
              <a:rPr lang="zh-CN" altLang="en-US" dirty="0"/>
              <a:t>象那个</a:t>
            </a:r>
            <a:br>
              <a:rPr lang="zh-CN" altLang="en-US" dirty="0"/>
            </a:br>
            <a:r>
              <a:rPr lang="en" altLang="zh-CN" dirty="0"/>
              <a:t>Bill)</a:t>
            </a:r>
            <a:br>
              <a:rPr lang="en" altLang="zh-CN" dirty="0"/>
            </a:br>
            <a:br>
              <a:rPr lang="en" altLang="zh-CN" dirty="0"/>
            </a:br>
            <a:r>
              <a:rPr lang="en" altLang="zh-CN" dirty="0"/>
              <a:t>David </a:t>
            </a:r>
            <a:r>
              <a:rPr lang="en" altLang="zh-CN" dirty="0" err="1"/>
              <a:t>Kashtan</a:t>
            </a:r>
            <a:r>
              <a:rPr lang="en" altLang="zh-CN" dirty="0"/>
              <a:t>: </a:t>
            </a:r>
            <a:r>
              <a:rPr lang="zh-CN" altLang="en-US" dirty="0"/>
              <a:t>编写了</a:t>
            </a:r>
            <a:r>
              <a:rPr lang="en" altLang="zh-CN" dirty="0"/>
              <a:t>Eunice.</a:t>
            </a:r>
            <a:br>
              <a:rPr lang="en" altLang="zh-CN" dirty="0"/>
            </a:br>
            <a:br>
              <a:rPr lang="en" altLang="zh-CN" dirty="0"/>
            </a:br>
            <a:r>
              <a:rPr lang="en" altLang="zh-CN" dirty="0"/>
              <a:t>Howard </a:t>
            </a:r>
            <a:r>
              <a:rPr lang="en" altLang="zh-CN" dirty="0" err="1"/>
              <a:t>Katseff</a:t>
            </a:r>
            <a:r>
              <a:rPr lang="en" altLang="zh-CN" dirty="0"/>
              <a:t>: </a:t>
            </a:r>
            <a:r>
              <a:rPr lang="zh-CN" altLang="en-US" dirty="0"/>
              <a:t>编写了</a:t>
            </a:r>
            <a:r>
              <a:rPr lang="en" altLang="zh-CN" dirty="0" err="1"/>
              <a:t>sdb</a:t>
            </a:r>
            <a:r>
              <a:rPr lang="zh-CN" altLang="en-US" dirty="0"/>
              <a:t>和</a:t>
            </a:r>
            <a:r>
              <a:rPr lang="en" altLang="zh-CN" dirty="0"/>
              <a:t>last.</a:t>
            </a:r>
            <a:br>
              <a:rPr lang="en" altLang="zh-CN" dirty="0"/>
            </a:br>
            <a:br>
              <a:rPr lang="en" altLang="zh-CN" dirty="0"/>
            </a:br>
            <a:r>
              <a:rPr lang="en" altLang="zh-CN" dirty="0"/>
              <a:t>Lou Katz: USENIX</a:t>
            </a:r>
            <a:r>
              <a:rPr lang="zh-CN" altLang="en-US" dirty="0"/>
              <a:t>的第一任</a:t>
            </a:r>
            <a:r>
              <a:rPr lang="en-US" altLang="zh-CN" dirty="0"/>
              <a:t>.</a:t>
            </a:r>
            <a:br>
              <a:rPr lang="en-US" altLang="zh-CN" dirty="0"/>
            </a:br>
            <a:br>
              <a:rPr lang="en-US" altLang="zh-CN" dirty="0"/>
            </a:br>
            <a:r>
              <a:rPr lang="en" altLang="zh-CN" dirty="0"/>
              <a:t>Brian("</a:t>
            </a:r>
            <a:r>
              <a:rPr lang="en" altLang="zh-CN" dirty="0" err="1"/>
              <a:t>bwk</a:t>
            </a:r>
            <a:r>
              <a:rPr lang="en" altLang="zh-CN" dirty="0"/>
              <a:t>")Kernighan: K&amp;R</a:t>
            </a:r>
            <a:r>
              <a:rPr lang="zh-CN" altLang="en-US" dirty="0"/>
              <a:t>和</a:t>
            </a:r>
            <a:r>
              <a:rPr lang="en" altLang="zh-CN" dirty="0" err="1"/>
              <a:t>awk</a:t>
            </a:r>
            <a:r>
              <a:rPr lang="zh-CN" altLang="en-US" dirty="0"/>
              <a:t>中的</a:t>
            </a:r>
            <a:r>
              <a:rPr lang="en" altLang="zh-CN" dirty="0"/>
              <a:t>K. The C Programming Language</a:t>
            </a:r>
            <a:r>
              <a:rPr lang="zh-CN" altLang="en-US" dirty="0"/>
              <a:t>的作者</a:t>
            </a:r>
            <a:br>
              <a:rPr lang="zh-CN" altLang="en-US" dirty="0"/>
            </a:br>
            <a:r>
              <a:rPr lang="zh-CN" altLang="en-US" dirty="0"/>
              <a:t>之一</a:t>
            </a:r>
            <a:r>
              <a:rPr lang="en-US" altLang="zh-CN" dirty="0"/>
              <a:t>, </a:t>
            </a:r>
            <a:r>
              <a:rPr lang="zh-CN" altLang="en-US" dirty="0"/>
              <a:t>现在大部分的编程风格都是源自这本书</a:t>
            </a:r>
            <a:r>
              <a:rPr lang="en-US" altLang="zh-CN" dirty="0"/>
              <a:t>. </a:t>
            </a:r>
            <a:r>
              <a:rPr lang="zh-CN" altLang="en-US" dirty="0"/>
              <a:t>还编写</a:t>
            </a:r>
            <a:br>
              <a:rPr lang="zh-CN" altLang="en-US" dirty="0"/>
            </a:br>
            <a:r>
              <a:rPr lang="zh-CN" altLang="en-US" dirty="0"/>
              <a:t>了</a:t>
            </a:r>
            <a:r>
              <a:rPr lang="en" altLang="zh-CN" dirty="0" err="1"/>
              <a:t>ratfor</a:t>
            </a:r>
            <a:r>
              <a:rPr lang="en" altLang="zh-CN" dirty="0"/>
              <a:t>, </a:t>
            </a:r>
            <a:r>
              <a:rPr lang="en" altLang="zh-CN" dirty="0" err="1"/>
              <a:t>ditroff</a:t>
            </a:r>
            <a:r>
              <a:rPr lang="en" altLang="zh-CN" dirty="0"/>
              <a:t>, </a:t>
            </a:r>
            <a:r>
              <a:rPr lang="en" altLang="zh-CN" dirty="0" err="1"/>
              <a:t>eqn</a:t>
            </a:r>
            <a:r>
              <a:rPr lang="zh-CN" altLang="en-US" dirty="0"/>
              <a:t>和</a:t>
            </a:r>
            <a:r>
              <a:rPr lang="en" altLang="zh-CN" dirty="0"/>
              <a:t>pic. Version 7</a:t>
            </a:r>
            <a:r>
              <a:rPr lang="zh-CN" altLang="en-US" dirty="0"/>
              <a:t>的负责人</a:t>
            </a:r>
            <a:br>
              <a:rPr lang="zh-CN" altLang="en-US" dirty="0"/>
            </a:br>
            <a:r>
              <a:rPr lang="zh-CN" altLang="en-US" dirty="0"/>
              <a:t>之一</a:t>
            </a:r>
            <a:r>
              <a:rPr lang="en-US" altLang="zh-CN" dirty="0"/>
              <a:t>.</a:t>
            </a:r>
            <a:br>
              <a:rPr lang="en-US" altLang="zh-CN" dirty="0"/>
            </a:br>
            <a:br>
              <a:rPr lang="en-US" altLang="zh-CN" dirty="0"/>
            </a:br>
            <a:r>
              <a:rPr lang="en" altLang="zh-CN" dirty="0"/>
              <a:t>Andrew Koenig: </a:t>
            </a:r>
            <a:r>
              <a:rPr lang="zh-CN" altLang="en-US" dirty="0"/>
              <a:t>编写了</a:t>
            </a:r>
            <a:r>
              <a:rPr lang="en" altLang="zh-CN" dirty="0" err="1"/>
              <a:t>varargs</a:t>
            </a:r>
            <a:r>
              <a:rPr lang="en" altLang="zh-CN" dirty="0"/>
              <a:t>(a.k.a. </a:t>
            </a:r>
            <a:r>
              <a:rPr lang="en" altLang="zh-CN" dirty="0" err="1"/>
              <a:t>stdargs</a:t>
            </a:r>
            <a:r>
              <a:rPr lang="en" altLang="zh-CN" dirty="0"/>
              <a:t>).</a:t>
            </a:r>
            <a:br>
              <a:rPr lang="en" altLang="zh-CN" dirty="0"/>
            </a:br>
            <a:br>
              <a:rPr lang="en" altLang="zh-CN" dirty="0"/>
            </a:br>
            <a:r>
              <a:rPr lang="en" altLang="zh-CN" dirty="0"/>
              <a:t>David Korn: </a:t>
            </a:r>
            <a:r>
              <a:rPr lang="zh-CN" altLang="en-US" dirty="0"/>
              <a:t>编写了</a:t>
            </a:r>
            <a:r>
              <a:rPr lang="en" altLang="zh-CN" dirty="0" err="1"/>
              <a:t>ksh</a:t>
            </a:r>
            <a:r>
              <a:rPr lang="en" altLang="zh-CN" dirty="0"/>
              <a:t>.</a:t>
            </a:r>
            <a:br>
              <a:rPr lang="en" altLang="zh-CN" dirty="0"/>
            </a:br>
            <a:br>
              <a:rPr lang="en" altLang="zh-CN" dirty="0"/>
            </a:br>
            <a:r>
              <a:rPr lang="en" altLang="zh-CN" dirty="0"/>
              <a:t>Ted Kowalski: </a:t>
            </a:r>
            <a:r>
              <a:rPr lang="zh-CN" altLang="en-US" dirty="0"/>
              <a:t>负责现在的</a:t>
            </a:r>
            <a:r>
              <a:rPr lang="en" altLang="zh-CN" dirty="0" err="1"/>
              <a:t>fsck</a:t>
            </a:r>
            <a:r>
              <a:rPr lang="en" altLang="zh-CN" dirty="0"/>
              <a:t>.</a:t>
            </a:r>
            <a:br>
              <a:rPr lang="en" altLang="zh-CN" dirty="0"/>
            </a:br>
            <a:br>
              <a:rPr lang="en" altLang="zh-CN" dirty="0"/>
            </a:br>
            <a:r>
              <a:rPr lang="en" altLang="zh-CN" dirty="0"/>
              <a:t>Bob </a:t>
            </a:r>
            <a:r>
              <a:rPr lang="en" altLang="zh-CN" dirty="0" err="1"/>
              <a:t>Kridle</a:t>
            </a:r>
            <a:r>
              <a:rPr lang="en" altLang="zh-CN" dirty="0"/>
              <a:t>: </a:t>
            </a:r>
            <a:r>
              <a:rPr lang="zh-CN" altLang="en-US" dirty="0"/>
              <a:t>创立了</a:t>
            </a:r>
            <a:r>
              <a:rPr lang="en" altLang="zh-CN" dirty="0" err="1"/>
              <a:t>Mt.Xinu</a:t>
            </a:r>
            <a:r>
              <a:rPr lang="en" altLang="zh-CN" dirty="0"/>
              <a:t>.</a:t>
            </a:r>
            <a:br>
              <a:rPr lang="en" altLang="zh-CN" dirty="0"/>
            </a:br>
            <a:br>
              <a:rPr lang="en" altLang="zh-CN" dirty="0"/>
            </a:br>
            <a:r>
              <a:rPr lang="en" altLang="zh-CN" dirty="0"/>
              <a:t>Jim </a:t>
            </a:r>
            <a:r>
              <a:rPr lang="en" altLang="zh-CN" dirty="0" err="1"/>
              <a:t>Kulp</a:t>
            </a:r>
            <a:r>
              <a:rPr lang="en" altLang="zh-CN" dirty="0"/>
              <a:t>: </a:t>
            </a:r>
            <a:r>
              <a:rPr lang="zh-CN" altLang="en-US" dirty="0"/>
              <a:t>开发了早期的作业控制和</a:t>
            </a:r>
            <a:r>
              <a:rPr lang="en" altLang="zh-CN" dirty="0" err="1"/>
              <a:t>csh</a:t>
            </a:r>
            <a:r>
              <a:rPr lang="zh-CN" altLang="en-US" dirty="0"/>
              <a:t>的目录堆栈</a:t>
            </a:r>
            <a:r>
              <a:rPr lang="en-US" altLang="zh-CN" dirty="0"/>
              <a:t>.</a:t>
            </a:r>
            <a:br>
              <a:rPr lang="en-US" altLang="zh-CN" dirty="0"/>
            </a:br>
            <a:br>
              <a:rPr lang="en-US" altLang="zh-CN" dirty="0"/>
            </a:br>
            <a:r>
              <a:rPr lang="en" altLang="zh-CN" dirty="0"/>
              <a:t>Peter Langston: </a:t>
            </a:r>
            <a:r>
              <a:rPr lang="zh-CN" altLang="en-US" dirty="0"/>
              <a:t>举办了</a:t>
            </a:r>
            <a:r>
              <a:rPr lang="en" altLang="zh-CN" dirty="0"/>
              <a:t>USENIX</a:t>
            </a:r>
            <a:r>
              <a:rPr lang="zh-CN" altLang="en-US" dirty="0"/>
              <a:t>的</a:t>
            </a:r>
            <a:r>
              <a:rPr lang="en" altLang="zh-CN" dirty="0"/>
              <a:t>go</a:t>
            </a:r>
            <a:r>
              <a:rPr lang="zh-CN" altLang="en-US" dirty="0"/>
              <a:t>联赛</a:t>
            </a:r>
            <a:r>
              <a:rPr lang="en-US" altLang="zh-CN" dirty="0"/>
              <a:t>. </a:t>
            </a:r>
            <a:r>
              <a:rPr lang="en" altLang="zh-CN" dirty="0" err="1"/>
              <a:t>Eedie</a:t>
            </a:r>
            <a:r>
              <a:rPr lang="zh-CN" altLang="en-US" dirty="0"/>
              <a:t>和</a:t>
            </a:r>
            <a:r>
              <a:rPr lang="en" altLang="zh-CN" dirty="0"/>
              <a:t>Eddie</a:t>
            </a:r>
            <a:r>
              <a:rPr lang="zh-CN" altLang="en-US" dirty="0"/>
              <a:t>是他的朋友</a:t>
            </a:r>
            <a:r>
              <a:rPr lang="en-US" altLang="zh-CN" dirty="0"/>
              <a:t>, </a:t>
            </a:r>
            <a:r>
              <a:rPr lang="zh-CN" altLang="en-US" dirty="0"/>
              <a:t>你</a:t>
            </a:r>
            <a:br>
              <a:rPr lang="zh-CN" altLang="en-US" dirty="0"/>
            </a:br>
            <a:r>
              <a:rPr lang="zh-CN" altLang="en-US" dirty="0"/>
              <a:t>可以打电话</a:t>
            </a:r>
            <a:r>
              <a:rPr lang="en-US" altLang="zh-CN" dirty="0"/>
              <a:t>, (201)644-2332</a:t>
            </a:r>
            <a:r>
              <a:rPr lang="zh-CN" altLang="en-US" dirty="0"/>
              <a:t>找他们</a:t>
            </a:r>
            <a:r>
              <a:rPr lang="en-US" altLang="zh-CN" dirty="0"/>
              <a:t>.</a:t>
            </a:r>
            <a:br>
              <a:rPr lang="en-US" altLang="zh-CN" dirty="0"/>
            </a:br>
            <a:br>
              <a:rPr lang="en-US" altLang="zh-CN" dirty="0"/>
            </a:br>
            <a:r>
              <a:rPr lang="en" altLang="zh-CN" dirty="0"/>
              <a:t>Sam Leffler: </a:t>
            </a:r>
            <a:r>
              <a:rPr lang="zh-CN" altLang="en-US" dirty="0"/>
              <a:t>同</a:t>
            </a:r>
            <a:r>
              <a:rPr lang="en" altLang="zh-CN" dirty="0"/>
              <a:t>Bill Shannon</a:t>
            </a:r>
            <a:r>
              <a:rPr lang="zh-CN" altLang="en-US" dirty="0"/>
              <a:t>一起编写了</a:t>
            </a:r>
            <a:r>
              <a:rPr lang="en" altLang="zh-CN" dirty="0"/>
              <a:t>tip. 4.2BSD</a:t>
            </a:r>
            <a:r>
              <a:rPr lang="zh-CN" altLang="en-US" dirty="0"/>
              <a:t>和伯克利</a:t>
            </a:r>
            <a:r>
              <a:rPr lang="en" altLang="zh-CN" dirty="0"/>
              <a:t>TCP</a:t>
            </a:r>
            <a:r>
              <a:rPr lang="zh-CN" altLang="en-US" dirty="0"/>
              <a:t>的骨干</a:t>
            </a:r>
            <a:r>
              <a:rPr lang="en-US" altLang="zh-CN" dirty="0"/>
              <a:t>.</a:t>
            </a:r>
            <a:br>
              <a:rPr lang="en-US" altLang="zh-CN" dirty="0"/>
            </a:br>
            <a:br>
              <a:rPr lang="en-US" altLang="zh-CN" dirty="0"/>
            </a:br>
            <a:r>
              <a:rPr lang="en" altLang="zh-CN" dirty="0"/>
              <a:t>Mike </a:t>
            </a:r>
            <a:r>
              <a:rPr lang="en" altLang="zh-CN" dirty="0" err="1"/>
              <a:t>Lesk</a:t>
            </a:r>
            <a:r>
              <a:rPr lang="en" altLang="zh-CN" dirty="0"/>
              <a:t>: </a:t>
            </a:r>
            <a:r>
              <a:rPr lang="zh-CN" altLang="en-US" dirty="0"/>
              <a:t>编写了</a:t>
            </a:r>
            <a:r>
              <a:rPr lang="en" altLang="zh-CN" dirty="0" err="1"/>
              <a:t>lex</a:t>
            </a:r>
            <a:r>
              <a:rPr lang="en" altLang="zh-CN" dirty="0"/>
              <a:t>, </a:t>
            </a:r>
            <a:r>
              <a:rPr lang="en" altLang="zh-CN" dirty="0" err="1"/>
              <a:t>tbl</a:t>
            </a:r>
            <a:r>
              <a:rPr lang="en" altLang="zh-CN" dirty="0"/>
              <a:t>, refer, -</a:t>
            </a:r>
            <a:r>
              <a:rPr lang="en" altLang="zh-CN" dirty="0" err="1"/>
              <a:t>ms</a:t>
            </a:r>
            <a:r>
              <a:rPr lang="zh-CN" altLang="en-US" dirty="0"/>
              <a:t>宏</a:t>
            </a:r>
            <a:r>
              <a:rPr lang="en-US" altLang="zh-CN" dirty="0"/>
              <a:t>, </a:t>
            </a:r>
            <a:r>
              <a:rPr lang="en" altLang="zh-CN" dirty="0" err="1"/>
              <a:t>uucp</a:t>
            </a:r>
            <a:r>
              <a:rPr lang="zh-CN" altLang="en-US" dirty="0"/>
              <a:t>和可移植</a:t>
            </a:r>
            <a:r>
              <a:rPr lang="en" altLang="zh-CN" dirty="0"/>
              <a:t>C</a:t>
            </a:r>
            <a:r>
              <a:rPr lang="zh-CN" altLang="en-US" dirty="0"/>
              <a:t>库</a:t>
            </a:r>
            <a:r>
              <a:rPr lang="en-US" altLang="zh-CN" dirty="0"/>
              <a:t>,</a:t>
            </a:r>
            <a:br>
              <a:rPr lang="en-US" altLang="zh-CN" dirty="0"/>
            </a:br>
            <a:r>
              <a:rPr lang="en" altLang="zh-CN" dirty="0" err="1"/>
              <a:t>stdio</a:t>
            </a:r>
            <a:r>
              <a:rPr lang="zh-CN" altLang="en-US" dirty="0"/>
              <a:t>的前身</a:t>
            </a:r>
            <a:r>
              <a:rPr lang="en-US" altLang="zh-CN" dirty="0"/>
              <a:t>.</a:t>
            </a:r>
            <a:br>
              <a:rPr lang="en-US" altLang="zh-CN" dirty="0"/>
            </a:br>
            <a:br>
              <a:rPr lang="en-US" altLang="zh-CN" dirty="0"/>
            </a:br>
            <a:r>
              <a:rPr lang="en" altLang="zh-CN" dirty="0"/>
              <a:t>Don </a:t>
            </a:r>
            <a:r>
              <a:rPr lang="en" altLang="zh-CN" dirty="0" err="1"/>
              <a:t>Libes</a:t>
            </a:r>
            <a:r>
              <a:rPr lang="en" altLang="zh-CN" dirty="0"/>
              <a:t>: Life With UNIX</a:t>
            </a:r>
            <a:r>
              <a:rPr lang="zh-CN" altLang="en-US" dirty="0"/>
              <a:t>的作者之一</a:t>
            </a:r>
            <a:r>
              <a:rPr lang="en-US" altLang="zh-CN" dirty="0"/>
              <a:t>. </a:t>
            </a:r>
            <a:r>
              <a:rPr lang="zh-CN" altLang="en-US" dirty="0"/>
              <a:t>没啥好提的</a:t>
            </a:r>
            <a:r>
              <a:rPr lang="en-US" altLang="zh-CN" dirty="0"/>
              <a:t>.</a:t>
            </a:r>
            <a:br>
              <a:rPr lang="en-US" altLang="zh-CN" dirty="0"/>
            </a:br>
            <a:r>
              <a:rPr lang="en-US" altLang="zh-CN" dirty="0"/>
              <a:t>(</a:t>
            </a:r>
            <a:r>
              <a:rPr lang="zh-CN" altLang="en-US" dirty="0"/>
              <a:t>译者</a:t>
            </a:r>
            <a:r>
              <a:rPr lang="en-US" altLang="zh-CN" dirty="0"/>
              <a:t>: </a:t>
            </a:r>
            <a:r>
              <a:rPr lang="zh-CN" altLang="en-US" dirty="0"/>
              <a:t>老兄</a:t>
            </a:r>
            <a:r>
              <a:rPr lang="en-US" altLang="zh-CN" dirty="0"/>
              <a:t>, </a:t>
            </a:r>
            <a:r>
              <a:rPr lang="zh-CN" altLang="en-US" dirty="0"/>
              <a:t>你也太歉虚了</a:t>
            </a:r>
            <a:r>
              <a:rPr lang="en-US" altLang="zh-CN" dirty="0"/>
              <a:t>, </a:t>
            </a:r>
            <a:br>
              <a:rPr lang="en-US" altLang="zh-CN" dirty="0"/>
            </a:br>
            <a:br>
              <a:rPr lang="en-US" altLang="zh-CN" dirty="0"/>
            </a:br>
            <a:r>
              <a:rPr lang="en" altLang="zh-CN" dirty="0"/>
              <a:t>John Lions: </a:t>
            </a:r>
            <a:r>
              <a:rPr lang="zh-CN" altLang="en-US" dirty="0"/>
              <a:t>编写了第一本描述</a:t>
            </a:r>
            <a:r>
              <a:rPr lang="en" altLang="zh-CN" dirty="0"/>
              <a:t>UNIX</a:t>
            </a:r>
            <a:r>
              <a:rPr lang="zh-CN" altLang="en-US" dirty="0"/>
              <a:t>的书</a:t>
            </a:r>
            <a:r>
              <a:rPr lang="en-US" altLang="zh-CN" dirty="0"/>
              <a:t>. </a:t>
            </a:r>
            <a:r>
              <a:rPr lang="zh-CN" altLang="en-US" dirty="0"/>
              <a:t>经常被误拼为</a:t>
            </a:r>
            <a:r>
              <a:rPr lang="en-US" altLang="zh-CN" dirty="0"/>
              <a:t>"</a:t>
            </a:r>
            <a:r>
              <a:rPr lang="en" altLang="zh-CN" dirty="0"/>
              <a:t>Lyons".</a:t>
            </a:r>
            <a:br>
              <a:rPr lang="en" altLang="zh-CN" dirty="0"/>
            </a:br>
            <a:br>
              <a:rPr lang="en" altLang="zh-CN" dirty="0"/>
            </a:br>
            <a:r>
              <a:rPr lang="en" altLang="zh-CN" dirty="0"/>
              <a:t>Tom London: 32V</a:t>
            </a:r>
            <a:r>
              <a:rPr lang="zh-CN" altLang="en-US" dirty="0"/>
              <a:t>的作者之一</a:t>
            </a:r>
            <a:r>
              <a:rPr lang="en-US" altLang="zh-CN" dirty="0"/>
              <a:t>, </a:t>
            </a:r>
            <a:r>
              <a:rPr lang="zh-CN" altLang="en-US" dirty="0"/>
              <a:t>第一个</a:t>
            </a:r>
            <a:r>
              <a:rPr lang="en" altLang="zh-CN" dirty="0"/>
              <a:t>VAX</a:t>
            </a:r>
            <a:r>
              <a:rPr lang="zh-CN" altLang="en-US" dirty="0"/>
              <a:t>版的</a:t>
            </a:r>
            <a:r>
              <a:rPr lang="en" altLang="zh-CN" dirty="0"/>
              <a:t>UNIX.</a:t>
            </a:r>
            <a:br>
              <a:rPr lang="en" altLang="zh-CN" dirty="0"/>
            </a:br>
            <a:br>
              <a:rPr lang="en" altLang="zh-CN" dirty="0"/>
            </a:br>
            <a:r>
              <a:rPr lang="en" altLang="zh-CN" dirty="0"/>
              <a:t>Brian Lucas: </a:t>
            </a:r>
            <a:r>
              <a:rPr lang="zh-CN" altLang="en-US" dirty="0"/>
              <a:t>第一个分布式文件系统的设计者之一</a:t>
            </a:r>
            <a:r>
              <a:rPr lang="en-US" altLang="zh-CN" dirty="0"/>
              <a:t>, </a:t>
            </a:r>
            <a:r>
              <a:rPr lang="zh-CN" altLang="en-US" dirty="0"/>
              <a:t>该分布式文件</a:t>
            </a:r>
            <a:br>
              <a:rPr lang="zh-CN" altLang="en-US" dirty="0"/>
            </a:br>
            <a:r>
              <a:rPr lang="zh-CN" altLang="en-US" dirty="0"/>
              <a:t>系统由</a:t>
            </a:r>
            <a:r>
              <a:rPr lang="en-US" altLang="zh-CN" dirty="0"/>
              <a:t>1</a:t>
            </a:r>
            <a:r>
              <a:rPr lang="zh-CN" altLang="en-US" dirty="0"/>
              <a:t>台</a:t>
            </a:r>
            <a:r>
              <a:rPr lang="en" altLang="zh-CN" dirty="0"/>
              <a:t>PDP-10</a:t>
            </a:r>
            <a:r>
              <a:rPr lang="zh-CN" altLang="en-US" dirty="0"/>
              <a:t>做</a:t>
            </a:r>
            <a:r>
              <a:rPr lang="en" altLang="zh-CN" dirty="0"/>
              <a:t>Server, 4</a:t>
            </a:r>
            <a:r>
              <a:rPr lang="zh-CN" altLang="en-US" dirty="0"/>
              <a:t>台</a:t>
            </a:r>
            <a:r>
              <a:rPr lang="en" altLang="zh-CN" dirty="0"/>
              <a:t>PDP-11</a:t>
            </a:r>
            <a:r>
              <a:rPr lang="zh-CN" altLang="en-US" dirty="0"/>
              <a:t>做</a:t>
            </a:r>
            <a:r>
              <a:rPr lang="en" altLang="zh-CN" dirty="0"/>
              <a:t>Client.</a:t>
            </a:r>
            <a:br>
              <a:rPr lang="en" altLang="zh-CN" dirty="0"/>
            </a:br>
            <a:br>
              <a:rPr lang="en" altLang="zh-CN" dirty="0"/>
            </a:br>
            <a:r>
              <a:rPr lang="en" altLang="zh-CN" dirty="0"/>
              <a:t>Heinz </a:t>
            </a:r>
            <a:r>
              <a:rPr lang="en" altLang="zh-CN" dirty="0" err="1"/>
              <a:t>Lycklama</a:t>
            </a:r>
            <a:r>
              <a:rPr lang="en" altLang="zh-CN" dirty="0"/>
              <a:t>: </a:t>
            </a:r>
            <a:r>
              <a:rPr lang="zh-CN" altLang="en-US" dirty="0"/>
              <a:t>同</a:t>
            </a:r>
            <a:r>
              <a:rPr lang="en" altLang="zh-CN" dirty="0"/>
              <a:t>Dong Bayer</a:t>
            </a:r>
            <a:r>
              <a:rPr lang="zh-CN" altLang="en-US" dirty="0"/>
              <a:t>完成了</a:t>
            </a:r>
            <a:r>
              <a:rPr lang="en" altLang="zh-CN" dirty="0"/>
              <a:t>MERT. </a:t>
            </a:r>
            <a:r>
              <a:rPr lang="zh-CN" altLang="en-US" dirty="0"/>
              <a:t>编写了第一个微处理器版的</a:t>
            </a:r>
            <a:r>
              <a:rPr lang="en" altLang="zh-CN" dirty="0"/>
              <a:t>UNIX,</a:t>
            </a:r>
            <a:br>
              <a:rPr lang="en" altLang="zh-CN" dirty="0"/>
            </a:br>
            <a:r>
              <a:rPr lang="zh-CN" altLang="en-US" dirty="0"/>
              <a:t>在</a:t>
            </a:r>
            <a:r>
              <a:rPr lang="en" altLang="zh-CN" dirty="0"/>
              <a:t>LSI-11</a:t>
            </a:r>
            <a:r>
              <a:rPr lang="zh-CN" altLang="en-US" dirty="0"/>
              <a:t>上的</a:t>
            </a:r>
            <a:r>
              <a:rPr lang="en" altLang="zh-CN" dirty="0"/>
              <a:t>LSX. </a:t>
            </a:r>
            <a:r>
              <a:rPr lang="zh-CN" altLang="en-US" dirty="0"/>
              <a:t>参与了早期的</a:t>
            </a:r>
            <a:r>
              <a:rPr lang="en" altLang="zh-CN" dirty="0"/>
              <a:t>UNIX</a:t>
            </a:r>
            <a:r>
              <a:rPr lang="zh-CN" altLang="en-US" dirty="0"/>
              <a:t>标准化工作</a:t>
            </a:r>
            <a:r>
              <a:rPr lang="en-US" altLang="zh-CN" dirty="0"/>
              <a:t>, </a:t>
            </a:r>
            <a:r>
              <a:rPr lang="zh-CN" altLang="en-US" dirty="0"/>
              <a:t>包括</a:t>
            </a:r>
            <a:br>
              <a:rPr lang="zh-CN" altLang="en-US" dirty="0"/>
            </a:br>
            <a:r>
              <a:rPr lang="zh-CN" altLang="en-US" dirty="0"/>
              <a:t>第一个</a:t>
            </a:r>
            <a:r>
              <a:rPr lang="en" altLang="zh-CN" dirty="0"/>
              <a:t>UNIX</a:t>
            </a:r>
            <a:r>
              <a:rPr lang="zh-CN" altLang="en-US" dirty="0"/>
              <a:t>标准</a:t>
            </a:r>
            <a:r>
              <a:rPr lang="en-US" altLang="zh-CN" dirty="0"/>
              <a:t>(/</a:t>
            </a:r>
            <a:r>
              <a:rPr lang="en" altLang="zh-CN" dirty="0" err="1"/>
              <a:t>usr</a:t>
            </a:r>
            <a:r>
              <a:rPr lang="en" altLang="zh-CN" dirty="0"/>
              <a:t>/group).</a:t>
            </a:r>
            <a:br>
              <a:rPr lang="en" altLang="zh-CN" dirty="0"/>
            </a:br>
            <a:br>
              <a:rPr lang="en" altLang="zh-CN" dirty="0"/>
            </a:br>
            <a:r>
              <a:rPr lang="en" altLang="zh-CN" dirty="0"/>
              <a:t>Tom Lyon: </a:t>
            </a:r>
            <a:r>
              <a:rPr lang="zh-CN" altLang="en-US" dirty="0"/>
              <a:t>完成了</a:t>
            </a:r>
            <a:r>
              <a:rPr lang="en" altLang="zh-CN" dirty="0"/>
              <a:t>UNIX</a:t>
            </a:r>
            <a:r>
              <a:rPr lang="zh-CN" altLang="en-US" dirty="0"/>
              <a:t>的最初移植之一</a:t>
            </a:r>
            <a:r>
              <a:rPr lang="en-US" altLang="zh-CN" dirty="0"/>
              <a:t>(</a:t>
            </a:r>
            <a:r>
              <a:rPr lang="en" altLang="zh-CN" dirty="0"/>
              <a:t>VM/370).</a:t>
            </a:r>
            <a:br>
              <a:rPr lang="en" altLang="zh-CN" dirty="0"/>
            </a:br>
            <a:br>
              <a:rPr lang="en" altLang="zh-CN" dirty="0"/>
            </a:br>
            <a:r>
              <a:rPr lang="en" altLang="zh-CN" dirty="0"/>
              <a:t>Joe </a:t>
            </a:r>
            <a:r>
              <a:rPr lang="en" altLang="zh-CN" dirty="0" err="1"/>
              <a:t>Maranzano</a:t>
            </a:r>
            <a:r>
              <a:rPr lang="en" altLang="zh-CN" dirty="0"/>
              <a:t>: </a:t>
            </a:r>
            <a:r>
              <a:rPr lang="zh-CN" altLang="en-US" dirty="0"/>
              <a:t>负责</a:t>
            </a:r>
            <a:r>
              <a:rPr lang="en" altLang="zh-CN" dirty="0"/>
              <a:t>USG.</a:t>
            </a:r>
            <a:br>
              <a:rPr lang="en" altLang="zh-CN" dirty="0"/>
            </a:br>
            <a:br>
              <a:rPr lang="en" altLang="zh-CN" dirty="0"/>
            </a:br>
            <a:r>
              <a:rPr lang="en" altLang="zh-CN" dirty="0"/>
              <a:t>Bob Marsh: /</a:t>
            </a:r>
            <a:r>
              <a:rPr lang="en" altLang="zh-CN" dirty="0" err="1"/>
              <a:t>usr</a:t>
            </a:r>
            <a:r>
              <a:rPr lang="en" altLang="zh-CN" dirty="0"/>
              <a:t>/group</a:t>
            </a:r>
            <a:r>
              <a:rPr lang="zh-CN" altLang="en-US" dirty="0"/>
              <a:t>的创办者和第一任</a:t>
            </a:r>
            <a:r>
              <a:rPr lang="en-US" altLang="zh-CN" dirty="0"/>
              <a:t>. </a:t>
            </a:r>
            <a:r>
              <a:rPr lang="zh-CN" altLang="en-US" dirty="0"/>
              <a:t>创立了</a:t>
            </a:r>
            <a:r>
              <a:rPr lang="en" altLang="zh-CN" dirty="0"/>
              <a:t>Onyx, </a:t>
            </a:r>
            <a:r>
              <a:rPr lang="zh-CN" altLang="en-US" dirty="0"/>
              <a:t>第一个</a:t>
            </a:r>
            <a:br>
              <a:rPr lang="zh-CN" altLang="en-US" dirty="0"/>
            </a:br>
            <a:r>
              <a:rPr lang="zh-CN" altLang="en-US" dirty="0"/>
              <a:t>提供非</a:t>
            </a:r>
            <a:r>
              <a:rPr lang="en" altLang="zh-CN" dirty="0"/>
              <a:t>PDP</a:t>
            </a:r>
            <a:r>
              <a:rPr lang="zh-CN" altLang="en-US" dirty="0"/>
              <a:t>的</a:t>
            </a:r>
            <a:r>
              <a:rPr lang="en-US" altLang="zh-CN" dirty="0"/>
              <a:t>, </a:t>
            </a:r>
            <a:r>
              <a:rPr lang="zh-CN" altLang="en-US" dirty="0"/>
              <a:t>基于微处理器的</a:t>
            </a:r>
            <a:r>
              <a:rPr lang="en" altLang="zh-CN" dirty="0"/>
              <a:t>UNIX</a:t>
            </a:r>
            <a:r>
              <a:rPr lang="zh-CN" altLang="en-US" dirty="0"/>
              <a:t>的厂商</a:t>
            </a:r>
            <a:r>
              <a:rPr lang="en-US" altLang="zh-CN" dirty="0"/>
              <a:t>.</a:t>
            </a:r>
            <a:br>
              <a:rPr lang="en-US" altLang="zh-CN" dirty="0"/>
            </a:br>
            <a:br>
              <a:rPr lang="en-US" altLang="zh-CN" dirty="0"/>
            </a:br>
            <a:r>
              <a:rPr lang="en" altLang="zh-CN" dirty="0"/>
              <a:t>John </a:t>
            </a:r>
            <a:r>
              <a:rPr lang="en" altLang="zh-CN" dirty="0" err="1"/>
              <a:t>Mashey</a:t>
            </a:r>
            <a:r>
              <a:rPr lang="en" altLang="zh-CN" dirty="0"/>
              <a:t>: </a:t>
            </a:r>
            <a:r>
              <a:rPr lang="zh-CN" altLang="en-US" dirty="0"/>
              <a:t>编写了</a:t>
            </a:r>
            <a:r>
              <a:rPr lang="en" altLang="zh-CN" dirty="0" err="1"/>
              <a:t>Mashey</a:t>
            </a:r>
            <a:r>
              <a:rPr lang="en" altLang="zh-CN" dirty="0"/>
              <a:t> Shell, </a:t>
            </a:r>
            <a:r>
              <a:rPr lang="zh-CN" altLang="en-US" dirty="0"/>
              <a:t>后来被融入了</a:t>
            </a:r>
            <a:r>
              <a:rPr lang="en" altLang="zh-CN" dirty="0"/>
              <a:t>Bourne Shell. PWB</a:t>
            </a:r>
            <a:r>
              <a:rPr lang="zh-CN" altLang="en-US" dirty="0"/>
              <a:t>的</a:t>
            </a:r>
            <a:br>
              <a:rPr lang="zh-CN" altLang="en-US" dirty="0"/>
            </a:br>
            <a:r>
              <a:rPr lang="zh-CN" altLang="en-US" dirty="0"/>
              <a:t>主力</a:t>
            </a:r>
            <a:r>
              <a:rPr lang="en-US" altLang="zh-CN" dirty="0"/>
              <a:t>.</a:t>
            </a:r>
            <a:br>
              <a:rPr lang="en-US" altLang="zh-CN" dirty="0"/>
            </a:br>
            <a:br>
              <a:rPr lang="en-US" altLang="zh-CN" dirty="0"/>
            </a:br>
            <a:r>
              <a:rPr lang="en" altLang="zh-CN" dirty="0"/>
              <a:t>Doug McIlroy: </a:t>
            </a:r>
            <a:r>
              <a:rPr lang="zh-CN" altLang="en-US" dirty="0"/>
              <a:t>提出了管道的概念</a:t>
            </a:r>
            <a:r>
              <a:rPr lang="en-US" altLang="zh-CN" dirty="0"/>
              <a:t>. </a:t>
            </a:r>
            <a:r>
              <a:rPr lang="zh-CN" altLang="en-US" dirty="0"/>
              <a:t>编写了</a:t>
            </a:r>
            <a:r>
              <a:rPr lang="en" altLang="zh-CN" dirty="0" err="1"/>
              <a:t>tmg</a:t>
            </a:r>
            <a:r>
              <a:rPr lang="en" altLang="zh-CN" dirty="0"/>
              <a:t>. </a:t>
            </a:r>
            <a:r>
              <a:rPr lang="zh-CN" altLang="en-US" dirty="0"/>
              <a:t>还编写了</a:t>
            </a:r>
            <a:r>
              <a:rPr lang="en" altLang="zh-CN" dirty="0"/>
              <a:t>diff</a:t>
            </a:r>
            <a:r>
              <a:rPr lang="zh-CN" altLang="en-US" dirty="0"/>
              <a:t>和</a:t>
            </a:r>
            <a:r>
              <a:rPr lang="en" altLang="zh-CN" dirty="0"/>
              <a:t>spell. </a:t>
            </a:r>
            <a:r>
              <a:rPr lang="zh-CN" altLang="en-US" dirty="0"/>
              <a:t>他对</a:t>
            </a:r>
            <a:br>
              <a:rPr lang="zh-CN" altLang="en-US" dirty="0"/>
            </a:br>
            <a:r>
              <a:rPr lang="zh-CN" altLang="en-US" dirty="0"/>
              <a:t>语音处理的研究导致他写的</a:t>
            </a:r>
            <a:r>
              <a:rPr lang="en" altLang="zh-CN" dirty="0"/>
              <a:t>grep.</a:t>
            </a:r>
            <a:br>
              <a:rPr lang="en" altLang="zh-CN" dirty="0"/>
            </a:br>
            <a:br>
              <a:rPr lang="en" altLang="zh-CN" dirty="0"/>
            </a:br>
            <a:r>
              <a:rPr lang="en" altLang="zh-CN" dirty="0"/>
              <a:t>Kirk </a:t>
            </a:r>
            <a:r>
              <a:rPr lang="en" altLang="zh-CN" dirty="0" err="1"/>
              <a:t>McKusick</a:t>
            </a:r>
            <a:r>
              <a:rPr lang="en" altLang="zh-CN" dirty="0"/>
              <a:t>: </a:t>
            </a:r>
            <a:r>
              <a:rPr lang="zh-CN" altLang="en-US" dirty="0"/>
              <a:t>完成了伯克利的快速文件系统</a:t>
            </a:r>
            <a:r>
              <a:rPr lang="en-US" altLang="zh-CN" dirty="0"/>
              <a:t>(</a:t>
            </a:r>
            <a:r>
              <a:rPr lang="en" altLang="zh-CN" dirty="0"/>
              <a:t>FFS)</a:t>
            </a:r>
            <a:r>
              <a:rPr lang="zh-CN" altLang="en-US" dirty="0"/>
              <a:t>和可移植的目录访问</a:t>
            </a:r>
            <a:br>
              <a:rPr lang="zh-CN" altLang="en-US" dirty="0"/>
            </a:br>
            <a:r>
              <a:rPr lang="zh-CN" altLang="en-US" dirty="0"/>
              <a:t>例程</a:t>
            </a:r>
            <a:r>
              <a:rPr lang="en-US" altLang="zh-CN" dirty="0"/>
              <a:t>. 4.3</a:t>
            </a:r>
            <a:r>
              <a:rPr lang="en" altLang="zh-CN" dirty="0"/>
              <a:t>BSD</a:t>
            </a:r>
            <a:r>
              <a:rPr lang="zh-CN" altLang="en-US" dirty="0"/>
              <a:t>的骨干</a:t>
            </a:r>
            <a:r>
              <a:rPr lang="en-US" altLang="zh-CN" dirty="0"/>
              <a:t>. </a:t>
            </a:r>
            <a:r>
              <a:rPr lang="zh-CN" altLang="en-US" dirty="0"/>
              <a:t>同</a:t>
            </a:r>
            <a:r>
              <a:rPr lang="en" altLang="zh-CN" dirty="0"/>
              <a:t>Peter Kessler</a:t>
            </a:r>
            <a:r>
              <a:rPr lang="zh-CN" altLang="en-US" dirty="0"/>
              <a:t>共同写了</a:t>
            </a:r>
            <a:r>
              <a:rPr lang="en" altLang="zh-CN" dirty="0" err="1"/>
              <a:t>gprof</a:t>
            </a:r>
            <a:r>
              <a:rPr lang="en" altLang="zh-CN" dirty="0"/>
              <a:t>.</a:t>
            </a:r>
            <a:br>
              <a:rPr lang="en" altLang="zh-CN" dirty="0"/>
            </a:br>
            <a:r>
              <a:rPr lang="en" altLang="zh-CN" dirty="0"/>
              <a:t>(</a:t>
            </a:r>
            <a:r>
              <a:rPr lang="zh-CN" altLang="en-US" dirty="0"/>
              <a:t>译者</a:t>
            </a:r>
            <a:r>
              <a:rPr lang="en-US" altLang="zh-CN" dirty="0"/>
              <a:t>: </a:t>
            </a:r>
            <a:r>
              <a:rPr lang="zh-CN" altLang="en-US" dirty="0"/>
              <a:t>现在还在做</a:t>
            </a:r>
            <a:r>
              <a:rPr lang="en" altLang="zh-CN" dirty="0"/>
              <a:t>BSD</a:t>
            </a:r>
            <a:r>
              <a:rPr lang="zh-CN" altLang="en-US" dirty="0"/>
              <a:t>呢</a:t>
            </a:r>
            <a:r>
              <a:rPr lang="en-US" altLang="zh-CN" dirty="0"/>
              <a:t>. </a:t>
            </a:r>
            <a:r>
              <a:rPr lang="en" altLang="zh-CN" dirty="0"/>
              <a:t>BSD4.4</a:t>
            </a:r>
            <a:r>
              <a:rPr lang="zh-CN" altLang="en-US" dirty="0"/>
              <a:t>完了之后是不是有</a:t>
            </a:r>
            <a:br>
              <a:rPr lang="zh-CN" altLang="en-US" dirty="0"/>
            </a:br>
            <a:r>
              <a:rPr lang="en" altLang="zh-CN" dirty="0"/>
              <a:t>BSD4.5.)</a:t>
            </a:r>
            <a:br>
              <a:rPr lang="en" altLang="zh-CN" dirty="0"/>
            </a:br>
            <a:br>
              <a:rPr lang="en" altLang="zh-CN" dirty="0"/>
            </a:br>
            <a:r>
              <a:rPr lang="en" altLang="zh-CN" dirty="0"/>
              <a:t>Lee McMahon: </a:t>
            </a:r>
            <a:r>
              <a:rPr lang="zh-CN" altLang="en-US" dirty="0"/>
              <a:t>编写了</a:t>
            </a:r>
            <a:r>
              <a:rPr lang="en" altLang="zh-CN" dirty="0"/>
              <a:t>sed.</a:t>
            </a:r>
            <a:br>
              <a:rPr lang="en" altLang="zh-CN" dirty="0"/>
            </a:br>
            <a:br>
              <a:rPr lang="en" altLang="zh-CN" dirty="0"/>
            </a:br>
            <a:r>
              <a:rPr lang="en" altLang="zh-CN" dirty="0"/>
              <a:t>Al McPherson: </a:t>
            </a:r>
            <a:r>
              <a:rPr lang="zh-CN" altLang="en-US" dirty="0"/>
              <a:t>编写了</a:t>
            </a:r>
            <a:r>
              <a:rPr lang="en" altLang="zh-CN" dirty="0" err="1"/>
              <a:t>fsdb</a:t>
            </a:r>
            <a:r>
              <a:rPr lang="en" altLang="zh-CN" dirty="0"/>
              <a:t>.</a:t>
            </a:r>
            <a:br>
              <a:rPr lang="en" altLang="zh-CN" dirty="0"/>
            </a:br>
            <a:br>
              <a:rPr lang="en" altLang="zh-CN" dirty="0"/>
            </a:br>
            <a:r>
              <a:rPr lang="en" altLang="zh-CN" dirty="0"/>
              <a:t>Richard Miller: </a:t>
            </a:r>
            <a:r>
              <a:rPr lang="zh-CN" altLang="en-US" dirty="0"/>
              <a:t>完成了最早的</a:t>
            </a:r>
            <a:r>
              <a:rPr lang="en" altLang="zh-CN" dirty="0"/>
              <a:t>UNIX</a:t>
            </a:r>
            <a:r>
              <a:rPr lang="zh-CN" altLang="en-US" dirty="0"/>
              <a:t>移植之一</a:t>
            </a:r>
            <a:r>
              <a:rPr lang="en-US" altLang="zh-CN" dirty="0"/>
              <a:t>(</a:t>
            </a:r>
            <a:r>
              <a:rPr lang="en" altLang="zh-CN" dirty="0"/>
              <a:t>Interdata7/32).</a:t>
            </a:r>
            <a:br>
              <a:rPr lang="en" altLang="zh-CN" dirty="0"/>
            </a:br>
            <a:br>
              <a:rPr lang="en" altLang="zh-CN" dirty="0"/>
            </a:br>
            <a:r>
              <a:rPr lang="en" altLang="zh-CN" dirty="0"/>
              <a:t>Robert Morris: </a:t>
            </a:r>
            <a:r>
              <a:rPr lang="zh-CN" altLang="en-US" dirty="0"/>
              <a:t>同</a:t>
            </a:r>
            <a:r>
              <a:rPr lang="en" altLang="zh-CN" dirty="0"/>
              <a:t>Lorinda Cherry</a:t>
            </a:r>
            <a:r>
              <a:rPr lang="zh-CN" altLang="en-US" dirty="0"/>
              <a:t>完成了</a:t>
            </a:r>
            <a:r>
              <a:rPr lang="en" altLang="zh-CN" dirty="0"/>
              <a:t>dc</a:t>
            </a:r>
            <a:r>
              <a:rPr lang="zh-CN" altLang="en-US" dirty="0"/>
              <a:t>和</a:t>
            </a:r>
            <a:r>
              <a:rPr lang="en" altLang="zh-CN" dirty="0" err="1"/>
              <a:t>bc</a:t>
            </a:r>
            <a:r>
              <a:rPr lang="en" altLang="zh-CN" dirty="0"/>
              <a:t>.</a:t>
            </a:r>
            <a:br>
              <a:rPr lang="en" altLang="zh-CN" dirty="0"/>
            </a:br>
            <a:br>
              <a:rPr lang="en" altLang="zh-CN" dirty="0"/>
            </a:br>
            <a:r>
              <a:rPr lang="en" altLang="zh-CN" dirty="0"/>
              <a:t>Bill Munson: </a:t>
            </a:r>
            <a:r>
              <a:rPr lang="zh-CN" altLang="en-US" dirty="0"/>
              <a:t>负责</a:t>
            </a:r>
            <a:r>
              <a:rPr lang="en" altLang="zh-CN" dirty="0"/>
              <a:t>Ultrix.</a:t>
            </a:r>
            <a:br>
              <a:rPr lang="en" altLang="zh-CN" dirty="0"/>
            </a:br>
            <a:br>
              <a:rPr lang="en" altLang="zh-CN" dirty="0"/>
            </a:br>
            <a:r>
              <a:rPr lang="en" altLang="zh-CN" dirty="0"/>
              <a:t>Mike </a:t>
            </a:r>
            <a:r>
              <a:rPr lang="en" altLang="zh-CN" dirty="0" err="1"/>
              <a:t>Muus</a:t>
            </a:r>
            <a:r>
              <a:rPr lang="en" altLang="zh-CN" dirty="0"/>
              <a:t>: </a:t>
            </a:r>
            <a:r>
              <a:rPr lang="zh-CN" altLang="en-US" dirty="0"/>
              <a:t>负责</a:t>
            </a:r>
            <a:r>
              <a:rPr lang="en" altLang="zh-CN" dirty="0"/>
              <a:t>JHU/BRL UNIX.</a:t>
            </a:r>
            <a:br>
              <a:rPr lang="en" altLang="zh-CN" dirty="0"/>
            </a:br>
            <a:br>
              <a:rPr lang="en" altLang="zh-CN" dirty="0"/>
            </a:br>
            <a:r>
              <a:rPr lang="en" altLang="zh-CN" dirty="0"/>
              <a:t>Alan Nemeth: </a:t>
            </a:r>
            <a:r>
              <a:rPr lang="zh-CN" altLang="en-US" dirty="0"/>
              <a:t>负责</a:t>
            </a:r>
            <a:r>
              <a:rPr lang="en" altLang="zh-CN" dirty="0"/>
              <a:t>BBN</a:t>
            </a:r>
            <a:r>
              <a:rPr lang="zh-CN" altLang="en-US" dirty="0"/>
              <a:t>的</a:t>
            </a:r>
            <a:r>
              <a:rPr lang="en" altLang="zh-CN" dirty="0"/>
              <a:t>C machine, </a:t>
            </a:r>
            <a:r>
              <a:rPr lang="zh-CN" altLang="en-US" dirty="0"/>
              <a:t>第一台</a:t>
            </a:r>
            <a:r>
              <a:rPr lang="en" altLang="zh-CN" dirty="0"/>
              <a:t>UNIX</a:t>
            </a:r>
            <a:r>
              <a:rPr lang="zh-CN" altLang="en-US" dirty="0"/>
              <a:t>的微码实现</a:t>
            </a:r>
            <a:r>
              <a:rPr lang="en-US" altLang="zh-CN" dirty="0"/>
              <a:t>.</a:t>
            </a:r>
            <a:br>
              <a:rPr lang="en-US" altLang="zh-CN" dirty="0"/>
            </a:br>
            <a:br>
              <a:rPr lang="en-US" altLang="zh-CN" dirty="0"/>
            </a:br>
            <a:r>
              <a:rPr lang="en" altLang="zh-CN" dirty="0"/>
              <a:t>Landon Noll: </a:t>
            </a:r>
            <a:r>
              <a:rPr lang="zh-CN" altLang="en-US" dirty="0"/>
              <a:t>国际最糟糕的</a:t>
            </a:r>
            <a:r>
              <a:rPr lang="en" altLang="zh-CN" dirty="0"/>
              <a:t>C</a:t>
            </a:r>
            <a:r>
              <a:rPr lang="zh-CN" altLang="en-US" dirty="0"/>
              <a:t>程序比赛的创立者和裁判</a:t>
            </a:r>
            <a:r>
              <a:rPr lang="en-US" altLang="zh-CN" dirty="0"/>
              <a:t>.</a:t>
            </a:r>
            <a:br>
              <a:rPr lang="en-US" altLang="zh-CN" dirty="0"/>
            </a:br>
            <a:br>
              <a:rPr lang="en-US" altLang="zh-CN" dirty="0"/>
            </a:br>
            <a:r>
              <a:rPr lang="en" altLang="zh-CN" dirty="0"/>
              <a:t>Dan </a:t>
            </a:r>
            <a:r>
              <a:rPr lang="en" altLang="zh-CN" dirty="0" err="1"/>
              <a:t>Nowitz</a:t>
            </a:r>
            <a:r>
              <a:rPr lang="en" altLang="zh-CN" dirty="0"/>
              <a:t>: Honey </a:t>
            </a:r>
            <a:r>
              <a:rPr lang="en" altLang="zh-CN" dirty="0" err="1"/>
              <a:t>DanBer</a:t>
            </a:r>
            <a:r>
              <a:rPr lang="zh-CN" altLang="en-US" dirty="0"/>
              <a:t>中的</a:t>
            </a:r>
            <a:r>
              <a:rPr lang="en" altLang="zh-CN" dirty="0"/>
              <a:t>Dan. </a:t>
            </a:r>
            <a:r>
              <a:rPr lang="zh-CN" altLang="en-US" dirty="0"/>
              <a:t>对最初的</a:t>
            </a:r>
            <a:r>
              <a:rPr lang="en" altLang="zh-CN" dirty="0" err="1"/>
              <a:t>uucp</a:t>
            </a:r>
            <a:r>
              <a:rPr lang="zh-CN" altLang="en-US" dirty="0"/>
              <a:t>作出了巨大贡献</a:t>
            </a:r>
            <a:r>
              <a:rPr lang="en-US" altLang="zh-CN" dirty="0"/>
              <a:t>.</a:t>
            </a:r>
            <a:br>
              <a:rPr lang="en-US" altLang="zh-CN" dirty="0"/>
            </a:br>
            <a:br>
              <a:rPr lang="en-US" altLang="zh-CN" dirty="0"/>
            </a:br>
            <a:r>
              <a:rPr lang="en" altLang="zh-CN" dirty="0"/>
              <a:t>Joseph </a:t>
            </a:r>
            <a:r>
              <a:rPr lang="en" altLang="zh-CN" dirty="0" err="1"/>
              <a:t>Ossanna</a:t>
            </a:r>
            <a:r>
              <a:rPr lang="en" altLang="zh-CN" dirty="0"/>
              <a:t>: </a:t>
            </a:r>
            <a:r>
              <a:rPr lang="zh-CN" altLang="en-US" dirty="0"/>
              <a:t>负责</a:t>
            </a:r>
            <a:r>
              <a:rPr lang="en" altLang="zh-CN" dirty="0" err="1"/>
              <a:t>troff</a:t>
            </a:r>
            <a:r>
              <a:rPr lang="en" altLang="zh-CN" dirty="0"/>
              <a:t>.</a:t>
            </a:r>
            <a:br>
              <a:rPr lang="en" altLang="zh-CN" dirty="0"/>
            </a:br>
            <a:r>
              <a:rPr lang="en" altLang="zh-CN" dirty="0"/>
              <a:t>(</a:t>
            </a:r>
            <a:r>
              <a:rPr lang="zh-CN" altLang="en-US" dirty="0"/>
              <a:t>译者</a:t>
            </a:r>
            <a:r>
              <a:rPr lang="en-US" altLang="zh-CN" dirty="0"/>
              <a:t>: </a:t>
            </a:r>
            <a:r>
              <a:rPr lang="zh-CN" altLang="en-US" dirty="0"/>
              <a:t>前面提到的</a:t>
            </a:r>
            <a:r>
              <a:rPr lang="en-US" altLang="zh-CN" dirty="0"/>
              <a:t>-</a:t>
            </a:r>
            <a:r>
              <a:rPr lang="en" altLang="zh-CN" dirty="0" err="1"/>
              <a:t>mX</a:t>
            </a:r>
            <a:r>
              <a:rPr lang="zh-CN" altLang="en-US" dirty="0"/>
              <a:t>的宏均为</a:t>
            </a:r>
            <a:r>
              <a:rPr lang="en" altLang="zh-CN" dirty="0" err="1"/>
              <a:t>troff</a:t>
            </a:r>
            <a:r>
              <a:rPr lang="zh-CN" altLang="en-US" dirty="0"/>
              <a:t>或</a:t>
            </a:r>
            <a:r>
              <a:rPr lang="en" altLang="zh-CN" dirty="0" err="1"/>
              <a:t>nroff</a:t>
            </a:r>
            <a:r>
              <a:rPr lang="zh-CN" altLang="en-US" dirty="0"/>
              <a:t>的宏包</a:t>
            </a:r>
            <a:r>
              <a:rPr lang="en-US" altLang="zh-CN" dirty="0"/>
              <a:t>.)</a:t>
            </a:r>
            <a:br>
              <a:rPr lang="en-US" altLang="zh-CN" dirty="0"/>
            </a:br>
            <a:br>
              <a:rPr lang="en-US" altLang="zh-CN" dirty="0"/>
            </a:br>
            <a:r>
              <a:rPr lang="en" altLang="zh-CN" dirty="0"/>
              <a:t>Rob Pike: </a:t>
            </a:r>
            <a:r>
              <a:rPr lang="en" altLang="zh-CN" dirty="0" err="1"/>
              <a:t>Blit</a:t>
            </a:r>
            <a:r>
              <a:rPr lang="zh-CN" altLang="en-US" dirty="0"/>
              <a:t>位图终端的开发之一</a:t>
            </a:r>
            <a:r>
              <a:rPr lang="en-US" altLang="zh-CN" dirty="0"/>
              <a:t>.</a:t>
            </a:r>
            <a:br>
              <a:rPr lang="en-US" altLang="zh-CN" dirty="0"/>
            </a:br>
            <a:br>
              <a:rPr lang="en-US" altLang="zh-CN" dirty="0"/>
            </a:br>
            <a:r>
              <a:rPr lang="en" altLang="zh-CN" dirty="0" err="1"/>
              <a:t>P.J.Plauger</a:t>
            </a:r>
            <a:r>
              <a:rPr lang="en" altLang="zh-CN" dirty="0"/>
              <a:t>: </a:t>
            </a:r>
            <a:r>
              <a:rPr lang="zh-CN" altLang="en-US" dirty="0"/>
              <a:t>写了第一个商业</a:t>
            </a:r>
            <a:r>
              <a:rPr lang="en" altLang="zh-CN" dirty="0"/>
              <a:t>C</a:t>
            </a:r>
            <a:r>
              <a:rPr lang="zh-CN" altLang="en-US" dirty="0"/>
              <a:t>编译器</a:t>
            </a:r>
            <a:r>
              <a:rPr lang="en-US" altLang="zh-CN" dirty="0"/>
              <a:t>. </a:t>
            </a:r>
            <a:r>
              <a:rPr lang="zh-CN" altLang="en-US" dirty="0"/>
              <a:t>创立了</a:t>
            </a:r>
            <a:r>
              <a:rPr lang="en" altLang="zh-CN" dirty="0"/>
              <a:t>Whitesmiths</a:t>
            </a:r>
            <a:r>
              <a:rPr lang="zh-CN" altLang="en-US" dirty="0"/>
              <a:t>公司</a:t>
            </a:r>
            <a:r>
              <a:rPr lang="en-US" altLang="zh-CN" dirty="0"/>
              <a:t>.</a:t>
            </a:r>
            <a:br>
              <a:rPr lang="en-US" altLang="zh-CN" dirty="0"/>
            </a:br>
            <a:r>
              <a:rPr lang="zh-CN" altLang="en-US" dirty="0"/>
              <a:t>负责</a:t>
            </a:r>
            <a:r>
              <a:rPr lang="en" altLang="zh-CN" dirty="0"/>
              <a:t>Idris.</a:t>
            </a:r>
            <a:br>
              <a:rPr lang="en" altLang="zh-CN" dirty="0"/>
            </a:br>
            <a:br>
              <a:rPr lang="en" altLang="zh-CN" dirty="0"/>
            </a:br>
            <a:r>
              <a:rPr lang="en" altLang="zh-CN" dirty="0"/>
              <a:t>Dave </a:t>
            </a:r>
            <a:r>
              <a:rPr lang="en" altLang="zh-CN" dirty="0" err="1"/>
              <a:t>Presotto</a:t>
            </a:r>
            <a:r>
              <a:rPr lang="en" altLang="zh-CN" dirty="0"/>
              <a:t>: </a:t>
            </a:r>
            <a:r>
              <a:rPr lang="zh-CN" altLang="en-US" dirty="0"/>
              <a:t>同</a:t>
            </a:r>
            <a:r>
              <a:rPr lang="en" altLang="zh-CN" dirty="0"/>
              <a:t>Bill Joy</a:t>
            </a:r>
            <a:r>
              <a:rPr lang="zh-CN" altLang="en-US" dirty="0"/>
              <a:t>合写了</a:t>
            </a:r>
            <a:r>
              <a:rPr lang="en" altLang="zh-CN" dirty="0" err="1"/>
              <a:t>vgrind</a:t>
            </a:r>
            <a:r>
              <a:rPr lang="en" altLang="zh-CN" dirty="0"/>
              <a:t>.</a:t>
            </a:r>
            <a:br>
              <a:rPr lang="en" altLang="zh-CN" dirty="0"/>
            </a:br>
            <a:br>
              <a:rPr lang="en" altLang="zh-CN" dirty="0"/>
            </a:br>
            <a:r>
              <a:rPr lang="en" altLang="zh-CN" dirty="0"/>
              <a:t>Rick Rashid: </a:t>
            </a:r>
            <a:r>
              <a:rPr lang="zh-CN" altLang="en-US" dirty="0"/>
              <a:t>负责</a:t>
            </a:r>
            <a:r>
              <a:rPr lang="en" altLang="zh-CN" dirty="0"/>
              <a:t>Mach. </a:t>
            </a:r>
            <a:r>
              <a:rPr lang="zh-CN" altLang="en-US" dirty="0"/>
              <a:t>设计了</a:t>
            </a:r>
            <a:r>
              <a:rPr lang="en" altLang="zh-CN" dirty="0"/>
              <a:t>CMU</a:t>
            </a:r>
            <a:r>
              <a:rPr lang="zh-CN" altLang="en-US" dirty="0"/>
              <a:t>的</a:t>
            </a:r>
            <a:r>
              <a:rPr lang="en" altLang="zh-CN" dirty="0"/>
              <a:t>IPC(</a:t>
            </a:r>
            <a:r>
              <a:rPr lang="en" altLang="zh-CN" dirty="0" err="1"/>
              <a:t>Interprocess</a:t>
            </a:r>
            <a:r>
              <a:rPr lang="en" altLang="zh-CN" dirty="0"/>
              <a:t> Communication)</a:t>
            </a:r>
            <a:br>
              <a:rPr lang="en" altLang="zh-CN" dirty="0"/>
            </a:br>
            <a:r>
              <a:rPr lang="en" altLang="zh-CN" dirty="0"/>
              <a:t>(</a:t>
            </a:r>
            <a:r>
              <a:rPr lang="zh-CN" altLang="en-US" dirty="0"/>
              <a:t>译者</a:t>
            </a:r>
            <a:r>
              <a:rPr lang="en-US" altLang="zh-CN" dirty="0"/>
              <a:t>: </a:t>
            </a:r>
            <a:r>
              <a:rPr lang="zh-CN" altLang="en-US" dirty="0"/>
              <a:t>新思想的起源人之一</a:t>
            </a:r>
            <a:r>
              <a:rPr lang="en-US" altLang="zh-CN" dirty="0"/>
              <a:t>.)</a:t>
            </a:r>
            <a:br>
              <a:rPr lang="en-US" altLang="zh-CN" dirty="0"/>
            </a:br>
            <a:br>
              <a:rPr lang="en-US" altLang="zh-CN" dirty="0"/>
            </a:br>
            <a:r>
              <a:rPr lang="en" altLang="zh-CN" dirty="0"/>
              <a:t>Brian("</a:t>
            </a:r>
            <a:r>
              <a:rPr lang="en" altLang="zh-CN" dirty="0" err="1"/>
              <a:t>ber</a:t>
            </a:r>
            <a:r>
              <a:rPr lang="en" altLang="zh-CN" dirty="0"/>
              <a:t>")Redman: Honey </a:t>
            </a:r>
            <a:r>
              <a:rPr lang="en" altLang="zh-CN" dirty="0" err="1"/>
              <a:t>DanBer</a:t>
            </a:r>
            <a:r>
              <a:rPr lang="zh-CN" altLang="en-US" dirty="0"/>
              <a:t>中的</a:t>
            </a:r>
            <a:r>
              <a:rPr lang="en" altLang="zh-CN" dirty="0"/>
              <a:t>Ber.</a:t>
            </a:r>
            <a:br>
              <a:rPr lang="en" altLang="zh-CN" dirty="0"/>
            </a:br>
            <a:br>
              <a:rPr lang="en" altLang="zh-CN" dirty="0"/>
            </a:br>
            <a:r>
              <a:rPr lang="en" altLang="zh-CN" dirty="0"/>
              <a:t>Bill Reeves: </a:t>
            </a:r>
            <a:r>
              <a:rPr lang="zh-CN" altLang="en-US" dirty="0"/>
              <a:t>同</a:t>
            </a:r>
            <a:r>
              <a:rPr lang="en" altLang="zh-CN" dirty="0"/>
              <a:t>Tom Duff</a:t>
            </a:r>
            <a:r>
              <a:rPr lang="zh-CN" altLang="en-US" dirty="0"/>
              <a:t>和</a:t>
            </a:r>
            <a:r>
              <a:rPr lang="en" altLang="zh-CN" dirty="0"/>
              <a:t>Mike Tilson</a:t>
            </a:r>
            <a:r>
              <a:rPr lang="zh-CN" altLang="en-US" dirty="0"/>
              <a:t>合写了</a:t>
            </a:r>
            <a:r>
              <a:rPr lang="en" altLang="zh-CN" dirty="0" err="1"/>
              <a:t>vcat</a:t>
            </a:r>
            <a:r>
              <a:rPr lang="en" altLang="zh-CN" dirty="0"/>
              <a:t>.</a:t>
            </a:r>
            <a:br>
              <a:rPr lang="en" altLang="zh-CN" dirty="0"/>
            </a:br>
            <a:br>
              <a:rPr lang="en" altLang="zh-CN" dirty="0"/>
            </a:br>
            <a:r>
              <a:rPr lang="en" altLang="zh-CN" dirty="0"/>
              <a:t>John Reiser: 32V</a:t>
            </a:r>
            <a:r>
              <a:rPr lang="zh-CN" altLang="en-US" dirty="0"/>
              <a:t>的作者之一</a:t>
            </a:r>
            <a:r>
              <a:rPr lang="en-US" altLang="zh-CN" dirty="0"/>
              <a:t>.</a:t>
            </a:r>
            <a:br>
              <a:rPr lang="en-US" altLang="zh-CN" dirty="0"/>
            </a:br>
            <a:br>
              <a:rPr lang="en-US" altLang="zh-CN" dirty="0"/>
            </a:br>
            <a:r>
              <a:rPr lang="en" altLang="zh-CN" dirty="0"/>
              <a:t>Sandy </a:t>
            </a:r>
            <a:r>
              <a:rPr lang="en" altLang="zh-CN" dirty="0" err="1"/>
              <a:t>Resseler</a:t>
            </a:r>
            <a:r>
              <a:rPr lang="en" altLang="zh-CN" dirty="0"/>
              <a:t>: </a:t>
            </a:r>
            <a:r>
              <a:rPr lang="zh-CN" altLang="en-US" dirty="0"/>
              <a:t>谁啊</a:t>
            </a:r>
            <a:r>
              <a:rPr lang="en-US" altLang="zh-CN" dirty="0"/>
              <a:t>??????</a:t>
            </a:r>
            <a:br>
              <a:rPr lang="en-US" altLang="zh-CN" dirty="0"/>
            </a:br>
            <a:br>
              <a:rPr lang="en-US" altLang="zh-CN" dirty="0"/>
            </a:br>
            <a:r>
              <a:rPr lang="en" altLang="zh-CN" dirty="0"/>
              <a:t>Dennis("</a:t>
            </a:r>
            <a:r>
              <a:rPr lang="en" altLang="zh-CN" dirty="0" err="1"/>
              <a:t>dmr</a:t>
            </a:r>
            <a:r>
              <a:rPr lang="en" altLang="zh-CN" dirty="0"/>
              <a:t>")Ritchie: </a:t>
            </a:r>
            <a:r>
              <a:rPr lang="zh-CN" altLang="en-US" dirty="0"/>
              <a:t>他经常拒绝别人说他和</a:t>
            </a:r>
            <a:r>
              <a:rPr lang="en" altLang="zh-CN" dirty="0"/>
              <a:t>Thompson</a:t>
            </a:r>
            <a:r>
              <a:rPr lang="zh-CN" altLang="en-US" dirty="0"/>
              <a:t>做的一样多</a:t>
            </a:r>
            <a:r>
              <a:rPr lang="en-US" altLang="zh-CN" dirty="0"/>
              <a:t>, </a:t>
            </a:r>
            <a:r>
              <a:rPr lang="zh-CN" altLang="en-US" dirty="0"/>
              <a:t>但他确实是</a:t>
            </a:r>
            <a:br>
              <a:rPr lang="zh-CN" altLang="en-US" dirty="0"/>
            </a:br>
            <a:r>
              <a:rPr lang="en" altLang="zh-CN" dirty="0"/>
              <a:t>UNIX</a:t>
            </a:r>
            <a:r>
              <a:rPr lang="zh-CN" altLang="en-US" dirty="0"/>
              <a:t>个另一半</a:t>
            </a:r>
            <a:r>
              <a:rPr lang="en-US" altLang="zh-CN" dirty="0"/>
              <a:t>. </a:t>
            </a:r>
            <a:r>
              <a:rPr lang="zh-CN" altLang="en-US" dirty="0"/>
              <a:t>主要负责</a:t>
            </a:r>
            <a:r>
              <a:rPr lang="en" altLang="zh-CN" dirty="0"/>
              <a:t>C</a:t>
            </a:r>
            <a:r>
              <a:rPr lang="zh-CN" altLang="en-US" dirty="0"/>
              <a:t>语言</a:t>
            </a:r>
            <a:r>
              <a:rPr lang="en-US" altLang="zh-CN" dirty="0"/>
              <a:t>. </a:t>
            </a:r>
            <a:r>
              <a:rPr lang="zh-CN" altLang="en-US" dirty="0"/>
              <a:t>由于和</a:t>
            </a:r>
            <a:r>
              <a:rPr lang="en" altLang="zh-CN" dirty="0"/>
              <a:t>Thompson</a:t>
            </a:r>
            <a:r>
              <a:rPr lang="zh-CN" altLang="en-US" dirty="0"/>
              <a:t>对</a:t>
            </a:r>
            <a:r>
              <a:rPr lang="en" altLang="zh-CN" dirty="0"/>
              <a:t>UNIX</a:t>
            </a:r>
            <a:br>
              <a:rPr lang="en" altLang="zh-CN" dirty="0"/>
            </a:br>
            <a:r>
              <a:rPr lang="zh-CN" altLang="en-US" dirty="0"/>
              <a:t>的巨大贡献</a:t>
            </a:r>
            <a:r>
              <a:rPr lang="en-US" altLang="zh-CN" dirty="0"/>
              <a:t>, </a:t>
            </a:r>
            <a:r>
              <a:rPr lang="zh-CN" altLang="en-US" dirty="0"/>
              <a:t>获得了许多有声望的大奖</a:t>
            </a:r>
            <a:r>
              <a:rPr lang="en-US" altLang="zh-CN" dirty="0"/>
              <a:t>, </a:t>
            </a:r>
            <a:r>
              <a:rPr lang="zh-CN" altLang="en-US" dirty="0"/>
              <a:t>包括</a:t>
            </a:r>
            <a:r>
              <a:rPr lang="en-US" altLang="zh-CN" dirty="0"/>
              <a:t>1982</a:t>
            </a:r>
            <a:r>
              <a:rPr lang="zh-CN" altLang="en-US" dirty="0"/>
              <a:t>年的</a:t>
            </a:r>
            <a:br>
              <a:rPr lang="zh-CN" altLang="en-US" dirty="0"/>
            </a:br>
            <a:r>
              <a:rPr lang="en" altLang="zh-CN" dirty="0"/>
              <a:t>IEEE Emmanuel award</a:t>
            </a:r>
            <a:r>
              <a:rPr lang="zh-CN" altLang="en-US" dirty="0"/>
              <a:t>和</a:t>
            </a:r>
            <a:r>
              <a:rPr lang="en-US" altLang="zh-CN" dirty="0"/>
              <a:t>1983</a:t>
            </a:r>
            <a:r>
              <a:rPr lang="zh-CN" altLang="en-US" dirty="0"/>
              <a:t>年的</a:t>
            </a:r>
            <a:r>
              <a:rPr lang="en" altLang="zh-CN" dirty="0"/>
              <a:t>ACM</a:t>
            </a:r>
            <a:r>
              <a:rPr lang="zh-CN" altLang="en-US" dirty="0"/>
              <a:t>图灵奖</a:t>
            </a:r>
            <a:r>
              <a:rPr lang="en-US" altLang="zh-CN" dirty="0"/>
              <a:t>.</a:t>
            </a:r>
            <a:br>
              <a:rPr lang="en-US" altLang="zh-CN" dirty="0"/>
            </a:br>
            <a:br>
              <a:rPr lang="en-US" altLang="zh-CN" dirty="0"/>
            </a:br>
            <a:r>
              <a:rPr lang="en" altLang="zh-CN" dirty="0"/>
              <a:t>Marc </a:t>
            </a:r>
            <a:r>
              <a:rPr lang="en" altLang="zh-CN" dirty="0" err="1"/>
              <a:t>Rochkind</a:t>
            </a:r>
            <a:r>
              <a:rPr lang="en" altLang="zh-CN" dirty="0"/>
              <a:t>: </a:t>
            </a:r>
            <a:r>
              <a:rPr lang="zh-CN" altLang="en-US" dirty="0"/>
              <a:t>编写了</a:t>
            </a:r>
            <a:r>
              <a:rPr lang="en" altLang="zh-CN" dirty="0"/>
              <a:t>SCCS</a:t>
            </a:r>
            <a:r>
              <a:rPr lang="zh-CN" altLang="en-US" dirty="0"/>
              <a:t>和</a:t>
            </a:r>
            <a:r>
              <a:rPr lang="en" altLang="zh-CN" dirty="0" err="1"/>
              <a:t>bfs</a:t>
            </a:r>
            <a:r>
              <a:rPr lang="en" altLang="zh-CN" dirty="0"/>
              <a:t>. PWB</a:t>
            </a:r>
            <a:r>
              <a:rPr lang="zh-CN" altLang="en-US" dirty="0"/>
              <a:t>的主力</a:t>
            </a:r>
            <a:r>
              <a:rPr lang="en-US" altLang="zh-CN" dirty="0"/>
              <a:t>.</a:t>
            </a:r>
            <a:br>
              <a:rPr lang="en-US" altLang="zh-CN" dirty="0"/>
            </a:br>
            <a:br>
              <a:rPr lang="en-US" altLang="zh-CN" dirty="0"/>
            </a:br>
            <a:r>
              <a:rPr lang="en" altLang="zh-CN" dirty="0"/>
              <a:t>Rob Rosenthal: </a:t>
            </a:r>
            <a:r>
              <a:rPr lang="zh-CN" altLang="en-US" dirty="0"/>
              <a:t>第一个分布式</a:t>
            </a:r>
            <a:r>
              <a:rPr lang="en" altLang="zh-CN" dirty="0"/>
              <a:t>UNIX</a:t>
            </a:r>
            <a:r>
              <a:rPr lang="zh-CN" altLang="en-US" dirty="0"/>
              <a:t>文件系统的作者之一</a:t>
            </a:r>
            <a:r>
              <a:rPr lang="en-US" altLang="zh-CN" dirty="0"/>
              <a:t>.</a:t>
            </a:r>
            <a:br>
              <a:rPr lang="en-US" altLang="zh-CN" dirty="0"/>
            </a:br>
            <a:br>
              <a:rPr lang="en-US" altLang="zh-CN" dirty="0"/>
            </a:br>
            <a:r>
              <a:rPr lang="en" altLang="zh-CN" dirty="0"/>
              <a:t>Steve Schaefer: </a:t>
            </a:r>
            <a:r>
              <a:rPr lang="zh-CN" altLang="en-US" dirty="0"/>
              <a:t>负责</a:t>
            </a:r>
            <a:r>
              <a:rPr lang="en" altLang="zh-CN" dirty="0"/>
              <a:t>CPATH, LPATH</a:t>
            </a:r>
            <a:r>
              <a:rPr lang="zh-CN" altLang="en-US" dirty="0"/>
              <a:t>和</a:t>
            </a:r>
            <a:r>
              <a:rPr lang="en" altLang="zh-CN" dirty="0"/>
              <a:t>MPATH.</a:t>
            </a:r>
            <a:br>
              <a:rPr lang="en" altLang="zh-CN" dirty="0"/>
            </a:br>
            <a:br>
              <a:rPr lang="en" altLang="zh-CN" dirty="0"/>
            </a:br>
            <a:r>
              <a:rPr lang="en" altLang="zh-CN" dirty="0"/>
              <a:t>Deborah Scherrer: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Eric </a:t>
            </a:r>
            <a:r>
              <a:rPr lang="en" altLang="zh-CN" dirty="0" err="1"/>
              <a:t>Schienbrood</a:t>
            </a:r>
            <a:r>
              <a:rPr lang="en" altLang="zh-CN" dirty="0"/>
              <a:t>: </a:t>
            </a:r>
            <a:r>
              <a:rPr lang="zh-CN" altLang="en-US" dirty="0"/>
              <a:t>编写了</a:t>
            </a:r>
            <a:r>
              <a:rPr lang="en" altLang="zh-CN" dirty="0"/>
              <a:t>more.</a:t>
            </a:r>
            <a:br>
              <a:rPr lang="en" altLang="zh-CN" dirty="0"/>
            </a:br>
            <a:br>
              <a:rPr lang="en" altLang="zh-CN" dirty="0"/>
            </a:br>
            <a:r>
              <a:rPr lang="en" altLang="zh-CN" dirty="0"/>
              <a:t>Eric Schmidt: </a:t>
            </a:r>
            <a:r>
              <a:rPr lang="zh-CN" altLang="en-US" dirty="0"/>
              <a:t>编写了</a:t>
            </a:r>
            <a:r>
              <a:rPr lang="en" altLang="zh-CN" dirty="0" err="1"/>
              <a:t>BerkNet</a:t>
            </a:r>
            <a:r>
              <a:rPr lang="en" altLang="zh-CN" dirty="0"/>
              <a:t>.</a:t>
            </a:r>
            <a:br>
              <a:rPr lang="en" altLang="zh-CN" dirty="0"/>
            </a:br>
            <a:br>
              <a:rPr lang="en" altLang="zh-CN" dirty="0"/>
            </a:br>
            <a:r>
              <a:rPr lang="en" altLang="zh-CN" dirty="0"/>
              <a:t>Jeff </a:t>
            </a:r>
            <a:r>
              <a:rPr lang="en" altLang="zh-CN" dirty="0" err="1"/>
              <a:t>Schriebman</a:t>
            </a:r>
            <a:r>
              <a:rPr lang="en" altLang="zh-CN" dirty="0"/>
              <a:t>: </a:t>
            </a:r>
            <a:r>
              <a:rPr lang="zh-CN" altLang="en-US" dirty="0"/>
              <a:t>创建了</a:t>
            </a:r>
            <a:r>
              <a:rPr lang="en" altLang="zh-CN" dirty="0" err="1"/>
              <a:t>Unisoft</a:t>
            </a:r>
            <a:r>
              <a:rPr lang="zh-CN" altLang="en-US" dirty="0"/>
              <a:t>公司</a:t>
            </a:r>
            <a:r>
              <a:rPr lang="en-US" altLang="zh-CN" dirty="0"/>
              <a:t>.</a:t>
            </a:r>
            <a:br>
              <a:rPr lang="en-US" altLang="zh-CN" dirty="0"/>
            </a:br>
            <a:br>
              <a:rPr lang="en-US" altLang="zh-CN" dirty="0"/>
            </a:br>
            <a:r>
              <a:rPr lang="en" altLang="zh-CN" dirty="0"/>
              <a:t>John </a:t>
            </a:r>
            <a:r>
              <a:rPr lang="en" altLang="zh-CN" dirty="0" err="1"/>
              <a:t>Seamons</a:t>
            </a:r>
            <a:r>
              <a:rPr lang="en" altLang="zh-CN" dirty="0"/>
              <a:t>: </a:t>
            </a:r>
            <a:r>
              <a:rPr lang="zh-CN" altLang="en-US" dirty="0"/>
              <a:t>完成了首例</a:t>
            </a:r>
            <a:r>
              <a:rPr lang="en" altLang="zh-CN" dirty="0"/>
              <a:t>SUN</a:t>
            </a:r>
            <a:r>
              <a:rPr lang="zh-CN" altLang="en-US" dirty="0"/>
              <a:t>板上的</a:t>
            </a:r>
            <a:r>
              <a:rPr lang="en" altLang="zh-CN" dirty="0"/>
              <a:t>UNIX</a:t>
            </a:r>
            <a:r>
              <a:rPr lang="zh-CN" altLang="en-US" dirty="0"/>
              <a:t>移植</a:t>
            </a:r>
            <a:r>
              <a:rPr lang="en-US" altLang="zh-CN" dirty="0"/>
              <a:t>.</a:t>
            </a:r>
            <a:br>
              <a:rPr lang="en-US" altLang="zh-CN" dirty="0"/>
            </a:br>
            <a:br>
              <a:rPr lang="en-US" altLang="zh-CN" dirty="0"/>
            </a:br>
            <a:r>
              <a:rPr lang="en" altLang="zh-CN" dirty="0"/>
              <a:t>Donn Seeley: </a:t>
            </a:r>
            <a:r>
              <a:rPr lang="zh-CN" altLang="en-US" dirty="0"/>
              <a:t>对</a:t>
            </a:r>
            <a:r>
              <a:rPr lang="en" altLang="zh-CN" dirty="0"/>
              <a:t>f77, Ritchie</a:t>
            </a:r>
            <a:r>
              <a:rPr lang="zh-CN" altLang="en-US" dirty="0"/>
              <a:t>的编译器和</a:t>
            </a:r>
            <a:r>
              <a:rPr lang="en" altLang="zh-CN" dirty="0" err="1"/>
              <a:t>pcc</a:t>
            </a:r>
            <a:r>
              <a:rPr lang="zh-CN" altLang="en-US" dirty="0"/>
              <a:t>做了很多贡献</a:t>
            </a:r>
            <a:r>
              <a:rPr lang="en-US" altLang="zh-CN" dirty="0"/>
              <a:t>.</a:t>
            </a:r>
            <a:br>
              <a:rPr lang="en-US" altLang="zh-CN" dirty="0"/>
            </a:br>
            <a:br>
              <a:rPr lang="en-US" altLang="zh-CN" dirty="0"/>
            </a:br>
            <a:r>
              <a:rPr lang="en" altLang="zh-CN" dirty="0"/>
              <a:t>Bill Shannon: </a:t>
            </a:r>
            <a:r>
              <a:rPr lang="zh-CN" altLang="en-US" dirty="0"/>
              <a:t>同</a:t>
            </a:r>
            <a:r>
              <a:rPr lang="en" altLang="zh-CN" dirty="0"/>
              <a:t>Bill </a:t>
            </a:r>
            <a:r>
              <a:rPr lang="en" altLang="zh-CN" dirty="0" err="1"/>
              <a:t>Jolitz</a:t>
            </a:r>
            <a:r>
              <a:rPr lang="zh-CN" altLang="en-US" dirty="0"/>
              <a:t>在</a:t>
            </a:r>
            <a:r>
              <a:rPr lang="en" altLang="zh-CN" dirty="0"/>
              <a:t>PDP-11</a:t>
            </a:r>
            <a:r>
              <a:rPr lang="zh-CN" altLang="en-US" dirty="0"/>
              <a:t>上实现了可覆盖的核心</a:t>
            </a:r>
            <a:r>
              <a:rPr lang="en-US" altLang="zh-CN" dirty="0"/>
              <a:t>. </a:t>
            </a:r>
            <a:r>
              <a:rPr lang="zh-CN" altLang="en-US" dirty="0"/>
              <a:t>编写了</a:t>
            </a:r>
            <a:br>
              <a:rPr lang="zh-CN" altLang="en-US" dirty="0"/>
            </a:br>
            <a:r>
              <a:rPr lang="zh-CN" altLang="en-US" dirty="0"/>
              <a:t>早期的</a:t>
            </a:r>
            <a:r>
              <a:rPr lang="en" altLang="zh-CN" dirty="0"/>
              <a:t>BSD printer spooler</a:t>
            </a:r>
            <a:r>
              <a:rPr lang="zh-CN" altLang="en-US" dirty="0"/>
              <a:t>程序</a:t>
            </a:r>
            <a:r>
              <a:rPr lang="en-US" altLang="zh-CN" dirty="0"/>
              <a:t>.</a:t>
            </a:r>
            <a:br>
              <a:rPr lang="en-US" altLang="zh-CN" dirty="0"/>
            </a:br>
            <a:br>
              <a:rPr lang="en-US" altLang="zh-CN" dirty="0"/>
            </a:br>
            <a:r>
              <a:rPr lang="en" altLang="zh-CN" dirty="0"/>
              <a:t>Dick </a:t>
            </a:r>
            <a:r>
              <a:rPr lang="en" altLang="zh-CN" dirty="0" err="1"/>
              <a:t>Shapazian</a:t>
            </a:r>
            <a:r>
              <a:rPr lang="en" altLang="zh-CN" dirty="0"/>
              <a:t>: </a:t>
            </a:r>
            <a:r>
              <a:rPr lang="zh-CN" altLang="en-US" dirty="0"/>
              <a:t>设计了起初的</a:t>
            </a:r>
            <a:r>
              <a:rPr lang="en" altLang="zh-CN" dirty="0"/>
              <a:t>UNIX</a:t>
            </a:r>
            <a:r>
              <a:rPr lang="zh-CN" altLang="en-US" dirty="0"/>
              <a:t>许可证制度</a:t>
            </a:r>
            <a:r>
              <a:rPr lang="en-US" altLang="zh-CN" dirty="0"/>
              <a:t>.</a:t>
            </a:r>
            <a:br>
              <a:rPr lang="en-US" altLang="zh-CN" dirty="0"/>
            </a:br>
            <a:br>
              <a:rPr lang="en-US" altLang="zh-CN" dirty="0"/>
            </a:br>
            <a:r>
              <a:rPr lang="en" altLang="zh-CN" dirty="0"/>
              <a:t>Kurt </a:t>
            </a:r>
            <a:r>
              <a:rPr lang="en" altLang="zh-CN" dirty="0" err="1"/>
              <a:t>Shoens</a:t>
            </a:r>
            <a:r>
              <a:rPr lang="en" altLang="zh-CN" dirty="0"/>
              <a:t>: </a:t>
            </a:r>
            <a:r>
              <a:rPr lang="zh-CN" altLang="en-US" dirty="0"/>
              <a:t>编写了伯克利的</a:t>
            </a:r>
            <a:r>
              <a:rPr lang="en" altLang="zh-CN" dirty="0"/>
              <a:t>Mail(a.k.a. </a:t>
            </a:r>
            <a:r>
              <a:rPr lang="en" altLang="zh-CN" dirty="0" err="1"/>
              <a:t>mailx</a:t>
            </a:r>
            <a:r>
              <a:rPr lang="en" altLang="zh-CN" dirty="0"/>
              <a:t>), </a:t>
            </a:r>
            <a:r>
              <a:rPr lang="en" altLang="zh-CN" dirty="0" err="1"/>
              <a:t>fmt</a:t>
            </a:r>
            <a:r>
              <a:rPr lang="en" altLang="zh-CN" dirty="0"/>
              <a:t>.</a:t>
            </a:r>
            <a:br>
              <a:rPr lang="en" altLang="zh-CN" dirty="0"/>
            </a:br>
            <a:br>
              <a:rPr lang="en" altLang="zh-CN" dirty="0"/>
            </a:br>
            <a:r>
              <a:rPr lang="en" altLang="zh-CN" dirty="0"/>
              <a:t>Richard("rms")Stallman: </a:t>
            </a:r>
            <a:r>
              <a:rPr lang="zh-CN" altLang="en-US" dirty="0"/>
              <a:t>编写了</a:t>
            </a:r>
            <a:r>
              <a:rPr lang="en" altLang="zh-CN" dirty="0"/>
              <a:t>emacs. GNU</a:t>
            </a:r>
            <a:r>
              <a:rPr lang="zh-CN" altLang="en-US" dirty="0"/>
              <a:t>和</a:t>
            </a:r>
            <a:r>
              <a:rPr lang="en" altLang="zh-CN" dirty="0"/>
              <a:t>FSF(Free Software Foundation)</a:t>
            </a:r>
            <a:r>
              <a:rPr lang="zh-CN" altLang="en-US" dirty="0"/>
              <a:t>的</a:t>
            </a:r>
            <a:br>
              <a:rPr lang="zh-CN" altLang="en-US" dirty="0"/>
            </a:br>
            <a:r>
              <a:rPr lang="zh-CN" altLang="en-US" dirty="0"/>
              <a:t>创始人之一</a:t>
            </a:r>
            <a:r>
              <a:rPr lang="en-US" altLang="zh-CN" dirty="0"/>
              <a:t>.</a:t>
            </a:r>
            <a:br>
              <a:rPr lang="en-US" altLang="zh-CN" dirty="0"/>
            </a:br>
            <a:br>
              <a:rPr lang="en-US" altLang="zh-CN" dirty="0"/>
            </a:br>
            <a:r>
              <a:rPr lang="en" altLang="zh-CN" dirty="0"/>
              <a:t>Armando("aps")</a:t>
            </a:r>
            <a:r>
              <a:rPr lang="en" altLang="zh-CN" dirty="0" err="1"/>
              <a:t>Stettner</a:t>
            </a:r>
            <a:r>
              <a:rPr lang="en" altLang="zh-CN" dirty="0"/>
              <a:t>: </a:t>
            </a:r>
            <a:r>
              <a:rPr lang="zh-CN" altLang="en-US" dirty="0"/>
              <a:t>花了几年的时间来让</a:t>
            </a:r>
            <a:r>
              <a:rPr lang="en" altLang="zh-CN" dirty="0"/>
              <a:t>DEC</a:t>
            </a:r>
            <a:r>
              <a:rPr lang="zh-CN" altLang="en-US" dirty="0"/>
              <a:t>承认</a:t>
            </a:r>
            <a:r>
              <a:rPr lang="en" altLang="zh-CN" dirty="0"/>
              <a:t>UNIX</a:t>
            </a:r>
            <a:r>
              <a:rPr lang="zh-CN" altLang="en-US" dirty="0"/>
              <a:t>的存在</a:t>
            </a:r>
            <a:r>
              <a:rPr lang="en-US" altLang="zh-CN" dirty="0"/>
              <a:t>.</a:t>
            </a:r>
            <a:br>
              <a:rPr lang="en-US" altLang="zh-CN" dirty="0"/>
            </a:br>
            <a:br>
              <a:rPr lang="en-US" altLang="zh-CN" dirty="0"/>
            </a:br>
            <a:r>
              <a:rPr lang="en" altLang="zh-CN" dirty="0"/>
              <a:t>Bjarne </a:t>
            </a:r>
            <a:r>
              <a:rPr lang="en" altLang="zh-CN" dirty="0" err="1"/>
              <a:t>Stroustrup</a:t>
            </a:r>
            <a:r>
              <a:rPr lang="en" altLang="zh-CN" dirty="0"/>
              <a:t>: </a:t>
            </a:r>
            <a:r>
              <a:rPr lang="zh-CN" altLang="en-US" dirty="0"/>
              <a:t>编写了</a:t>
            </a:r>
            <a:r>
              <a:rPr lang="en" altLang="zh-CN" dirty="0"/>
              <a:t>C++.</a:t>
            </a:r>
            <a:br>
              <a:rPr lang="en" altLang="zh-CN" dirty="0"/>
            </a:br>
            <a:br>
              <a:rPr lang="en" altLang="zh-CN" dirty="0"/>
            </a:br>
            <a:r>
              <a:rPr lang="en" altLang="zh-CN" dirty="0"/>
              <a:t>Joe </a:t>
            </a:r>
            <a:r>
              <a:rPr lang="en" altLang="zh-CN" dirty="0" err="1"/>
              <a:t>Sventek</a:t>
            </a:r>
            <a:r>
              <a:rPr lang="en" altLang="zh-CN" dirty="0"/>
              <a:t>: </a:t>
            </a:r>
            <a:r>
              <a:rPr lang="zh-CN" altLang="en-US" dirty="0"/>
              <a:t>在劳伦斯伯克利实验室时合作实现了</a:t>
            </a:r>
            <a:r>
              <a:rPr lang="en" altLang="zh-CN" dirty="0"/>
              <a:t>VOS. </a:t>
            </a:r>
            <a:r>
              <a:rPr lang="zh-CN" altLang="en-US" dirty="0"/>
              <a:t>创建了软件</a:t>
            </a:r>
            <a:br>
              <a:rPr lang="zh-CN" altLang="en-US" dirty="0"/>
            </a:br>
            <a:r>
              <a:rPr lang="zh-CN" altLang="en-US" dirty="0"/>
              <a:t>工具用户组</a:t>
            </a:r>
            <a:r>
              <a:rPr lang="en-US" altLang="zh-CN" dirty="0"/>
              <a:t>.</a:t>
            </a:r>
            <a:br>
              <a:rPr lang="en-US" altLang="zh-CN" dirty="0"/>
            </a:br>
            <a:br>
              <a:rPr lang="en-US" altLang="zh-CN" dirty="0"/>
            </a:br>
            <a:r>
              <a:rPr lang="en" altLang="zh-CN" dirty="0"/>
              <a:t>Andrew Tanenbaum: </a:t>
            </a:r>
            <a:r>
              <a:rPr lang="zh-CN" altLang="en-US" dirty="0"/>
              <a:t>编写了</a:t>
            </a:r>
            <a:r>
              <a:rPr lang="en" altLang="zh-CN" dirty="0"/>
              <a:t>MINIX.</a:t>
            </a:r>
            <a:br>
              <a:rPr lang="en" altLang="zh-CN" dirty="0"/>
            </a:br>
            <a:r>
              <a:rPr lang="en" altLang="zh-CN" dirty="0"/>
              <a:t>(</a:t>
            </a:r>
            <a:r>
              <a:rPr lang="zh-CN" altLang="en-US" dirty="0"/>
              <a:t>译者</a:t>
            </a:r>
            <a:r>
              <a:rPr lang="en-US" altLang="zh-CN" dirty="0"/>
              <a:t>: </a:t>
            </a:r>
            <a:r>
              <a:rPr lang="zh-CN" altLang="en-US" dirty="0"/>
              <a:t>不必说了</a:t>
            </a:r>
            <a:r>
              <a:rPr lang="en-US" altLang="zh-CN" dirty="0"/>
              <a:t>, </a:t>
            </a:r>
            <a:r>
              <a:rPr lang="zh-CN" altLang="en-US" dirty="0"/>
              <a:t>这么可爱的小老头</a:t>
            </a:r>
            <a:r>
              <a:rPr lang="en-US" altLang="zh-CN" dirty="0"/>
              <a:t>.)</a:t>
            </a:r>
            <a:br>
              <a:rPr lang="en-US" altLang="zh-CN" dirty="0"/>
            </a:br>
            <a:br>
              <a:rPr lang="en-US" altLang="zh-CN" dirty="0"/>
            </a:br>
            <a:r>
              <a:rPr lang="en" altLang="zh-CN" dirty="0"/>
              <a:t>Rebecca Thomas: </a:t>
            </a:r>
            <a:r>
              <a:rPr lang="zh-CN" altLang="en-US" dirty="0"/>
              <a:t>同</a:t>
            </a:r>
            <a:r>
              <a:rPr lang="en" altLang="zh-CN" dirty="0"/>
              <a:t>Jean Yates</a:t>
            </a:r>
            <a:r>
              <a:rPr lang="zh-CN" altLang="en-US" dirty="0"/>
              <a:t>共同编著了第一本关于</a:t>
            </a:r>
            <a:r>
              <a:rPr lang="en" altLang="zh-CN" dirty="0"/>
              <a:t>UNIX</a:t>
            </a:r>
            <a:r>
              <a:rPr lang="zh-CN" altLang="en-US" dirty="0"/>
              <a:t>的商业用书</a:t>
            </a:r>
            <a:r>
              <a:rPr lang="en-US" altLang="zh-CN" dirty="0"/>
              <a:t>.</a:t>
            </a:r>
            <a:br>
              <a:rPr lang="en-US" altLang="zh-CN" dirty="0"/>
            </a:br>
            <a:br>
              <a:rPr lang="en-US" altLang="zh-CN" dirty="0"/>
            </a:br>
            <a:r>
              <a:rPr lang="en" altLang="zh-CN" dirty="0"/>
              <a:t>Ken("ken")Thompson: </a:t>
            </a:r>
            <a:r>
              <a:rPr lang="zh-CN" altLang="en-US" dirty="0"/>
              <a:t>该谴责他</a:t>
            </a:r>
            <a:r>
              <a:rPr lang="en-US" altLang="zh-CN" dirty="0"/>
              <a:t>, </a:t>
            </a:r>
            <a:r>
              <a:rPr lang="zh-CN" altLang="en-US" dirty="0"/>
              <a:t>他发明了</a:t>
            </a:r>
            <a:r>
              <a:rPr lang="en" altLang="zh-CN" dirty="0"/>
              <a:t>UNIX. </a:t>
            </a:r>
            <a:r>
              <a:rPr lang="zh-CN" altLang="en-US" dirty="0"/>
              <a:t>因为同</a:t>
            </a:r>
            <a:r>
              <a:rPr lang="en" altLang="zh-CN" dirty="0"/>
              <a:t>Dennis</a:t>
            </a:r>
            <a:r>
              <a:rPr lang="zh-CN" altLang="en-US" dirty="0"/>
              <a:t>的在</a:t>
            </a:r>
            <a:r>
              <a:rPr lang="en" altLang="zh-CN" dirty="0"/>
              <a:t>UNIX</a:t>
            </a:r>
            <a:r>
              <a:rPr lang="zh-CN" altLang="en-US" dirty="0"/>
              <a:t>方面的</a:t>
            </a:r>
            <a:br>
              <a:rPr lang="zh-CN" altLang="en-US" dirty="0"/>
            </a:br>
            <a:r>
              <a:rPr lang="zh-CN" altLang="en-US" dirty="0"/>
              <a:t>工作获得了许多有声望的大奖</a:t>
            </a:r>
            <a:r>
              <a:rPr lang="en-US" altLang="zh-CN" dirty="0"/>
              <a:t>, </a:t>
            </a:r>
            <a:r>
              <a:rPr lang="zh-CN" altLang="en-US" dirty="0"/>
              <a:t>包括</a:t>
            </a:r>
            <a:r>
              <a:rPr lang="en-US" altLang="zh-CN" dirty="0"/>
              <a:t>1982</a:t>
            </a:r>
            <a:r>
              <a:rPr lang="zh-CN" altLang="en-US" dirty="0"/>
              <a:t>年的</a:t>
            </a:r>
            <a:r>
              <a:rPr lang="en" altLang="zh-CN" dirty="0"/>
              <a:t>IEEE Emmanuel</a:t>
            </a:r>
            <a:br>
              <a:rPr lang="en" altLang="zh-CN" dirty="0"/>
            </a:br>
            <a:r>
              <a:rPr lang="en" altLang="zh-CN" dirty="0"/>
              <a:t>award</a:t>
            </a:r>
            <a:r>
              <a:rPr lang="zh-CN" altLang="en-US" dirty="0"/>
              <a:t>和</a:t>
            </a:r>
            <a:r>
              <a:rPr lang="en-US" altLang="zh-CN" dirty="0"/>
              <a:t>1983</a:t>
            </a:r>
            <a:r>
              <a:rPr lang="zh-CN" altLang="en-US" dirty="0"/>
              <a:t>年的</a:t>
            </a:r>
            <a:r>
              <a:rPr lang="en" altLang="zh-CN" dirty="0"/>
              <a:t>ACM</a:t>
            </a:r>
            <a:r>
              <a:rPr lang="zh-CN" altLang="en-US" dirty="0"/>
              <a:t>图灵奖</a:t>
            </a:r>
            <a:r>
              <a:rPr lang="en-US" altLang="zh-CN" dirty="0"/>
              <a:t>.</a:t>
            </a:r>
            <a:br>
              <a:rPr lang="en-US" altLang="zh-CN" dirty="0"/>
            </a:br>
            <a:br>
              <a:rPr lang="en-US" altLang="zh-CN" dirty="0"/>
            </a:br>
            <a:r>
              <a:rPr lang="en" altLang="zh-CN" dirty="0"/>
              <a:t>Walter </a:t>
            </a:r>
            <a:r>
              <a:rPr lang="en" altLang="zh-CN" dirty="0" err="1"/>
              <a:t>Tichy</a:t>
            </a:r>
            <a:r>
              <a:rPr lang="en" altLang="zh-CN" dirty="0"/>
              <a:t>: </a:t>
            </a:r>
            <a:r>
              <a:rPr lang="zh-CN" altLang="en-US" dirty="0"/>
              <a:t>编写了</a:t>
            </a:r>
            <a:r>
              <a:rPr lang="en" altLang="zh-CN" dirty="0"/>
              <a:t>RCS.</a:t>
            </a:r>
            <a:br>
              <a:rPr lang="en" altLang="zh-CN" dirty="0"/>
            </a:br>
            <a:br>
              <a:rPr lang="en" altLang="zh-CN" dirty="0"/>
            </a:br>
            <a:r>
              <a:rPr lang="en" altLang="zh-CN" dirty="0"/>
              <a:t>David Tilbrook: </a:t>
            </a:r>
            <a:r>
              <a:rPr lang="zh-CN" altLang="en-US" dirty="0"/>
              <a:t>创立了</a:t>
            </a:r>
            <a:r>
              <a:rPr lang="en" altLang="zh-CN" dirty="0"/>
              <a:t>HCR.</a:t>
            </a:r>
            <a:br>
              <a:rPr lang="en" altLang="zh-CN" dirty="0"/>
            </a:br>
            <a:br>
              <a:rPr lang="en" altLang="zh-CN" dirty="0"/>
            </a:br>
            <a:r>
              <a:rPr lang="en" altLang="zh-CN" dirty="0"/>
              <a:t>Michael Toy: </a:t>
            </a:r>
            <a:r>
              <a:rPr lang="zh-CN" altLang="en-US" dirty="0"/>
              <a:t>两个很有名的游戏</a:t>
            </a:r>
            <a:r>
              <a:rPr lang="en-US" altLang="zh-CN" dirty="0"/>
              <a:t>, </a:t>
            </a:r>
            <a:r>
              <a:rPr lang="en" altLang="zh-CN" dirty="0"/>
              <a:t>rogue</a:t>
            </a:r>
            <a:r>
              <a:rPr lang="zh-CN" altLang="en-US" dirty="0"/>
              <a:t>和</a:t>
            </a:r>
            <a:r>
              <a:rPr lang="en-US" altLang="zh-CN" dirty="0"/>
              <a:t>/</a:t>
            </a:r>
            <a:r>
              <a:rPr lang="en" altLang="zh-CN" dirty="0" err="1"/>
              <a:t>etc</a:t>
            </a:r>
            <a:r>
              <a:rPr lang="en" altLang="zh-CN" dirty="0"/>
              <a:t>/shutdown.</a:t>
            </a:r>
            <a:br>
              <a:rPr lang="en" altLang="zh-CN" dirty="0"/>
            </a:br>
            <a:br>
              <a:rPr lang="en" altLang="zh-CN" dirty="0"/>
            </a:br>
            <a:r>
              <a:rPr lang="en" altLang="zh-CN" dirty="0"/>
              <a:t>Michael </a:t>
            </a:r>
            <a:r>
              <a:rPr lang="en" altLang="zh-CN" dirty="0" err="1"/>
              <a:t>Ubell</a:t>
            </a:r>
            <a:r>
              <a:rPr lang="en" altLang="zh-CN" dirty="0"/>
              <a:t>: </a:t>
            </a:r>
            <a:r>
              <a:rPr lang="zh-CN" altLang="en-US" dirty="0"/>
              <a:t>编写了第一个历史原型</a:t>
            </a:r>
            <a:r>
              <a:rPr lang="en-US" altLang="zh-CN" dirty="0"/>
              <a:t>, </a:t>
            </a:r>
            <a:r>
              <a:rPr lang="zh-CN" altLang="en-US" dirty="0"/>
              <a:t>后来融入了</a:t>
            </a:r>
            <a:r>
              <a:rPr lang="en" altLang="zh-CN" dirty="0" err="1"/>
              <a:t>csh</a:t>
            </a:r>
            <a:r>
              <a:rPr lang="en" altLang="zh-CN" dirty="0"/>
              <a:t>.</a:t>
            </a:r>
            <a:br>
              <a:rPr lang="en" altLang="zh-CN" dirty="0"/>
            </a:br>
            <a:br>
              <a:rPr lang="en" altLang="zh-CN" dirty="0"/>
            </a:br>
            <a:r>
              <a:rPr lang="en" altLang="zh-CN" dirty="0"/>
              <a:t>Larry Wall: </a:t>
            </a:r>
            <a:r>
              <a:rPr lang="en" altLang="zh-CN" dirty="0" err="1"/>
              <a:t>rn</a:t>
            </a:r>
            <a:r>
              <a:rPr lang="en" altLang="zh-CN" dirty="0"/>
              <a:t>, patch</a:t>
            </a:r>
            <a:r>
              <a:rPr lang="zh-CN" altLang="en-US" dirty="0"/>
              <a:t>和</a:t>
            </a:r>
            <a:r>
              <a:rPr lang="en" altLang="zh-CN" dirty="0" err="1"/>
              <a:t>perl</a:t>
            </a:r>
            <a:r>
              <a:rPr lang="zh-CN" altLang="en-US" dirty="0"/>
              <a:t>的作者</a:t>
            </a:r>
            <a:r>
              <a:rPr lang="en-US" altLang="zh-CN" dirty="0"/>
              <a:t>.</a:t>
            </a:r>
            <a:br>
              <a:rPr lang="en-US" altLang="zh-CN" dirty="0"/>
            </a:br>
            <a:br>
              <a:rPr lang="en-US" altLang="zh-CN" dirty="0"/>
            </a:br>
            <a:r>
              <a:rPr lang="en" altLang="zh-CN" dirty="0"/>
              <a:t>Larry </a:t>
            </a:r>
            <a:r>
              <a:rPr lang="en" altLang="zh-CN" dirty="0" err="1"/>
              <a:t>Wehr</a:t>
            </a:r>
            <a:r>
              <a:rPr lang="en" altLang="zh-CN" dirty="0"/>
              <a:t>: </a:t>
            </a:r>
            <a:r>
              <a:rPr lang="zh-CN" altLang="en-US" dirty="0"/>
              <a:t>提出了现在使用的命名管道的概念</a:t>
            </a:r>
            <a:r>
              <a:rPr lang="en-US" altLang="zh-CN" dirty="0"/>
              <a:t>.</a:t>
            </a:r>
            <a:br>
              <a:rPr lang="en-US" altLang="zh-CN" dirty="0"/>
            </a:br>
            <a:br>
              <a:rPr lang="en-US" altLang="zh-CN" dirty="0"/>
            </a:br>
            <a:r>
              <a:rPr lang="en" altLang="zh-CN" dirty="0"/>
              <a:t>Peter Weinberger: </a:t>
            </a:r>
            <a:r>
              <a:rPr lang="en" altLang="zh-CN" dirty="0" err="1"/>
              <a:t>awk</a:t>
            </a:r>
            <a:r>
              <a:rPr lang="zh-CN" altLang="en-US" dirty="0"/>
              <a:t>中的</a:t>
            </a:r>
            <a:r>
              <a:rPr lang="en" altLang="zh-CN" dirty="0"/>
              <a:t>W. </a:t>
            </a:r>
            <a:r>
              <a:rPr lang="zh-CN" altLang="en-US" dirty="0"/>
              <a:t>编写了</a:t>
            </a:r>
            <a:r>
              <a:rPr lang="en" altLang="zh-CN" dirty="0" err="1"/>
              <a:t>lcomp</a:t>
            </a:r>
            <a:r>
              <a:rPr lang="en" altLang="zh-CN" dirty="0"/>
              <a:t>.</a:t>
            </a:r>
            <a:br>
              <a:rPr lang="en" altLang="zh-CN" dirty="0"/>
            </a:br>
            <a:br>
              <a:rPr lang="en" altLang="zh-CN" dirty="0"/>
            </a:br>
            <a:r>
              <a:rPr lang="en" altLang="zh-CN" dirty="0"/>
              <a:t>Peter Weiner: </a:t>
            </a:r>
            <a:r>
              <a:rPr lang="zh-CN" altLang="en-US" dirty="0"/>
              <a:t>从</a:t>
            </a:r>
            <a:r>
              <a:rPr lang="en" altLang="zh-CN" dirty="0"/>
              <a:t>Rand</a:t>
            </a:r>
            <a:r>
              <a:rPr lang="zh-CN" altLang="en-US" dirty="0"/>
              <a:t>公司获得了第一个商业</a:t>
            </a:r>
            <a:r>
              <a:rPr lang="en" altLang="zh-CN" dirty="0"/>
              <a:t>UNIX</a:t>
            </a:r>
            <a:r>
              <a:rPr lang="zh-CN" altLang="en-US" dirty="0"/>
              <a:t>许可证</a:t>
            </a:r>
            <a:r>
              <a:rPr lang="en-US" altLang="zh-CN" dirty="0"/>
              <a:t>. </a:t>
            </a:r>
            <a:r>
              <a:rPr lang="zh-CN" altLang="en-US" dirty="0"/>
              <a:t>创立了</a:t>
            </a:r>
            <a:br>
              <a:rPr lang="zh-CN" altLang="en-US" dirty="0"/>
            </a:br>
            <a:r>
              <a:rPr lang="en" altLang="zh-CN" dirty="0"/>
              <a:t>Interactive Systems Corp.</a:t>
            </a:r>
            <a:br>
              <a:rPr lang="en" altLang="zh-CN" dirty="0"/>
            </a:br>
            <a:br>
              <a:rPr lang="en" altLang="zh-CN" dirty="0"/>
            </a:br>
            <a:r>
              <a:rPr lang="en" altLang="zh-CN" dirty="0"/>
              <a:t>Lauren Weinstein: </a:t>
            </a:r>
            <a:r>
              <a:rPr lang="zh-CN" altLang="en-US" dirty="0"/>
              <a:t>负责</a:t>
            </a:r>
            <a:r>
              <a:rPr lang="en" altLang="zh-CN" dirty="0"/>
              <a:t>Stargate.</a:t>
            </a:r>
            <a:br>
              <a:rPr lang="en" altLang="zh-CN" dirty="0"/>
            </a:br>
            <a:br>
              <a:rPr lang="en" altLang="zh-CN" dirty="0"/>
            </a:br>
            <a:r>
              <a:rPr lang="en" altLang="zh-CN" dirty="0"/>
              <a:t>David Willcox: </a:t>
            </a:r>
            <a:r>
              <a:rPr lang="zh-CN" altLang="en-US" dirty="0"/>
              <a:t>编写了</a:t>
            </a:r>
            <a:r>
              <a:rPr lang="en" altLang="zh-CN" dirty="0"/>
              <a:t>ideal.</a:t>
            </a:r>
            <a:br>
              <a:rPr lang="en" altLang="zh-CN" dirty="0"/>
            </a:br>
            <a:br>
              <a:rPr lang="en" altLang="zh-CN" dirty="0"/>
            </a:br>
            <a:r>
              <a:rPr lang="en" altLang="zh-CN" dirty="0"/>
              <a:t>Dave Yost: </a:t>
            </a:r>
            <a:r>
              <a:rPr lang="zh-CN" altLang="en-US" dirty="0"/>
              <a:t>对</a:t>
            </a:r>
            <a:r>
              <a:rPr lang="en" altLang="zh-CN" dirty="0"/>
              <a:t>Rand</a:t>
            </a:r>
            <a:r>
              <a:rPr lang="zh-CN" altLang="en-US" dirty="0"/>
              <a:t>编辑器和</a:t>
            </a:r>
            <a:r>
              <a:rPr lang="en" altLang="zh-CN" dirty="0"/>
              <a:t>MH</a:t>
            </a:r>
            <a:r>
              <a:rPr lang="zh-CN" altLang="en-US" dirty="0"/>
              <a:t>做出巨大贡献</a:t>
            </a:r>
            <a:r>
              <a:rPr lang="en-US" altLang="zh-CN" dirty="0"/>
              <a:t>.</a:t>
            </a:r>
            <a:br>
              <a:rPr lang="en-US" altLang="zh-CN" dirty="0"/>
            </a:br>
            <a:br>
              <a:rPr lang="en-US" altLang="zh-CN" dirty="0"/>
            </a:br>
            <a:r>
              <a:rPr lang="en" altLang="zh-CN" dirty="0"/>
              <a:t>Walter </a:t>
            </a:r>
            <a:r>
              <a:rPr lang="en" altLang="zh-CN" dirty="0" err="1"/>
              <a:t>Zintz</a:t>
            </a:r>
            <a:r>
              <a:rPr lang="en" altLang="zh-CN" dirty="0"/>
              <a:t>: </a:t>
            </a:r>
            <a:r>
              <a:rPr lang="zh-CN" altLang="en-US" dirty="0"/>
              <a:t>创立</a:t>
            </a:r>
            <a:r>
              <a:rPr lang="en" altLang="zh-CN" dirty="0"/>
              <a:t>Uni-Ops</a:t>
            </a:r>
            <a:r>
              <a:rPr lang="zh-CN" altLang="en-US" dirty="0"/>
              <a:t>用户组</a:t>
            </a:r>
            <a:r>
              <a:rPr lang="en-US" altLang="zh-CN" dirty="0"/>
              <a:t>.</a:t>
            </a:r>
            <a:br>
              <a:rPr lang="en-US" altLang="zh-CN" dirty="0"/>
            </a:br>
            <a:br>
              <a:rPr lang="en-US" altLang="zh-CN" dirty="0"/>
            </a:br>
            <a:r>
              <a:rPr lang="en" altLang="zh-CN" dirty="0"/>
              <a:t>Steve Zucker: </a:t>
            </a:r>
            <a:r>
              <a:rPr lang="zh-CN" altLang="en-US" dirty="0"/>
              <a:t>创立了早期的命名管道</a:t>
            </a:r>
            <a:r>
              <a:rPr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161</a:t>
            </a:fld>
            <a:endParaRPr kumimoji="1" lang="zh-CN" altLang="en-US"/>
          </a:p>
        </p:txBody>
      </p:sp>
    </p:spTree>
    <p:extLst>
      <p:ext uri="{BB962C8B-B14F-4D97-AF65-F5344CB8AC3E}">
        <p14:creationId xmlns:p14="http://schemas.microsoft.com/office/powerpoint/2010/main" val="320335897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让</a:t>
            </a:r>
            <a:r>
              <a:rPr kumimoji="1" lang="en-US" altLang="zh-CN" dirty="0" err="1"/>
              <a:t>firefox</a:t>
            </a:r>
            <a:r>
              <a:rPr kumimoji="1" lang="zh-CN" altLang="en-US" dirty="0"/>
              <a:t>打开多个文件</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162</a:t>
            </a:fld>
            <a:endParaRPr kumimoji="1" lang="zh-CN" altLang="en-US"/>
          </a:p>
        </p:txBody>
      </p:sp>
    </p:spTree>
    <p:extLst>
      <p:ext uri="{BB962C8B-B14F-4D97-AF65-F5344CB8AC3E}">
        <p14:creationId xmlns:p14="http://schemas.microsoft.com/office/powerpoint/2010/main" val="394425241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163</a:t>
            </a:fld>
            <a:endParaRPr kumimoji="1" lang="zh-CN" altLang="en-US"/>
          </a:p>
        </p:txBody>
      </p:sp>
    </p:spTree>
    <p:extLst>
      <p:ext uri="{BB962C8B-B14F-4D97-AF65-F5344CB8AC3E}">
        <p14:creationId xmlns:p14="http://schemas.microsoft.com/office/powerpoint/2010/main" val="259828703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biff </a:t>
            </a:r>
            <a:r>
              <a:rPr kumimoji="1" lang="zh-CN" altLang="en-US" dirty="0"/>
              <a:t>来自</a:t>
            </a:r>
            <a:r>
              <a:rPr kumimoji="1" lang="en-US" altLang="zh-CN" dirty="0" err="1"/>
              <a:t>bsd</a:t>
            </a:r>
            <a:r>
              <a:rPr kumimoji="1" lang="zh-CN" altLang="en-US" dirty="0"/>
              <a:t> 一条条狗的名字 </a:t>
            </a:r>
            <a:endParaRPr kumimoji="1" lang="en-US" altLang="zh-CN" dirty="0"/>
          </a:p>
          <a:p>
            <a:endParaRPr kumimoji="1" lang="en-US" altLang="zh-CN" dirty="0"/>
          </a:p>
          <a:p>
            <a:r>
              <a:rPr lang="zh-CN" altLang="en-US" dirty="0"/>
              <a:t>最初，</a:t>
            </a:r>
            <a:r>
              <a:rPr lang="en" altLang="zh-CN" dirty="0"/>
              <a:t>BSD</a:t>
            </a:r>
            <a:r>
              <a:rPr lang="zh-CN" altLang="en-US" dirty="0"/>
              <a:t>并不是</a:t>
            </a:r>
            <a:r>
              <a:rPr lang="en" altLang="zh-CN" dirty="0"/>
              <a:t>AT&amp;T</a:t>
            </a:r>
            <a:r>
              <a:rPr lang="zh-CN" altLang="en-US" dirty="0"/>
              <a:t>的</a:t>
            </a:r>
            <a:r>
              <a:rPr lang="en" altLang="zh-CN" dirty="0"/>
              <a:t>Unix</a:t>
            </a:r>
            <a:r>
              <a:rPr lang="zh-CN" altLang="en-US" dirty="0"/>
              <a:t>的代替品，而是附加软件和功能附加品。直到</a:t>
            </a:r>
            <a:r>
              <a:rPr lang="en-US" altLang="zh-CN" dirty="0"/>
              <a:t>1979</a:t>
            </a:r>
            <a:r>
              <a:rPr lang="zh-CN" altLang="en-US" dirty="0"/>
              <a:t>年的</a:t>
            </a:r>
            <a:r>
              <a:rPr lang="en-US" altLang="zh-CN" dirty="0"/>
              <a:t>2</a:t>
            </a:r>
            <a:r>
              <a:rPr lang="en" altLang="zh-CN" dirty="0"/>
              <a:t>BSD</a:t>
            </a:r>
            <a:r>
              <a:rPr lang="zh-CN" altLang="en" dirty="0"/>
              <a:t>（</a:t>
            </a:r>
            <a:r>
              <a:rPr lang="zh-CN" altLang="en-US" dirty="0"/>
              <a:t>第二</a:t>
            </a:r>
            <a:r>
              <a:rPr lang="en" altLang="zh-CN" dirty="0"/>
              <a:t>Berkeley</a:t>
            </a:r>
            <a:r>
              <a:rPr lang="zh-CN" altLang="en-US" dirty="0"/>
              <a:t>软件发型版），伯克利研究生</a:t>
            </a:r>
            <a:r>
              <a:rPr lang="en" altLang="zh-CN" dirty="0"/>
              <a:t>Bill Joy</a:t>
            </a:r>
            <a:r>
              <a:rPr lang="zh-CN" altLang="en-US" dirty="0"/>
              <a:t>已经添加了现在知名的程序，例如</a:t>
            </a:r>
            <a:r>
              <a:rPr lang="en" altLang="zh-CN" dirty="0"/>
              <a:t>vi</a:t>
            </a:r>
            <a:r>
              <a:rPr lang="zh-CN" altLang="en-US" dirty="0"/>
              <a:t>和</a:t>
            </a:r>
            <a:r>
              <a:rPr lang="en" altLang="zh-CN" dirty="0"/>
              <a:t>C shell</a:t>
            </a:r>
            <a:r>
              <a:rPr lang="zh-CN" altLang="en" dirty="0"/>
              <a:t>（</a:t>
            </a:r>
            <a:r>
              <a:rPr lang="en" altLang="zh-CN" dirty="0"/>
              <a:t>/bin/</a:t>
            </a:r>
            <a:r>
              <a:rPr lang="en" altLang="zh-CN" dirty="0" err="1"/>
              <a:t>csh</a:t>
            </a:r>
            <a:r>
              <a:rPr lang="zh-CN" altLang="en" dirty="0"/>
              <a:t>）。</a:t>
            </a:r>
            <a:endParaRPr lang="en-US" altLang="zh-CN" dirty="0"/>
          </a:p>
          <a:p>
            <a:endParaRPr kumimoji="1" lang="en-US" altLang="zh-CN" dirty="0"/>
          </a:p>
          <a:p>
            <a:endParaRPr lang="zh-CN" altLang="en-US" dirty="0"/>
          </a:p>
          <a:p>
            <a:r>
              <a:rPr lang="zh-CN" altLang="en-US" dirty="0"/>
              <a:t>除了</a:t>
            </a:r>
            <a:r>
              <a:rPr lang="en" altLang="zh-CN" dirty="0"/>
              <a:t>BSD</a:t>
            </a:r>
            <a:r>
              <a:rPr lang="zh-CN" altLang="en" dirty="0"/>
              <a:t>，</a:t>
            </a:r>
            <a:r>
              <a:rPr lang="zh-CN" altLang="en-US" dirty="0"/>
              <a:t>它成为了</a:t>
            </a:r>
            <a:r>
              <a:rPr lang="en" altLang="zh-CN" dirty="0"/>
              <a:t>Unix</a:t>
            </a:r>
            <a:r>
              <a:rPr lang="zh-CN" altLang="en-US" dirty="0"/>
              <a:t>家族中最受欢迎的分支之一，</a:t>
            </a:r>
            <a:r>
              <a:rPr lang="en" altLang="zh-CN" dirty="0"/>
              <a:t>Unix</a:t>
            </a:r>
            <a:r>
              <a:rPr lang="zh-CN" altLang="en-US" dirty="0"/>
              <a:t>的商业产品在</a:t>
            </a:r>
            <a:r>
              <a:rPr lang="en-US" altLang="zh-CN" dirty="0"/>
              <a:t>20</a:t>
            </a:r>
            <a:r>
              <a:rPr lang="zh-CN" altLang="en-US" dirty="0"/>
              <a:t>世纪</a:t>
            </a:r>
            <a:r>
              <a:rPr lang="en-US" altLang="zh-CN" dirty="0"/>
              <a:t>80</a:t>
            </a:r>
            <a:r>
              <a:rPr lang="zh-CN" altLang="en-US" dirty="0"/>
              <a:t>年代和</a:t>
            </a:r>
            <a:r>
              <a:rPr lang="en-US" altLang="zh-CN" dirty="0"/>
              <a:t>90</a:t>
            </a:r>
            <a:r>
              <a:rPr lang="zh-CN" altLang="en-US" dirty="0"/>
              <a:t>年代激增，包括</a:t>
            </a:r>
            <a:r>
              <a:rPr lang="en" altLang="zh-CN" dirty="0"/>
              <a:t>HP-UX</a:t>
            </a:r>
            <a:r>
              <a:rPr lang="zh-CN" altLang="en" dirty="0"/>
              <a:t>、</a:t>
            </a:r>
            <a:r>
              <a:rPr lang="en" altLang="zh-CN" dirty="0"/>
              <a:t>IBM</a:t>
            </a:r>
            <a:r>
              <a:rPr lang="zh-CN" altLang="en-US" dirty="0"/>
              <a:t>的</a:t>
            </a:r>
            <a:r>
              <a:rPr lang="en" altLang="zh-CN" dirty="0"/>
              <a:t>AIX</a:t>
            </a:r>
            <a:r>
              <a:rPr lang="zh-CN" altLang="en" dirty="0"/>
              <a:t>、</a:t>
            </a:r>
            <a:r>
              <a:rPr lang="en" altLang="zh-CN" dirty="0"/>
              <a:t>Sun</a:t>
            </a:r>
            <a:r>
              <a:rPr lang="zh-CN" altLang="en-US" dirty="0"/>
              <a:t>的</a:t>
            </a:r>
            <a:r>
              <a:rPr lang="en" altLang="zh-CN" dirty="0"/>
              <a:t>Solaris</a:t>
            </a:r>
            <a:r>
              <a:rPr lang="zh-CN" altLang="en" dirty="0"/>
              <a:t>、</a:t>
            </a:r>
            <a:r>
              <a:rPr lang="en" altLang="zh-CN" dirty="0"/>
              <a:t>Sequent</a:t>
            </a:r>
            <a:r>
              <a:rPr lang="zh-CN" altLang="en-US" dirty="0"/>
              <a:t>和</a:t>
            </a:r>
            <a:r>
              <a:rPr lang="en" altLang="zh-CN" dirty="0" err="1"/>
              <a:t>Xenix</a:t>
            </a:r>
            <a:r>
              <a:rPr lang="zh-CN" altLang="en" dirty="0"/>
              <a:t>。</a:t>
            </a:r>
            <a:r>
              <a:rPr lang="zh-CN" altLang="en-US" dirty="0"/>
              <a:t>随着分支从最初的根开始增长，“</a:t>
            </a:r>
            <a:r>
              <a:rPr lang="en" altLang="zh-CN" dirty="0"/>
              <a:t>Unix</a:t>
            </a:r>
            <a:r>
              <a:rPr lang="zh-CN" altLang="en-US" dirty="0"/>
              <a:t>战争”开始了，标准化成为了社区的一个新焦点。</a:t>
            </a:r>
            <a:r>
              <a:rPr lang="en" altLang="zh-CN" dirty="0"/>
              <a:t>POSIX</a:t>
            </a:r>
            <a:r>
              <a:rPr lang="zh-CN" altLang="en-US" dirty="0"/>
              <a:t>标准诞生于</a:t>
            </a:r>
            <a:r>
              <a:rPr lang="en-US" altLang="zh-CN" dirty="0"/>
              <a:t>1988</a:t>
            </a:r>
            <a:r>
              <a:rPr lang="zh-CN" altLang="en-US" dirty="0"/>
              <a:t>年，以及其他开源工作组的标准化工作一直进行到到</a:t>
            </a:r>
            <a:r>
              <a:rPr lang="en-US" altLang="zh-CN" dirty="0"/>
              <a:t>20</a:t>
            </a:r>
            <a:r>
              <a:rPr lang="zh-CN" altLang="en-US" dirty="0"/>
              <a:t>世纪</a:t>
            </a:r>
            <a:r>
              <a:rPr lang="en-US" altLang="zh-CN" dirty="0"/>
              <a:t>90</a:t>
            </a:r>
            <a:r>
              <a:rPr lang="zh-CN" altLang="en-US" dirty="0"/>
              <a:t>年代。</a:t>
            </a:r>
          </a:p>
          <a:p>
            <a:r>
              <a:rPr lang="zh-CN" altLang="en-US" dirty="0"/>
              <a:t>大约在这个时候，</a:t>
            </a:r>
            <a:r>
              <a:rPr lang="en" altLang="zh-CN" dirty="0"/>
              <a:t>AT&amp;T</a:t>
            </a:r>
            <a:r>
              <a:rPr lang="zh-CN" altLang="en-US" dirty="0"/>
              <a:t>和</a:t>
            </a:r>
            <a:r>
              <a:rPr lang="en" altLang="zh-CN" dirty="0"/>
              <a:t>Sun</a:t>
            </a:r>
            <a:r>
              <a:rPr lang="zh-CN" altLang="en-US" dirty="0"/>
              <a:t>发布了</a:t>
            </a:r>
            <a:r>
              <a:rPr lang="en" altLang="zh-CN" dirty="0"/>
              <a:t>System V Release 4</a:t>
            </a:r>
            <a:r>
              <a:rPr lang="zh-CN" altLang="en" dirty="0"/>
              <a:t>（</a:t>
            </a:r>
            <a:r>
              <a:rPr lang="en" altLang="zh-CN" dirty="0"/>
              <a:t>SVR4</a:t>
            </a:r>
            <a:r>
              <a:rPr lang="zh-CN" altLang="en" dirty="0"/>
              <a:t>），</a:t>
            </a:r>
            <a:r>
              <a:rPr lang="zh-CN" altLang="en-US" dirty="0"/>
              <a:t>这是许多商业厂商采用的。另外，</a:t>
            </a:r>
            <a:r>
              <a:rPr lang="en" altLang="zh-CN" dirty="0"/>
              <a:t>BSD</a:t>
            </a:r>
            <a:r>
              <a:rPr lang="zh-CN" altLang="en-US" dirty="0"/>
              <a:t>家族的操作系统在过去的几年里不断增长，导致了一些开源的变种，这些变种是在现在熟悉的</a:t>
            </a:r>
            <a:r>
              <a:rPr lang="en" altLang="zh-CN" dirty="0"/>
              <a:t>BSD</a:t>
            </a:r>
            <a:r>
              <a:rPr lang="zh-CN" altLang="en-US" dirty="0"/>
              <a:t>许可下发布的。这包括</a:t>
            </a:r>
            <a:r>
              <a:rPr lang="en" altLang="zh-CN" dirty="0"/>
              <a:t>FreeBSD</a:t>
            </a:r>
            <a:r>
              <a:rPr lang="zh-CN" altLang="en" dirty="0"/>
              <a:t>、</a:t>
            </a:r>
            <a:r>
              <a:rPr lang="en" altLang="zh-CN" dirty="0"/>
              <a:t>OpenBSD</a:t>
            </a:r>
            <a:r>
              <a:rPr lang="zh-CN" altLang="en-US" dirty="0"/>
              <a:t>和</a:t>
            </a:r>
            <a:r>
              <a:rPr lang="en" altLang="zh-CN" dirty="0"/>
              <a:t>NetBSD</a:t>
            </a:r>
            <a:r>
              <a:rPr lang="zh-CN" altLang="en" dirty="0"/>
              <a:t>，</a:t>
            </a:r>
            <a:r>
              <a:rPr lang="zh-CN" altLang="en-US" dirty="0"/>
              <a:t>每个都在</a:t>
            </a:r>
            <a:r>
              <a:rPr lang="en" altLang="zh-CN" dirty="0"/>
              <a:t>Unix</a:t>
            </a:r>
            <a:r>
              <a:rPr lang="zh-CN" altLang="en-US" dirty="0"/>
              <a:t>服务器行业中有一个稍微不同的目标市场。这些</a:t>
            </a:r>
            <a:r>
              <a:rPr lang="en" altLang="zh-CN" dirty="0"/>
              <a:t>Unix</a:t>
            </a:r>
            <a:r>
              <a:rPr lang="zh-CN" altLang="en-US" dirty="0"/>
              <a:t>变体在今天仍然有一些使用，尽管许多人已经看到他们的服务器市场份额减少到个位数（或更低）。</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164</a:t>
            </a:fld>
            <a:endParaRPr kumimoji="1" lang="zh-CN" altLang="en-US"/>
          </a:p>
        </p:txBody>
      </p:sp>
    </p:spTree>
    <p:extLst>
      <p:ext uri="{BB962C8B-B14F-4D97-AF65-F5344CB8AC3E}">
        <p14:creationId xmlns:p14="http://schemas.microsoft.com/office/powerpoint/2010/main" val="63046248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br>
              <a:rPr lang="zh-CN" altLang="en-US" dirty="0"/>
            </a:br>
            <a:r>
              <a:rPr lang="zh-CN" altLang="en-US" b="1" dirty="0"/>
              <a:t>理念</a:t>
            </a:r>
            <a:r>
              <a:rPr lang="en-US" altLang="zh-CN" b="1" dirty="0"/>
              <a:t>1. </a:t>
            </a:r>
            <a:r>
              <a:rPr lang="zh-CN" altLang="en-US" b="1" dirty="0"/>
              <a:t>一个应用，一个目标</a:t>
            </a:r>
          </a:p>
          <a:p>
            <a:r>
              <a:rPr lang="zh-CN" altLang="en-US" dirty="0"/>
              <a:t>「一个应用尽可能只关注一个目标。」 </a:t>
            </a:r>
          </a:p>
          <a:p>
            <a:r>
              <a:rPr lang="zh-CN" altLang="en-US" dirty="0"/>
              <a:t>我回忆一下自己及周围人的经历里面，大量的悲剧发生在对「目标」把握的失衡上，「喜欢</a:t>
            </a:r>
            <a:r>
              <a:rPr lang="en" altLang="zh-CN" dirty="0"/>
              <a:t>A</a:t>
            </a:r>
            <a:r>
              <a:rPr lang="zh-CN" altLang="en" dirty="0"/>
              <a:t>，</a:t>
            </a:r>
            <a:r>
              <a:rPr lang="zh-CN" altLang="en-US" dirty="0"/>
              <a:t>却和</a:t>
            </a:r>
            <a:r>
              <a:rPr lang="en" altLang="zh-CN" dirty="0"/>
              <a:t>B</a:t>
            </a:r>
            <a:r>
              <a:rPr lang="zh-CN" altLang="en-US" dirty="0"/>
              <a:t>交往，最后嫁给</a:t>
            </a:r>
            <a:r>
              <a:rPr lang="en" altLang="zh-CN" dirty="0"/>
              <a:t>C</a:t>
            </a:r>
            <a:r>
              <a:rPr lang="zh-CN" altLang="en" dirty="0"/>
              <a:t>，</a:t>
            </a:r>
            <a:r>
              <a:rPr lang="zh-CN" altLang="en-US" dirty="0"/>
              <a:t>出轨了</a:t>
            </a:r>
            <a:r>
              <a:rPr lang="en" altLang="zh-CN" dirty="0"/>
              <a:t>D</a:t>
            </a:r>
            <a:r>
              <a:rPr lang="zh-CN" altLang="en" dirty="0"/>
              <a:t>」</a:t>
            </a:r>
            <a:r>
              <a:rPr lang="zh-CN" altLang="en-US" dirty="0"/>
              <a:t>这种例子，数不胜数。我最想一说的是，我个人的</a:t>
            </a:r>
            <a:r>
              <a:rPr lang="en" altLang="zh-CN" dirty="0" err="1"/>
              <a:t>Todo</a:t>
            </a:r>
            <a:r>
              <a:rPr lang="zh-CN" altLang="en-US" dirty="0"/>
              <a:t>工具，我很想给大家一个截图，我一度手机上有不下</a:t>
            </a:r>
            <a:r>
              <a:rPr lang="en-US" altLang="zh-CN" dirty="0"/>
              <a:t>10</a:t>
            </a:r>
            <a:r>
              <a:rPr lang="zh-CN" altLang="en-US" dirty="0"/>
              <a:t>个</a:t>
            </a:r>
            <a:r>
              <a:rPr lang="en" altLang="zh-CN" dirty="0" err="1"/>
              <a:t>Todo</a:t>
            </a:r>
            <a:r>
              <a:rPr lang="zh-CN" altLang="en-US" dirty="0"/>
              <a:t>工具，基本上能报的上名字的，我都有。（大概因为成年人不做选择题，成年人说我都要。）</a:t>
            </a:r>
          </a:p>
          <a:p>
            <a:r>
              <a:rPr lang="zh-CN" altLang="en-US" dirty="0"/>
              <a:t>出于工具研究是一方面原因（或借口），糟糕的地方在于，我相当一段时间在一直混用这些工具，有时会把工作类事情记录在</a:t>
            </a:r>
            <a:r>
              <a:rPr lang="en" altLang="zh-CN" dirty="0" err="1"/>
              <a:t>OmniFocus</a:t>
            </a:r>
            <a:r>
              <a:rPr lang="zh-CN" altLang="en-US" dirty="0"/>
              <a:t>上，它非常适合任务分解和回顾。有时会把任务记录在奇妙清单上（后来变成了 </a:t>
            </a:r>
            <a:r>
              <a:rPr lang="en" altLang="zh-CN" dirty="0"/>
              <a:t>Microsoft To-Do</a:t>
            </a:r>
            <a:r>
              <a:rPr lang="zh-CN" altLang="en" dirty="0"/>
              <a:t>），</a:t>
            </a:r>
            <a:r>
              <a:rPr lang="zh-CN" altLang="en-US" dirty="0"/>
              <a:t>因为足够轻量快速，而且跨平台。有时日程会记录在 </a:t>
            </a:r>
            <a:r>
              <a:rPr lang="en" altLang="zh-CN" dirty="0" err="1"/>
              <a:t>Fantasical</a:t>
            </a:r>
            <a:r>
              <a:rPr lang="zh-CN" altLang="en-US" dirty="0"/>
              <a:t>上，有时则通过 </a:t>
            </a:r>
            <a:r>
              <a:rPr lang="en" altLang="zh-CN" dirty="0"/>
              <a:t>Things </a:t>
            </a:r>
            <a:r>
              <a:rPr lang="zh-CN" altLang="en-US" dirty="0"/>
              <a:t>安排。一时兴起的 临时记录会用到系统自带的「备忘提醒」。这样做下来，基本上我已经很难分清重要的任务在哪里了，切换在不同工具下记录任务的过程也非常痛苦，这都不是「自由」，这是「负担」。如果我不逐个工具进行任务检查，很可能会遗漏什么。如此不便，我使用 </a:t>
            </a:r>
            <a:r>
              <a:rPr lang="en" altLang="zh-CN" dirty="0"/>
              <a:t>To-Do </a:t>
            </a:r>
            <a:r>
              <a:rPr lang="zh-CN" altLang="en-US" dirty="0"/>
              <a:t>工具的目的又何在？</a:t>
            </a:r>
          </a:p>
          <a:p>
            <a:r>
              <a:rPr lang="zh-CN" altLang="en-US" dirty="0"/>
              <a:t>对于 </a:t>
            </a:r>
            <a:r>
              <a:rPr lang="en" altLang="zh-CN" dirty="0"/>
              <a:t>To-Do</a:t>
            </a:r>
            <a:r>
              <a:rPr lang="zh-CN" altLang="en-US" dirty="0"/>
              <a:t>工具的目标不明确，导致采用多个工具，产生效率降低，抵消甚至倒扣了工具带来的好处。所以，现在我对 </a:t>
            </a:r>
            <a:r>
              <a:rPr lang="en" altLang="zh-CN" dirty="0"/>
              <a:t>To-do</a:t>
            </a:r>
            <a:r>
              <a:rPr lang="zh-CN" altLang="en-US" dirty="0"/>
              <a:t>工具的目标就很明确了：「非协作，跨平台的提醒备忘」。当然这不是所有人的标准，这恰好只是我个人的目标：我有工作上成熟的协作工具不需要</a:t>
            </a:r>
            <a:r>
              <a:rPr lang="en" altLang="zh-CN" dirty="0" err="1"/>
              <a:t>ToDo</a:t>
            </a:r>
            <a:r>
              <a:rPr lang="zh-CN" altLang="en-US" dirty="0"/>
              <a:t>工具来处理，我有跨系统平台提醒的实际需要，而且个人习惯上比起日历我更在意提醒。明确了目标之后，我现在采用的是「</a:t>
            </a:r>
            <a:r>
              <a:rPr lang="en" altLang="zh-CN" dirty="0" err="1"/>
              <a:t>Todoist</a:t>
            </a:r>
            <a:r>
              <a:rPr lang="zh-CN" altLang="en" dirty="0"/>
              <a:t>」，</a:t>
            </a:r>
            <a:r>
              <a:rPr lang="zh-CN" altLang="en-US" dirty="0"/>
              <a:t>这是我</a:t>
            </a:r>
            <a:r>
              <a:rPr lang="en" altLang="zh-CN" dirty="0"/>
              <a:t>To-Do</a:t>
            </a:r>
            <a:r>
              <a:rPr lang="zh-CN" altLang="en-US" dirty="0"/>
              <a:t>的唯一入口。（之前是「奇妙清单」，现在官方不再维护了。马上要停服了）</a:t>
            </a:r>
          </a:p>
          <a:p>
            <a:r>
              <a:rPr lang="zh-CN" altLang="en-US" dirty="0"/>
              <a:t>这是我目前唯一的</a:t>
            </a:r>
            <a:r>
              <a:rPr lang="en" altLang="zh-CN" dirty="0"/>
              <a:t>To-Do App</a:t>
            </a:r>
            <a:r>
              <a:rPr lang="zh-CN" altLang="en-US" dirty="0"/>
              <a:t>一个应用，如果是为了提升效率的，最好明确提升了什么效率。否则也会陷入「大而全」的陷阱，最近有业界这个趋势，不想点名，会牵涉到一大票「跨界」的效率应用。按照 </a:t>
            </a:r>
            <a:r>
              <a:rPr lang="en" altLang="zh-CN" dirty="0"/>
              <a:t>Unix</a:t>
            </a:r>
            <a:r>
              <a:rPr lang="zh-CN" altLang="en-US" dirty="0"/>
              <a:t>哲学来看，什么都做的应用，就是什么都做不好的应用。应用大厂和商家为了抢夺市场，甚至是下沉市场，鼓吹效率场景的「万灵药」是一回事，然而我如果想成为「专业人士」，自己还是要有清醒的意识，我是谁，我在哪里，我为什么采用这类效率工具，解决了什么问题。我个人倒是建议大厂可以分拆出一些「子品牌」，最终还是要突出每个应用自己的「专注目标」所在。</a:t>
            </a:r>
          </a:p>
          <a:p>
            <a:r>
              <a:rPr lang="zh-CN" altLang="en-US" b="1" dirty="0"/>
              <a:t>理念</a:t>
            </a:r>
            <a:r>
              <a:rPr lang="en-US" altLang="zh-CN" b="1" dirty="0"/>
              <a:t>2. </a:t>
            </a:r>
            <a:r>
              <a:rPr lang="zh-CN" altLang="en-US" b="1" dirty="0"/>
              <a:t>组合胜过单干</a:t>
            </a:r>
          </a:p>
          <a:p>
            <a:r>
              <a:rPr lang="zh-CN" altLang="en-US" dirty="0"/>
              <a:t>「尽可能让多个应用互相协调</a:t>
            </a:r>
            <a:r>
              <a:rPr lang="en-US" altLang="zh-CN" dirty="0"/>
              <a:t>/</a:t>
            </a:r>
            <a:r>
              <a:rPr lang="zh-CN" altLang="en-US" dirty="0"/>
              <a:t>组合。」</a:t>
            </a:r>
          </a:p>
          <a:p>
            <a:r>
              <a:rPr lang="zh-CN" altLang="en-US" dirty="0"/>
              <a:t>从上个理念我们知道，</a:t>
            </a:r>
            <a:r>
              <a:rPr lang="en" altLang="zh-CN" dirty="0"/>
              <a:t>Unix</a:t>
            </a:r>
            <a:r>
              <a:rPr lang="zh-CN" altLang="en-US" dirty="0"/>
              <a:t>哲学不相信「万灵药」一样的应用。我们也许会发现，「应用程序」其实像很我们身边的人，有各种能力特色，有优点和缺点。聪明的管理者把人组织起来，形成团队达到更高的目标。而喜欢专心寻找「超人」的管理者，或者自以为是「超人」的老板，一般都要咽下现实的苦果。</a:t>
            </a:r>
          </a:p>
          <a:p>
            <a:r>
              <a:rPr lang="en" altLang="zh-CN" dirty="0"/>
              <a:t>Unix</a:t>
            </a:r>
            <a:r>
              <a:rPr lang="zh-CN" altLang="en-US" dirty="0"/>
              <a:t>哲学是「面向现实」的哲学，首先承认应用都是有「弱点」的，所以才需要搭配，另一方面这也是「分工经济」的体现。有弱点本身不是问题，如果我不会钓鱼，但我会做面包，我可以拿面包换鱼肉，做好面包是我的本分。这种哲学相信我们生生不息的经济活动「生态圈」，都是被这种「看不见的手」所主导的。</a:t>
            </a:r>
          </a:p>
          <a:p>
            <a:r>
              <a:rPr lang="zh-CN" altLang="en-US" dirty="0"/>
              <a:t>应用的生态圈 才是关键往小的方向上想也是一样，我们未必人人都会去管理一个团队，但我们几乎人人都在管理自己的 一个手机，一台电脑，一个平板。我们面对形形色色的「效率应用」时，和组织一个团队是同样的境遇。</a:t>
            </a:r>
          </a:p>
          <a:p>
            <a:r>
              <a:rPr lang="zh-CN" altLang="en-US" dirty="0"/>
              <a:t>我很喜欢的桌面文章撰写 应用是 </a:t>
            </a:r>
            <a:r>
              <a:rPr lang="en" altLang="zh-CN" dirty="0" err="1"/>
              <a:t>Typora</a:t>
            </a:r>
            <a:r>
              <a:rPr lang="zh-CN" altLang="en" dirty="0"/>
              <a:t>，</a:t>
            </a:r>
            <a:r>
              <a:rPr lang="zh-CN" altLang="en-US" dirty="0"/>
              <a:t>同时我配合 </a:t>
            </a:r>
            <a:r>
              <a:rPr lang="en" altLang="zh-CN" dirty="0"/>
              <a:t>iCloud </a:t>
            </a:r>
            <a:r>
              <a:rPr lang="zh-CN" altLang="en-US" dirty="0"/>
              <a:t>作为云存储，在手机上使用 </a:t>
            </a:r>
            <a:r>
              <a:rPr lang="en" altLang="zh-CN" dirty="0" err="1"/>
              <a:t>iA</a:t>
            </a:r>
            <a:r>
              <a:rPr lang="en" altLang="zh-CN" dirty="0"/>
              <a:t> Writer </a:t>
            </a:r>
            <a:r>
              <a:rPr lang="zh-CN" altLang="en-US" dirty="0"/>
              <a:t>查看或轻量编辑。</a:t>
            </a:r>
          </a:p>
          <a:p>
            <a:r>
              <a:rPr lang="zh-CN" altLang="en-US" dirty="0"/>
              <a:t>这三者在 桌面端，云存储，移动端上各有所长。我选择这样一个「</a:t>
            </a:r>
            <a:r>
              <a:rPr lang="en-US" altLang="zh-CN" dirty="0"/>
              <a:t>3</a:t>
            </a:r>
            <a:r>
              <a:rPr lang="zh-CN" altLang="en-US" dirty="0"/>
              <a:t>件套组合」，不是想说服大家也这么做，每个人有自己实际需求，我完全可以选择一个「超级应用」来满足。</a:t>
            </a:r>
          </a:p>
          <a:p>
            <a:r>
              <a:rPr lang="zh-CN" altLang="en-US" dirty="0"/>
              <a:t>一站式全平台</a:t>
            </a:r>
          </a:p>
          <a:p>
            <a:r>
              <a:rPr lang="zh-CN" altLang="en-US" dirty="0"/>
              <a:t>自带云存储</a:t>
            </a:r>
          </a:p>
          <a:p>
            <a:r>
              <a:rPr lang="zh-CN" altLang="en-US" dirty="0"/>
              <a:t>附带 高级富文本编辑功能</a:t>
            </a:r>
          </a:p>
          <a:p>
            <a:r>
              <a:rPr lang="zh-CN" altLang="en-US" dirty="0"/>
              <a:t>兼容 </a:t>
            </a:r>
            <a:r>
              <a:rPr lang="en" altLang="zh-CN" dirty="0"/>
              <a:t>Office </a:t>
            </a:r>
            <a:r>
              <a:rPr lang="zh-CN" altLang="en-US" dirty="0"/>
              <a:t>文档格式</a:t>
            </a:r>
          </a:p>
          <a:p>
            <a:r>
              <a:rPr lang="zh-CN" altLang="en-US" dirty="0"/>
              <a:t>而我没有选择这样的「超级应用」，是出于一些「</a:t>
            </a:r>
            <a:r>
              <a:rPr lang="en" altLang="zh-CN" dirty="0"/>
              <a:t>Unix</a:t>
            </a:r>
            <a:r>
              <a:rPr lang="zh-CN" altLang="en-US" dirty="0"/>
              <a:t>哲学」所倡导理念的考虑：</a:t>
            </a:r>
          </a:p>
          <a:p>
            <a:br>
              <a:rPr lang="zh-CN" altLang="en-US" dirty="0"/>
            </a:br>
            <a:endParaRPr lang="zh-CN" altLang="en-US" dirty="0"/>
          </a:p>
          <a:p>
            <a:r>
              <a:rPr lang="zh-CN" altLang="en-US" b="1" dirty="0"/>
              <a:t>（</a:t>
            </a:r>
            <a:r>
              <a:rPr lang="en-US" altLang="zh-CN" b="1" dirty="0"/>
              <a:t>1</a:t>
            </a:r>
            <a:r>
              <a:rPr lang="zh-CN" altLang="en-US" b="1" dirty="0"/>
              <a:t>）避免被单一应用「绑架」</a:t>
            </a:r>
            <a:endParaRPr lang="zh-CN" altLang="en-US" dirty="0"/>
          </a:p>
          <a:p>
            <a:r>
              <a:rPr lang="zh-CN" altLang="en-US" dirty="0"/>
              <a:t>一个「超级应用」的确是让人省力的，不过「集中性风险」也是巨大的。</a:t>
            </a:r>
          </a:p>
          <a:p>
            <a:r>
              <a:rPr lang="zh-CN" altLang="en-US" dirty="0"/>
              <a:t>一条路走到黑的风险一个既能 花式编辑，又能云存储，又是跨平台，还有各种附加能力于一身的「超级应用」，会让我眼界放窄产生依赖。</a:t>
            </a:r>
          </a:p>
          <a:p>
            <a:r>
              <a:rPr lang="zh-CN" altLang="en-US" dirty="0"/>
              <a:t>按照「能躺着绝不站着」的原则，一旦习惯了「超级应用」带来的便利，我几乎不会去寻找替代品；</a:t>
            </a:r>
          </a:p>
          <a:p>
            <a:r>
              <a:rPr lang="zh-CN" altLang="en-US" dirty="0"/>
              <a:t>即使去找，也很难找到第二个完全匹配的「全能力」替代品；</a:t>
            </a:r>
          </a:p>
          <a:p>
            <a:r>
              <a:rPr lang="zh-CN" altLang="en-US" dirty="0"/>
              <a:t>再退一步，即使找到替代品，迁移历史数据也很困难（有些应用开发方会人为制造这种困难）；</a:t>
            </a:r>
          </a:p>
          <a:p>
            <a:r>
              <a:rPr lang="zh-CN" altLang="en-US" dirty="0"/>
              <a:t>即使可以迁移数据，操作习惯也会发生变化，需要重新适应。</a:t>
            </a:r>
          </a:p>
          <a:p>
            <a:r>
              <a:rPr lang="zh-CN" altLang="en-US" dirty="0"/>
              <a:t>我个人对于「超级应用」的任何不满，都只能忍气吞声，因为我不想为了码点字，而对整个方案进行「重构」。</a:t>
            </a:r>
          </a:p>
          <a:p>
            <a:r>
              <a:rPr lang="zh-CN" altLang="en-US" dirty="0"/>
              <a:t>比起整个「重构」，按「组件」逐步替代就是个很理想的渐进过程，风险小到可以忽略。比方说，万一 </a:t>
            </a:r>
            <a:r>
              <a:rPr lang="en" altLang="zh-CN" dirty="0"/>
              <a:t>iCloud </a:t>
            </a:r>
            <a:r>
              <a:rPr lang="zh-CN" altLang="en-US" dirty="0"/>
              <a:t>停摆了， 我们的 </a:t>
            </a:r>
            <a:r>
              <a:rPr lang="en" altLang="zh-CN" dirty="0"/>
              <a:t>OneDrive </a:t>
            </a:r>
            <a:r>
              <a:rPr lang="zh-CN" altLang="en-US" dirty="0"/>
              <a:t>可以无缝顶上。前提是，某个应用没有强制我们采取它自带的云存储，或者这个应用至少允许我们也可以选择同步到 </a:t>
            </a:r>
            <a:r>
              <a:rPr lang="en" altLang="zh-CN" dirty="0"/>
              <a:t>iCloud </a:t>
            </a:r>
            <a:r>
              <a:rPr lang="zh-CN" altLang="en-US" dirty="0"/>
              <a:t>上。</a:t>
            </a:r>
          </a:p>
          <a:p>
            <a:r>
              <a:rPr lang="zh-CN" altLang="en-US" dirty="0"/>
              <a:t>我相信，上个世纪的 </a:t>
            </a:r>
            <a:r>
              <a:rPr lang="en" altLang="zh-CN" dirty="0"/>
              <a:t>Unix </a:t>
            </a:r>
            <a:r>
              <a:rPr lang="zh-CN" altLang="en-US" dirty="0"/>
              <a:t>大佬，对于系统的「集中性风险」显然有过认真的考虑，可能和「越战创伤」有关，他们可能害怕集中且无所顾忌的 </a:t>
            </a:r>
            <a:r>
              <a:rPr lang="en-US" altLang="zh-CN" dirty="0"/>
              <a:t>…… </a:t>
            </a:r>
            <a:r>
              <a:rPr lang="zh-CN" altLang="en-US" dirty="0"/>
              <a:t>我觉得不能说更多</a:t>
            </a:r>
            <a:r>
              <a:rPr lang="en-US" altLang="zh-CN" dirty="0"/>
              <a:t>……</a:t>
            </a:r>
          </a:p>
          <a:p>
            <a:r>
              <a:rPr lang="en" altLang="zh-CN" dirty="0"/>
              <a:t>Markdown</a:t>
            </a:r>
            <a:r>
              <a:rPr lang="zh-CN" altLang="en-US" dirty="0"/>
              <a:t>应用只是个便于说明的简单例子，完全可以引申为知识收集整理「工作流」。我的原则是，没有哪个应用可以成为「工作流」的绝对主导，每个应用必须和其它应用配合使用，而且有备胎可用。用人话来说，每个小伙伴都要学会团队精神，不要单干也没有必要单干，</a:t>
            </a:r>
            <a:r>
              <a:rPr lang="en" altLang="zh-CN" dirty="0"/>
              <a:t>There is no I in team</a:t>
            </a:r>
            <a:r>
              <a:rPr lang="zh-CN" altLang="en" dirty="0"/>
              <a:t>，</a:t>
            </a:r>
            <a:r>
              <a:rPr lang="zh-CN" altLang="en-US" dirty="0"/>
              <a:t>也许从单位</a:t>
            </a:r>
            <a:r>
              <a:rPr lang="en" altLang="zh-CN" dirty="0"/>
              <a:t>HR</a:t>
            </a:r>
            <a:r>
              <a:rPr lang="zh-CN" altLang="en-US" dirty="0"/>
              <a:t>也能听到类似的话，背后也可能是一个意思。</a:t>
            </a:r>
          </a:p>
          <a:p>
            <a:br>
              <a:rPr lang="zh-CN" altLang="en-US" dirty="0"/>
            </a:br>
            <a:endParaRPr lang="zh-CN" altLang="en-US" dirty="0"/>
          </a:p>
          <a:p>
            <a:r>
              <a:rPr lang="zh-CN" altLang="en-US" b="1" dirty="0"/>
              <a:t>（</a:t>
            </a:r>
            <a:r>
              <a:rPr lang="en-US" altLang="zh-CN" b="1" dirty="0"/>
              <a:t>2</a:t>
            </a:r>
            <a:r>
              <a:rPr lang="zh-CN" altLang="en-US" b="1" dirty="0"/>
              <a:t>）</a:t>
            </a:r>
            <a:r>
              <a:rPr lang="en-US" altLang="zh-CN" b="1" dirty="0"/>
              <a:t>1+1&gt;2</a:t>
            </a:r>
            <a:endParaRPr lang="zh-CN" altLang="en-US" dirty="0"/>
          </a:p>
          <a:p>
            <a:r>
              <a:rPr lang="zh-CN" altLang="en-US" dirty="0"/>
              <a:t>之所以</a:t>
            </a:r>
            <a:r>
              <a:rPr lang="en-US" altLang="zh-CN" dirty="0"/>
              <a:t>1+1&gt;2 </a:t>
            </a:r>
            <a:r>
              <a:rPr lang="zh-CN" altLang="en-US" dirty="0"/>
              <a:t>是因为「协同效应」，形象来说，</a:t>
            </a:r>
            <a:r>
              <a:rPr lang="en" altLang="zh-CN" dirty="0"/>
              <a:t>Jane </a:t>
            </a:r>
            <a:r>
              <a:rPr lang="zh-CN" altLang="en-US" dirty="0"/>
              <a:t>和</a:t>
            </a:r>
            <a:r>
              <a:rPr lang="en" altLang="zh-CN" dirty="0"/>
              <a:t>Jack </a:t>
            </a:r>
            <a:r>
              <a:rPr lang="zh-CN" altLang="en-US" dirty="0"/>
              <a:t>两人分工，一个装箱，一个搬运，好过两个人都去又装箱又搬运。</a:t>
            </a:r>
          </a:p>
          <a:p>
            <a:r>
              <a:rPr lang="zh-CN" altLang="en-US" dirty="0"/>
              <a:t>现代工厂的「流水线」机制就是出于这样的考虑，我们讲的各种信息化「工作流」，很大程度上就是把工作分解到 不同角色</a:t>
            </a:r>
            <a:r>
              <a:rPr lang="en-US" altLang="zh-CN" dirty="0"/>
              <a:t>/</a:t>
            </a:r>
            <a:r>
              <a:rPr lang="zh-CN" altLang="en-US" dirty="0"/>
              <a:t>不同阶段</a:t>
            </a:r>
            <a:r>
              <a:rPr lang="en-US" altLang="zh-CN" dirty="0"/>
              <a:t>/</a:t>
            </a:r>
            <a:r>
              <a:rPr lang="zh-CN" altLang="en-US" dirty="0"/>
              <a:t>不同应用，并且使信息在其中高效流转的过程。</a:t>
            </a:r>
          </a:p>
          <a:p>
            <a:r>
              <a:rPr lang="zh-CN" altLang="en-US" dirty="0"/>
              <a:t>组装「流水线」，发挥每个步骤叠加的高效工具应用也是一样，</a:t>
            </a:r>
            <a:r>
              <a:rPr lang="en" altLang="zh-CN" dirty="0"/>
              <a:t>Unix</a:t>
            </a:r>
            <a:r>
              <a:rPr lang="zh-CN" altLang="en-US" dirty="0"/>
              <a:t>下无数让人「头皮发麻」的命令</a:t>
            </a:r>
            <a:r>
              <a:rPr lang="en-US" altLang="zh-CN" dirty="0"/>
              <a:t>/</a:t>
            </a:r>
            <a:r>
              <a:rPr lang="zh-CN" altLang="en-US" dirty="0"/>
              <a:t>工具，就是想贯彻这个精神，如果仔细去看，我们会发现命令和命令，应用和应用的组合花样之多，让人乍舌，估计这种「组合」可以搞定发生在</a:t>
            </a:r>
            <a:r>
              <a:rPr lang="en" altLang="zh-CN" dirty="0"/>
              <a:t>Unix</a:t>
            </a:r>
            <a:r>
              <a:rPr lang="zh-CN" altLang="en-US" dirty="0"/>
              <a:t>里面的任何事。虽然我觉得我们一般人，尤其不是系统工程师的话，没有必要了解如此细致的「分工组合」，但是哪怕稍微有一点「组合」的概念，也能让我们获益良多，我就问：</a:t>
            </a:r>
          </a:p>
          <a:p>
            <a:r>
              <a:rPr lang="zh-CN" altLang="en-US" dirty="0"/>
              <a:t>比某些「超级应用」附加的 </a:t>
            </a:r>
            <a:r>
              <a:rPr lang="en" altLang="zh-CN" dirty="0"/>
              <a:t>Markdown </a:t>
            </a:r>
            <a:r>
              <a:rPr lang="zh-CN" altLang="en-US" dirty="0"/>
              <a:t>书写体验，</a:t>
            </a:r>
            <a:r>
              <a:rPr lang="en" altLang="zh-CN" dirty="0" err="1"/>
              <a:t>Typora</a:t>
            </a:r>
            <a:r>
              <a:rPr lang="en" altLang="zh-CN" dirty="0"/>
              <a:t> </a:t>
            </a:r>
            <a:r>
              <a:rPr lang="zh-CN" altLang="en-US" dirty="0"/>
              <a:t>它不香吗？</a:t>
            </a:r>
          </a:p>
          <a:p>
            <a:r>
              <a:rPr lang="zh-CN" altLang="en-US" dirty="0"/>
              <a:t>比某个封闭</a:t>
            </a:r>
            <a:r>
              <a:rPr lang="en" altLang="zh-CN" dirty="0"/>
              <a:t>App</a:t>
            </a:r>
            <a:r>
              <a:rPr lang="zh-CN" altLang="en-US" dirty="0"/>
              <a:t>自带的海外云存储，</a:t>
            </a:r>
            <a:r>
              <a:rPr lang="en" altLang="zh-CN" dirty="0"/>
              <a:t>iCloud </a:t>
            </a:r>
            <a:r>
              <a:rPr lang="zh-CN" altLang="en-US" dirty="0"/>
              <a:t>的国内云同步不是更让我们放心吗？（呃，数据在贵州吧？）</a:t>
            </a:r>
          </a:p>
          <a:p>
            <a:r>
              <a:rPr lang="zh-CN" altLang="en-US" dirty="0"/>
              <a:t>比某个只能看看不能编辑 </a:t>
            </a:r>
            <a:r>
              <a:rPr lang="en" altLang="zh-CN" dirty="0"/>
              <a:t>Markdown</a:t>
            </a:r>
            <a:r>
              <a:rPr lang="zh-CN" altLang="en-US" dirty="0"/>
              <a:t>的「超级应用」，</a:t>
            </a:r>
            <a:r>
              <a:rPr lang="en" altLang="zh-CN" dirty="0" err="1"/>
              <a:t>iA</a:t>
            </a:r>
            <a:r>
              <a:rPr lang="en" altLang="zh-CN" dirty="0"/>
              <a:t> Writer</a:t>
            </a:r>
            <a:r>
              <a:rPr lang="zh-CN" altLang="en-US" dirty="0"/>
              <a:t>的移动端体验，不是强</a:t>
            </a:r>
            <a:r>
              <a:rPr lang="en-US" altLang="zh-CN" dirty="0"/>
              <a:t>10</a:t>
            </a:r>
            <a:r>
              <a:rPr lang="zh-CN" altLang="en-US" dirty="0"/>
              <a:t>倍吗？</a:t>
            </a:r>
          </a:p>
          <a:p>
            <a:r>
              <a:rPr lang="zh-CN" altLang="en-US" dirty="0"/>
              <a:t>这些效用加起来，难道不是 </a:t>
            </a:r>
            <a:r>
              <a:rPr lang="en-US" altLang="zh-CN" dirty="0"/>
              <a:t>1+1&gt;2</a:t>
            </a:r>
            <a:r>
              <a:rPr lang="zh-CN" altLang="en-US" dirty="0"/>
              <a:t>吗？可能都大于</a:t>
            </a:r>
            <a:r>
              <a:rPr lang="en-US" altLang="zh-CN" dirty="0"/>
              <a:t>4</a:t>
            </a:r>
            <a:r>
              <a:rPr lang="zh-CN" altLang="en-US" dirty="0"/>
              <a:t>，</a:t>
            </a:r>
            <a:r>
              <a:rPr lang="en-US" altLang="zh-CN" dirty="0"/>
              <a:t>5</a:t>
            </a:r>
            <a:r>
              <a:rPr lang="zh-CN" altLang="en-US" dirty="0"/>
              <a:t>，</a:t>
            </a:r>
            <a:r>
              <a:rPr lang="en-US" altLang="zh-CN" dirty="0"/>
              <a:t>6</a:t>
            </a:r>
            <a:r>
              <a:rPr lang="zh-CN" altLang="en-US" dirty="0"/>
              <a:t>了。</a:t>
            </a:r>
          </a:p>
          <a:p>
            <a:br>
              <a:rPr lang="zh-CN" altLang="en-US" dirty="0"/>
            </a:br>
            <a:endParaRPr lang="zh-CN" altLang="en-US" dirty="0"/>
          </a:p>
          <a:p>
            <a:r>
              <a:rPr lang="zh-CN" altLang="en-US" dirty="0"/>
              <a:t>还是那句话，这个工具组合并非「放之四海」的标准，</a:t>
            </a:r>
            <a:r>
              <a:rPr lang="en" altLang="zh-CN" dirty="0"/>
              <a:t>Markdown</a:t>
            </a:r>
            <a:r>
              <a:rPr lang="zh-CN" altLang="en-US" dirty="0"/>
              <a:t>应用也只是便于说明的例子，每个人都可以自由选择自己喜欢的应用，任意替代我上面的工具，我只是表达「组合」的理念。还有非常重要的是，「超级应用」并不针对谁，万一感觉是针对谁，请自己消化，不要声张。</a:t>
            </a:r>
          </a:p>
          <a:p>
            <a:r>
              <a:rPr lang="zh-CN" altLang="en-US" b="1" dirty="0"/>
              <a:t>理念</a:t>
            </a:r>
            <a:r>
              <a:rPr lang="en-US" altLang="zh-CN" b="1" dirty="0"/>
              <a:t>3. </a:t>
            </a:r>
            <a:r>
              <a:rPr lang="zh-CN" altLang="en-US" b="1" dirty="0"/>
              <a:t>一切皆文件</a:t>
            </a:r>
          </a:p>
          <a:p>
            <a:r>
              <a:rPr lang="zh-CN" altLang="en-US" dirty="0"/>
              <a:t>「</a:t>
            </a:r>
            <a:r>
              <a:rPr lang="en" altLang="zh-CN" dirty="0"/>
              <a:t>Everything is a file</a:t>
            </a:r>
            <a:r>
              <a:rPr lang="zh-CN" altLang="en" dirty="0"/>
              <a:t>」</a:t>
            </a:r>
          </a:p>
          <a:p>
            <a:r>
              <a:rPr lang="en" altLang="zh-CN" dirty="0"/>
              <a:t>Unix </a:t>
            </a:r>
            <a:r>
              <a:rPr lang="zh-CN" altLang="en-US" dirty="0"/>
              <a:t>的这个理念，本身也有争议，仅供大家参考启发。</a:t>
            </a:r>
          </a:p>
          <a:p>
            <a:r>
              <a:rPr lang="zh-CN" altLang="en-US" dirty="0"/>
              <a:t>一切皆文件</a:t>
            </a:r>
            <a:r>
              <a:rPr lang="en" altLang="zh-CN" dirty="0"/>
              <a:t>Unix </a:t>
            </a:r>
            <a:r>
              <a:rPr lang="zh-CN" altLang="en-US" dirty="0"/>
              <a:t>认为「文件」是一种信息输入输出的高度抽象，我们可以把一个文档，一个程序，甚至一条内存，一个显示器 都看成同一类东西。当然我们也可以称之为「资源」。但</a:t>
            </a:r>
            <a:r>
              <a:rPr lang="en" altLang="zh-CN" dirty="0"/>
              <a:t>Unix</a:t>
            </a:r>
            <a:r>
              <a:rPr lang="zh-CN" altLang="en-US" dirty="0"/>
              <a:t>下，「文件」就是你我能看到的「</a:t>
            </a:r>
            <a:r>
              <a:rPr lang="en-US" altLang="zh-CN" dirty="0"/>
              <a:t>.</a:t>
            </a:r>
            <a:r>
              <a:rPr lang="en" altLang="zh-CN" dirty="0"/>
              <a:t>txt</a:t>
            </a:r>
            <a:r>
              <a:rPr lang="zh-CN" altLang="en" dirty="0"/>
              <a:t>」「</a:t>
            </a:r>
            <a:r>
              <a:rPr lang="en" altLang="zh-CN" dirty="0"/>
              <a:t>.docx</a:t>
            </a:r>
            <a:r>
              <a:rPr lang="zh-CN" altLang="en" dirty="0"/>
              <a:t>」</a:t>
            </a:r>
            <a:r>
              <a:rPr lang="zh-CN" altLang="en-US" dirty="0"/>
              <a:t>之类的东西，确切的说，有「文件名」可以按文件常规方式操作的「资源」。实际当中，我们每个大活人，在某些体系下也只是一个或几个「文件」（例如：带员工编号的人事档案），当然我不认为这是「</a:t>
            </a:r>
            <a:r>
              <a:rPr lang="en" altLang="zh-CN" dirty="0"/>
              <a:t>Unix</a:t>
            </a:r>
            <a:r>
              <a:rPr lang="zh-CN" altLang="en-US" dirty="0"/>
              <a:t>哲学」的体现。</a:t>
            </a:r>
          </a:p>
          <a:p>
            <a:r>
              <a:rPr lang="zh-CN" altLang="en-US" dirty="0"/>
              <a:t>现在，我们生活在互联网时代，生活在手机应用充斥的今天，我们很容易认为，「文件」这个概念太古老了，甚至过时了。我们生活中的遇到的信息，没有什么「统一」的文件概念，我们一般称之为：</a:t>
            </a:r>
          </a:p>
          <a:p>
            <a:r>
              <a:rPr lang="zh-CN" altLang="en-US" dirty="0"/>
              <a:t>一个网页</a:t>
            </a:r>
          </a:p>
          <a:p>
            <a:r>
              <a:rPr lang="zh-CN" altLang="en-US" dirty="0"/>
              <a:t>一个云文档</a:t>
            </a:r>
          </a:p>
          <a:p>
            <a:r>
              <a:rPr lang="zh-CN" altLang="en-US" dirty="0"/>
              <a:t>一封邮件</a:t>
            </a:r>
          </a:p>
          <a:p>
            <a:r>
              <a:rPr lang="zh-CN" altLang="en-US" dirty="0"/>
              <a:t>一个在线问卷</a:t>
            </a:r>
          </a:p>
          <a:p>
            <a:r>
              <a:rPr lang="zh-CN" altLang="en-US" dirty="0"/>
              <a:t>一张相册照片</a:t>
            </a:r>
          </a:p>
          <a:p>
            <a:r>
              <a:rPr lang="zh-CN" altLang="en-US" dirty="0"/>
              <a:t>一个聊天</a:t>
            </a:r>
          </a:p>
          <a:p>
            <a:r>
              <a:rPr lang="en-US" altLang="zh-CN" dirty="0"/>
              <a:t>……</a:t>
            </a:r>
          </a:p>
          <a:p>
            <a:r>
              <a:rPr lang="zh-CN" altLang="en-US" dirty="0"/>
              <a:t>「文件」？我可能一秒钟也没有考虑过，也可能有些小伙伴很久都不需要接触「文件」。</a:t>
            </a:r>
            <a:r>
              <a:rPr lang="en" altLang="zh-CN" dirty="0"/>
              <a:t>iOS </a:t>
            </a:r>
            <a:r>
              <a:rPr lang="zh-CN" altLang="en-US" dirty="0"/>
              <a:t>直到近几年才加入了「文件」这个应用，之前则尽力淡化「文件」这个概念。但苹果公司显然也发现，没有「文件」的概念，如何谈生产力工具？</a:t>
            </a:r>
            <a:r>
              <a:rPr lang="en" altLang="zh-CN" dirty="0"/>
              <a:t>iPad</a:t>
            </a:r>
            <a:r>
              <a:rPr lang="zh-CN" altLang="en-US" dirty="0"/>
              <a:t>要避免沦为「买后爱奇艺」的设备，怎能不提「文件处理」？为什么我要强调「文件」如此重要，是因为：</a:t>
            </a:r>
          </a:p>
          <a:p>
            <a:br>
              <a:rPr lang="zh-CN" altLang="en-US" dirty="0"/>
            </a:br>
            <a:endParaRPr lang="zh-CN" altLang="en-US" dirty="0"/>
          </a:p>
          <a:p>
            <a:r>
              <a:rPr lang="zh-CN" altLang="en-US" b="1" dirty="0"/>
              <a:t>方便实现「组合胜过单干」的理念</a:t>
            </a:r>
            <a:endParaRPr lang="zh-CN" altLang="en-US" dirty="0"/>
          </a:p>
          <a:p>
            <a:r>
              <a:rPr lang="zh-CN" altLang="en-US" dirty="0"/>
              <a:t>很多工具都提供各式各样的接口，每个接口都需要对接设计。</a:t>
            </a:r>
          </a:p>
          <a:p>
            <a:r>
              <a:rPr lang="zh-CN" altLang="en-US" dirty="0"/>
              <a:t>而文件，尤其是开放标准格式文件可以省去很多麻烦，例如：文本文件（</a:t>
            </a:r>
            <a:r>
              <a:rPr lang="en" altLang="zh-CN" dirty="0"/>
              <a:t>Unix</a:t>
            </a:r>
            <a:r>
              <a:rPr lang="zh-CN" altLang="en-US" dirty="0"/>
              <a:t>哲学中另有一条，信息交换倾向于纯文本），就是天然的统一接口。信息处理双方不需要从</a:t>
            </a:r>
            <a:r>
              <a:rPr lang="en-US" altLang="zh-CN" dirty="0"/>
              <a:t>0</a:t>
            </a:r>
            <a:r>
              <a:rPr lang="zh-CN" altLang="en-US" dirty="0"/>
              <a:t>开始定义如何交换信息，而我们可以把精力放在「内容」上，而不是如何转换格式，或者制定接口协议上。</a:t>
            </a:r>
          </a:p>
          <a:p>
            <a:r>
              <a:rPr lang="zh-CN" altLang="en-US" dirty="0"/>
              <a:t>就像如果指定大家都说一种语言，那么我们就可以把精力放在讨论事情上了，省去了翻译语言或斟酌用词的麻烦。</a:t>
            </a:r>
          </a:p>
          <a:p>
            <a:r>
              <a:rPr lang="zh-CN" altLang="en-US" dirty="0"/>
              <a:t>这样做也有缺点，文件不是在所有场景最高效的手段，不过我们日常工作中，甚至不少可以自动化操作的工作流当中，文件是足以胜任的。</a:t>
            </a:r>
          </a:p>
          <a:p>
            <a:r>
              <a:rPr lang="zh-CN" altLang="en-US" dirty="0"/>
              <a:t>例如：一份 </a:t>
            </a:r>
            <a:r>
              <a:rPr lang="en" altLang="zh-CN" dirty="0"/>
              <a:t>Excel </a:t>
            </a:r>
            <a:r>
              <a:rPr lang="zh-CN" altLang="en-US" dirty="0"/>
              <a:t>销售表 → 执行一小段脚本，提取数字 → 数字添加到周报</a:t>
            </a:r>
            <a:r>
              <a:rPr lang="en" altLang="zh-CN" dirty="0"/>
              <a:t>Word</a:t>
            </a:r>
            <a:r>
              <a:rPr lang="zh-CN" altLang="en-US" dirty="0"/>
              <a:t>文件中 → 自动复制粘贴，或者自动按邮件附件发给老板。</a:t>
            </a:r>
          </a:p>
          <a:p>
            <a:r>
              <a:rPr lang="zh-CN" altLang="en-US" dirty="0"/>
              <a:t>我们看到，</a:t>
            </a:r>
            <a:r>
              <a:rPr lang="en" altLang="zh-CN" dirty="0"/>
              <a:t>Excel/Word/Outlook/</a:t>
            </a:r>
            <a:r>
              <a:rPr lang="zh-CN" altLang="en-US" dirty="0"/>
              <a:t>脚本应用 就这样被「文件」组合起来了。</a:t>
            </a:r>
          </a:p>
          <a:p>
            <a:br>
              <a:rPr lang="zh-CN" altLang="en-US" dirty="0"/>
            </a:br>
            <a:endParaRPr lang="zh-CN" altLang="en-US" dirty="0"/>
          </a:p>
          <a:p>
            <a:r>
              <a:rPr lang="zh-CN" altLang="en-US" b="1" dirty="0"/>
              <a:t>降低我们面对信息的操作成本</a:t>
            </a:r>
            <a:endParaRPr lang="zh-CN" altLang="en-US" dirty="0"/>
          </a:p>
          <a:p>
            <a:r>
              <a:rPr lang="zh-CN" altLang="en-US" dirty="0"/>
              <a:t>「文件操作」是信息处理的基本操作。我们知道的不少其它的信息操作都是文件操作一种「模拟」。</a:t>
            </a:r>
          </a:p>
          <a:p>
            <a:r>
              <a:rPr lang="zh-CN" altLang="en-US" dirty="0"/>
              <a:t>例如：</a:t>
            </a:r>
          </a:p>
          <a:p>
            <a:r>
              <a:rPr lang="zh-CN" altLang="en-US" dirty="0"/>
              <a:t>网页系统里面「添加」一个案件，「删除」一个案件。</a:t>
            </a:r>
          </a:p>
          <a:p>
            <a:r>
              <a:rPr lang="zh-CN" altLang="en-US" dirty="0"/>
              <a:t>「选中」一些联系人，「拖入」黑名单 （文件夹）</a:t>
            </a:r>
          </a:p>
          <a:p>
            <a:r>
              <a:rPr lang="zh-CN" altLang="en-US" dirty="0"/>
              <a:t>「打开」编辑一个在线表格，并「打印」出来</a:t>
            </a:r>
          </a:p>
          <a:p>
            <a:r>
              <a:rPr lang="zh-CN" altLang="en-US" dirty="0"/>
              <a:t>在日历应用中，「新建」一个会议，并「设置」日期属性</a:t>
            </a:r>
          </a:p>
          <a:p>
            <a:r>
              <a:rPr lang="en-US" altLang="zh-CN" dirty="0"/>
              <a:t>……</a:t>
            </a:r>
          </a:p>
          <a:p>
            <a:r>
              <a:rPr lang="zh-CN" altLang="en-US" dirty="0"/>
              <a:t>各种系统都在「模拟」文件操作如果某个工作流，我们以实用为导向，不需要过多考虑面向所有人的「界面体验」，那么不如直接基于「文件」进行处理吧。这样一来，就可以省下很多操作上成本。前面说的，</a:t>
            </a:r>
            <a:r>
              <a:rPr lang="en" altLang="zh-CN" dirty="0"/>
              <a:t>iOS</a:t>
            </a:r>
            <a:r>
              <a:rPr lang="zh-CN" altLang="en-US" dirty="0"/>
              <a:t>开始重视「文件」作为生产力的一个重要部分，某种程度上，是因为我们实际工作的「生产力」应用和「消费」级应用截然不同，「文件操作」就是事实上比较省力的而且教育成本也很低的信息处理手段。</a:t>
            </a:r>
          </a:p>
          <a:p>
            <a:br>
              <a:rPr lang="zh-CN" altLang="en-US" dirty="0"/>
            </a:br>
            <a:endParaRPr lang="zh-CN" altLang="en-US" dirty="0"/>
          </a:p>
          <a:p>
            <a:r>
              <a:rPr lang="zh-CN" altLang="en-US" b="1" dirty="0"/>
              <a:t>满足 备份</a:t>
            </a:r>
            <a:r>
              <a:rPr lang="en-US" altLang="zh-CN" b="1" dirty="0"/>
              <a:t>/</a:t>
            </a:r>
            <a:r>
              <a:rPr lang="zh-CN" altLang="en-US" b="1" dirty="0"/>
              <a:t>归档积累的需求</a:t>
            </a:r>
            <a:endParaRPr lang="zh-CN" altLang="en-US" dirty="0"/>
          </a:p>
          <a:p>
            <a:r>
              <a:rPr lang="zh-CN" altLang="en-US" dirty="0"/>
              <a:t>如果我们逐渐开始接受「一切皆文件」，那么也可能意识到「文件」也是信息处理的「统一」终点。</a:t>
            </a:r>
          </a:p>
          <a:p>
            <a:r>
              <a:rPr lang="zh-CN" altLang="en-US" dirty="0"/>
              <a:t>我自己这里所有重要信息，如果需要归档或备份，一定是转存为「电子文件」形式，而且一定保留至少</a:t>
            </a:r>
            <a:r>
              <a:rPr lang="en-US" altLang="zh-CN" dirty="0"/>
              <a:t>2</a:t>
            </a:r>
            <a:r>
              <a:rPr lang="zh-CN" altLang="en-US" dirty="0"/>
              <a:t>份本地的文件拷贝。</a:t>
            </a:r>
          </a:p>
          <a:p>
            <a:r>
              <a:rPr lang="zh-CN" altLang="en-US" dirty="0"/>
              <a:t>前几年「</a:t>
            </a:r>
            <a:r>
              <a:rPr lang="en" altLang="zh-CN" dirty="0"/>
              <a:t>XX</a:t>
            </a:r>
            <a:r>
              <a:rPr lang="zh-CN" altLang="en-US" dirty="0"/>
              <a:t>快盘」「</a:t>
            </a:r>
            <a:r>
              <a:rPr lang="en" altLang="zh-CN" dirty="0"/>
              <a:t>XX</a:t>
            </a:r>
            <a:r>
              <a:rPr lang="zh-CN" altLang="en-US" dirty="0"/>
              <a:t>云盘」由于突然停服，导致不少人（包括我）需要资料时，却不得不在最后停服前和大家一起挤兑，并忍受慢速提取。</a:t>
            </a:r>
          </a:p>
          <a:p>
            <a:r>
              <a:rPr lang="zh-CN" altLang="en-US" dirty="0"/>
              <a:t>这些经历提醒我，没有必要把 归档</a:t>
            </a:r>
            <a:r>
              <a:rPr lang="en-US" altLang="zh-CN" dirty="0"/>
              <a:t>/</a:t>
            </a:r>
            <a:r>
              <a:rPr lang="zh-CN" altLang="en-US" dirty="0"/>
              <a:t>备份 放在外面，因为只要事前稍作安排，就能自己掌握主动，前提是，信息都采用「文件」的形式。</a:t>
            </a:r>
          </a:p>
          <a:p>
            <a:r>
              <a:rPr lang="zh-CN" altLang="en-US" dirty="0"/>
              <a:t>通过转存到「文件」，我们可以备份几乎任何东西 ：</a:t>
            </a:r>
          </a:p>
          <a:p>
            <a:r>
              <a:rPr lang="zh-CN" altLang="en-US" dirty="0"/>
              <a:t>作为证据的聊天记录</a:t>
            </a:r>
          </a:p>
          <a:p>
            <a:r>
              <a:rPr lang="zh-CN" altLang="en-US" dirty="0"/>
              <a:t>重要的客户邮件</a:t>
            </a:r>
          </a:p>
          <a:p>
            <a:r>
              <a:rPr lang="zh-CN" altLang="en-US" dirty="0"/>
              <a:t>一个有参考价值的网页</a:t>
            </a:r>
          </a:p>
          <a:p>
            <a:r>
              <a:rPr lang="zh-CN" altLang="en-US" dirty="0"/>
              <a:t>一些珍贵的照片</a:t>
            </a:r>
          </a:p>
          <a:p>
            <a:r>
              <a:rPr lang="zh-CN" altLang="en-US" dirty="0"/>
              <a:t>甚至纸质合同</a:t>
            </a:r>
          </a:p>
          <a:p>
            <a:r>
              <a:rPr lang="en-US" altLang="zh-CN" dirty="0"/>
              <a:t>……</a:t>
            </a:r>
          </a:p>
          <a:p>
            <a:r>
              <a:rPr lang="zh-CN" altLang="en-US" dirty="0"/>
              <a:t>而且主流的文件存储方式，其相对成本（每字节单价）很低，而且存储方式选择也很多，从一块移动硬盘，到一个磁盘阵列，丰俭随意。</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165</a:t>
            </a:fld>
            <a:endParaRPr kumimoji="1" lang="zh-CN" altLang="en-US"/>
          </a:p>
        </p:txBody>
      </p:sp>
    </p:spTree>
    <p:extLst>
      <p:ext uri="{BB962C8B-B14F-4D97-AF65-F5344CB8AC3E}">
        <p14:creationId xmlns:p14="http://schemas.microsoft.com/office/powerpoint/2010/main" val="19972378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166</a:t>
            </a:fld>
            <a:endParaRPr kumimoji="1" lang="zh-CN" altLang="en-US"/>
          </a:p>
        </p:txBody>
      </p:sp>
    </p:spTree>
    <p:extLst>
      <p:ext uri="{BB962C8B-B14F-4D97-AF65-F5344CB8AC3E}">
        <p14:creationId xmlns:p14="http://schemas.microsoft.com/office/powerpoint/2010/main" val="2459222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与此同时 也可以看到组的情况</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a:t>
            </a:fld>
            <a:endParaRPr kumimoji="1" lang="zh-CN" altLang="en-US"/>
          </a:p>
        </p:txBody>
      </p:sp>
    </p:spTree>
    <p:extLst>
      <p:ext uri="{BB962C8B-B14F-4D97-AF65-F5344CB8AC3E}">
        <p14:creationId xmlns:p14="http://schemas.microsoft.com/office/powerpoint/2010/main" val="349150892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时间戳的来源 </a:t>
            </a:r>
            <a:r>
              <a:rPr kumimoji="1" lang="en-US" altLang="zh-CN" dirty="0"/>
              <a:t>1970-1-1</a:t>
            </a:r>
            <a:r>
              <a:rPr kumimoji="1" lang="zh-CN" altLang="en-US" dirty="0"/>
              <a:t> </a:t>
            </a:r>
            <a:r>
              <a:rPr kumimoji="1" lang="en-US" altLang="zh-CN" dirty="0"/>
              <a:t>8:00</a:t>
            </a:r>
          </a:p>
          <a:p>
            <a:r>
              <a:rPr kumimoji="1" lang="en-US" altLang="zh-CN" dirty="0" err="1"/>
              <a:t>unix</a:t>
            </a:r>
            <a:r>
              <a:rPr kumimoji="1" lang="zh-CN" altLang="en-US" dirty="0"/>
              <a:t> </a:t>
            </a:r>
            <a:r>
              <a:rPr kumimoji="1" lang="en" altLang="zh-CN" dirty="0"/>
              <a:t>timestamp</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167</a:t>
            </a:fld>
            <a:endParaRPr kumimoji="1" lang="zh-CN" altLang="en-US"/>
          </a:p>
        </p:txBody>
      </p:sp>
    </p:spTree>
    <p:extLst>
      <p:ext uri="{BB962C8B-B14F-4D97-AF65-F5344CB8AC3E}">
        <p14:creationId xmlns:p14="http://schemas.microsoft.com/office/powerpoint/2010/main" val="295779730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作者：云修网</a:t>
            </a:r>
            <a:br>
              <a:rPr lang="zh-CN" altLang="en-US" dirty="0"/>
            </a:br>
            <a:r>
              <a:rPr lang="zh-CN" altLang="en-US" dirty="0"/>
              <a:t>链接：</a:t>
            </a:r>
            <a:r>
              <a:rPr lang="en" altLang="zh-CN" dirty="0"/>
              <a:t>https://</a:t>
            </a:r>
            <a:r>
              <a:rPr lang="en" altLang="zh-CN" dirty="0" err="1"/>
              <a:t>zhuanlan.zhihu.com</a:t>
            </a:r>
            <a:r>
              <a:rPr lang="en" altLang="zh-CN" dirty="0"/>
              <a:t>/p/48834280</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endParaRPr lang="zh-CN" altLang="en-US" dirty="0"/>
          </a:p>
          <a:p>
            <a:r>
              <a:rPr lang="zh-CN" altLang="en-US" dirty="0"/>
              <a:t>谈到</a:t>
            </a:r>
            <a:r>
              <a:rPr lang="en" altLang="zh-CN" dirty="0"/>
              <a:t>Linux</a:t>
            </a:r>
            <a:r>
              <a:rPr lang="zh-CN" altLang="en-US" dirty="0"/>
              <a:t>的起源，这个故事平凡却扣人心弦。</a:t>
            </a:r>
            <a:r>
              <a:rPr lang="en-US" altLang="zh-CN" dirty="0"/>
              <a:t>1991</a:t>
            </a:r>
            <a:r>
              <a:rPr lang="zh-CN" altLang="en-US" dirty="0"/>
              <a:t>那年，对于芬兰人绝对是一个有意思的一年。世界上首次全球通对话在诺基亚的</a:t>
            </a:r>
            <a:r>
              <a:rPr lang="en" altLang="zh-CN" dirty="0" err="1"/>
              <a:t>Radiolinja</a:t>
            </a:r>
            <a:r>
              <a:rPr lang="zh-CN" altLang="en-US" dirty="0"/>
              <a:t>网络中完成，诺基亚征服世界的脚步已经无法遏制。</a:t>
            </a:r>
          </a:p>
          <a:p>
            <a:r>
              <a:rPr lang="zh-CN" altLang="en-US" dirty="0"/>
              <a:t>与此同时，阳光明媚的芬兰赫尔辛基大学的校园里，一个少年正好拥有了一台完全属于自己的电脑，不必再忍受学校机房漫长的等待。他当时对安德鲁</a:t>
            </a:r>
            <a:r>
              <a:rPr lang="en-US" altLang="zh-CN" dirty="0"/>
              <a:t>·</a:t>
            </a:r>
            <a:r>
              <a:rPr lang="zh-CN" altLang="en-US" dirty="0"/>
              <a:t>塔南鲍姆（</a:t>
            </a:r>
            <a:r>
              <a:rPr lang="en" altLang="zh-CN" dirty="0"/>
              <a:t>Andrew Tanenbaum</a:t>
            </a:r>
            <a:r>
              <a:rPr lang="zh-CN" altLang="en" dirty="0"/>
              <a:t>）</a:t>
            </a:r>
            <a:r>
              <a:rPr lang="zh-CN" altLang="en-US" dirty="0"/>
              <a:t>的著作</a:t>
            </a:r>
            <a:r>
              <a:rPr lang="en-US" altLang="zh-CN" dirty="0"/>
              <a:t>《</a:t>
            </a:r>
            <a:r>
              <a:rPr lang="zh-CN" altLang="en-US" dirty="0"/>
              <a:t>操作系统：设计与实现</a:t>
            </a:r>
            <a:r>
              <a:rPr lang="en-US" altLang="zh-CN" dirty="0"/>
              <a:t>》——</a:t>
            </a:r>
            <a:r>
              <a:rPr lang="zh-CN" altLang="en-US" dirty="0"/>
              <a:t>一本</a:t>
            </a:r>
            <a:r>
              <a:rPr lang="en" altLang="zh-CN" dirty="0" err="1"/>
              <a:t>Minix</a:t>
            </a:r>
            <a:r>
              <a:rPr lang="zh-CN" altLang="en-US" dirty="0"/>
              <a:t>操作指南深深着迷。</a:t>
            </a:r>
          </a:p>
          <a:p>
            <a:r>
              <a:rPr lang="zh-CN" altLang="en-US" dirty="0"/>
              <a:t>由于</a:t>
            </a:r>
            <a:r>
              <a:rPr lang="en" altLang="zh-CN" dirty="0"/>
              <a:t>AT&amp;T</a:t>
            </a:r>
            <a:r>
              <a:rPr lang="zh-CN" altLang="en-US" dirty="0"/>
              <a:t>对于</a:t>
            </a:r>
            <a:r>
              <a:rPr lang="en" altLang="zh-CN" dirty="0"/>
              <a:t>Unix</a:t>
            </a:r>
            <a:r>
              <a:rPr lang="zh-CN" altLang="en-US" dirty="0"/>
              <a:t>商业化，而后将</a:t>
            </a:r>
            <a:r>
              <a:rPr lang="en" altLang="zh-CN" dirty="0"/>
              <a:t>Unix</a:t>
            </a:r>
            <a:r>
              <a:rPr lang="zh-CN" altLang="en-US" dirty="0"/>
              <a:t>进行了闭源。</a:t>
            </a:r>
            <a:r>
              <a:rPr lang="en" altLang="zh-CN" dirty="0"/>
              <a:t>Andrew</a:t>
            </a:r>
            <a:r>
              <a:rPr lang="zh-CN" altLang="en-US" dirty="0"/>
              <a:t>所教授的课程</a:t>
            </a:r>
            <a:r>
              <a:rPr lang="en-US" altLang="zh-CN" dirty="0"/>
              <a:t>《</a:t>
            </a:r>
            <a:r>
              <a:rPr lang="zh-CN" altLang="en-US" dirty="0"/>
              <a:t>操作系统</a:t>
            </a:r>
            <a:r>
              <a:rPr lang="en-US" altLang="zh-CN" dirty="0"/>
              <a:t>》</a:t>
            </a:r>
            <a:r>
              <a:rPr lang="zh-CN" altLang="en-US" dirty="0"/>
              <a:t>却没有了“操作系统”。对此</a:t>
            </a:r>
            <a:r>
              <a:rPr lang="en" altLang="zh-CN" dirty="0"/>
              <a:t>Andrew</a:t>
            </a:r>
            <a:r>
              <a:rPr lang="zh-CN" altLang="en-US" dirty="0"/>
              <a:t>一咬牙，狠狠心，写出了一个兼容</a:t>
            </a:r>
            <a:r>
              <a:rPr lang="en" altLang="zh-CN" dirty="0"/>
              <a:t>Unix</a:t>
            </a:r>
            <a:r>
              <a:rPr lang="zh-CN" altLang="en-US" dirty="0"/>
              <a:t>的操作系统。人家就是厉害，你不给我使用，我自己写一个出来用。尽管</a:t>
            </a:r>
            <a:r>
              <a:rPr lang="en" altLang="zh-CN" dirty="0"/>
              <a:t>Andrew</a:t>
            </a:r>
            <a:r>
              <a:rPr lang="zh-CN" altLang="en-US" dirty="0"/>
              <a:t>的成果很简单，但是还是具备了</a:t>
            </a:r>
            <a:r>
              <a:rPr lang="en" altLang="zh-CN" dirty="0"/>
              <a:t>Unix</a:t>
            </a:r>
            <a:r>
              <a:rPr lang="zh-CN" altLang="en-US" dirty="0"/>
              <a:t>的基本功能，当然比较</a:t>
            </a:r>
            <a:r>
              <a:rPr lang="en" altLang="zh-CN" dirty="0"/>
              <a:t>mini</a:t>
            </a:r>
            <a:r>
              <a:rPr lang="zh-CN" altLang="en" dirty="0"/>
              <a:t>，</a:t>
            </a:r>
            <a:r>
              <a:rPr lang="zh-CN" altLang="en-US" dirty="0"/>
              <a:t>因此命名为</a:t>
            </a:r>
            <a:r>
              <a:rPr lang="en" altLang="zh-CN" dirty="0" err="1"/>
              <a:t>Minix</a:t>
            </a:r>
            <a:r>
              <a:rPr lang="zh-CN" altLang="en" dirty="0"/>
              <a:t>。</a:t>
            </a:r>
            <a:r>
              <a:rPr lang="en" altLang="zh-CN" dirty="0" err="1"/>
              <a:t>Minix</a:t>
            </a:r>
            <a:r>
              <a:rPr lang="zh-CN" altLang="en-US" dirty="0"/>
              <a:t>作为</a:t>
            </a:r>
            <a:r>
              <a:rPr lang="en" altLang="zh-CN" dirty="0"/>
              <a:t>Unix</a:t>
            </a:r>
            <a:r>
              <a:rPr lang="zh-CN" altLang="en-US" dirty="0"/>
              <a:t>的变种，彼时的</a:t>
            </a:r>
            <a:r>
              <a:rPr lang="en" altLang="zh-CN" dirty="0" err="1"/>
              <a:t>Minix</a:t>
            </a:r>
            <a:r>
              <a:rPr lang="zh-CN" altLang="en-US" dirty="0"/>
              <a:t>正凭借低廉的价格和简易的操作在大学大行其道。</a:t>
            </a:r>
          </a:p>
          <a:p>
            <a:r>
              <a:rPr lang="en" altLang="zh-CN" dirty="0" err="1"/>
              <a:t>Minix</a:t>
            </a:r>
            <a:r>
              <a:rPr lang="zh-CN" altLang="en-US" dirty="0"/>
              <a:t>由于过于短小精悍，只能运行这一种机器，其他机器没有驱动。</a:t>
            </a:r>
            <a:r>
              <a:rPr lang="en" altLang="zh-CN" dirty="0"/>
              <a:t>Andrew</a:t>
            </a:r>
            <a:r>
              <a:rPr lang="zh-CN" altLang="en-US" dirty="0"/>
              <a:t>的学生就写了好多好用驱动来扩展</a:t>
            </a:r>
            <a:r>
              <a:rPr lang="en" altLang="zh-CN" dirty="0" err="1"/>
              <a:t>Minix</a:t>
            </a:r>
            <a:r>
              <a:rPr lang="zh-CN" altLang="en" dirty="0"/>
              <a:t>。</a:t>
            </a:r>
            <a:r>
              <a:rPr lang="zh-CN" altLang="en-US" dirty="0"/>
              <a:t>可是，教授</a:t>
            </a:r>
            <a:r>
              <a:rPr lang="en" altLang="zh-CN" dirty="0"/>
              <a:t>Andrew</a:t>
            </a:r>
            <a:r>
              <a:rPr lang="zh-CN" altLang="en-US" dirty="0"/>
              <a:t>却觉得自己的操作系统要保持纯洁，不能有其他的代码来源。于是学生们就很郁闷，其中就有个叫</a:t>
            </a:r>
            <a:r>
              <a:rPr lang="en" altLang="zh-CN" dirty="0"/>
              <a:t>Linus</a:t>
            </a:r>
            <a:r>
              <a:rPr lang="zh-CN" altLang="en-US" dirty="0"/>
              <a:t>的同学。</a:t>
            </a:r>
          </a:p>
          <a:p>
            <a:r>
              <a:rPr lang="zh-CN" altLang="en-US" dirty="0"/>
              <a:t>拥有自己的</a:t>
            </a:r>
            <a:r>
              <a:rPr lang="en" altLang="zh-CN" dirty="0"/>
              <a:t>PC</a:t>
            </a:r>
            <a:r>
              <a:rPr lang="zh-CN" altLang="en-US" dirty="0"/>
              <a:t>的</a:t>
            </a:r>
            <a:r>
              <a:rPr lang="en" altLang="zh-CN" dirty="0"/>
              <a:t>Linus</a:t>
            </a:r>
            <a:r>
              <a:rPr lang="zh-CN" altLang="en-US" dirty="0"/>
              <a:t>却不能将</a:t>
            </a:r>
            <a:r>
              <a:rPr lang="en" altLang="zh-CN" dirty="0" err="1"/>
              <a:t>Minix</a:t>
            </a:r>
            <a:r>
              <a:rPr lang="zh-CN" altLang="en-US" dirty="0"/>
              <a:t>运行在自己的电脑上。</a:t>
            </a:r>
            <a:r>
              <a:rPr lang="en" altLang="zh-CN" dirty="0"/>
              <a:t>Linus</a:t>
            </a:r>
            <a:r>
              <a:rPr lang="zh-CN" altLang="en-US" dirty="0"/>
              <a:t>也不得不走上了他无数前辈的道路，不让用，不给用，那就自己写一个操作系统来用。仅仅两个月后，一个“千疮百孔但却碰巧可以使用”的磁盘驱动程序和一个小到不能再小的文件系统就诞生了，这就是第</a:t>
            </a:r>
            <a:r>
              <a:rPr lang="en-US" altLang="zh-CN" dirty="0"/>
              <a:t>0.01</a:t>
            </a:r>
            <a:r>
              <a:rPr lang="zh-CN" altLang="en-US" dirty="0"/>
              <a:t>版的</a:t>
            </a:r>
            <a:r>
              <a:rPr lang="en" altLang="zh-CN" dirty="0"/>
              <a:t>Linux</a:t>
            </a:r>
            <a:r>
              <a:rPr lang="zh-CN" altLang="en" dirty="0"/>
              <a:t>。</a:t>
            </a:r>
            <a:r>
              <a:rPr lang="zh-CN" altLang="en-US" dirty="0"/>
              <a:t>随后</a:t>
            </a:r>
            <a:r>
              <a:rPr lang="en" altLang="zh-CN" dirty="0"/>
              <a:t>Linus</a:t>
            </a:r>
            <a:r>
              <a:rPr lang="zh-CN" altLang="en-US" dirty="0"/>
              <a:t>将操作系统上传至</a:t>
            </a:r>
            <a:r>
              <a:rPr lang="en" altLang="zh-CN" dirty="0"/>
              <a:t>FTP</a:t>
            </a:r>
            <a:r>
              <a:rPr lang="zh-CN" altLang="en" dirty="0"/>
              <a:t>，</a:t>
            </a:r>
            <a:r>
              <a:rPr lang="zh-CN" altLang="en-US" dirty="0"/>
              <a:t>并公布了全部源代码。在</a:t>
            </a:r>
            <a:r>
              <a:rPr lang="en" altLang="zh-CN" dirty="0"/>
              <a:t>USENET</a:t>
            </a:r>
            <a:r>
              <a:rPr lang="zh-CN" altLang="en-US" dirty="0"/>
              <a:t>讨论区，</a:t>
            </a:r>
            <a:r>
              <a:rPr lang="en" altLang="zh-CN" dirty="0"/>
              <a:t>Linus</a:t>
            </a:r>
            <a:r>
              <a:rPr lang="zh-CN" altLang="en-US" dirty="0"/>
              <a:t>阐述其初衷：在新操作系统中，“人们可以自己编写驱动程序，可以随意修改操作系统以适应不同需求，可以尝试在</a:t>
            </a:r>
            <a:r>
              <a:rPr lang="en" altLang="zh-CN" dirty="0" err="1"/>
              <a:t>Minix</a:t>
            </a:r>
            <a:r>
              <a:rPr lang="zh-CN" altLang="en-US" dirty="0"/>
              <a:t>上运行所有程序，这是</a:t>
            </a:r>
            <a:r>
              <a:rPr lang="en" altLang="zh-CN" dirty="0" err="1"/>
              <a:t>Minix</a:t>
            </a:r>
            <a:r>
              <a:rPr lang="zh-CN" altLang="en-US" dirty="0"/>
              <a:t>从未有过的美好一天。”</a:t>
            </a:r>
          </a:p>
          <a:p>
            <a:r>
              <a:rPr lang="zh-CN" altLang="en-US" dirty="0"/>
              <a:t>美好的日子渐渐来临，</a:t>
            </a:r>
            <a:r>
              <a:rPr lang="en" altLang="zh-CN" dirty="0"/>
              <a:t>Unix</a:t>
            </a:r>
            <a:r>
              <a:rPr lang="zh-CN" altLang="en-US" dirty="0"/>
              <a:t>生态还是老样子，在商业的争斗中裹足不前。</a:t>
            </a:r>
            <a:r>
              <a:rPr lang="en" altLang="zh-CN" dirty="0"/>
              <a:t>Microsoft</a:t>
            </a:r>
            <a:r>
              <a:rPr lang="zh-CN" altLang="en-US" dirty="0"/>
              <a:t>和</a:t>
            </a:r>
            <a:r>
              <a:rPr lang="en" altLang="zh-CN" dirty="0"/>
              <a:t>Apple</a:t>
            </a:r>
            <a:r>
              <a:rPr lang="zh-CN" altLang="en-US" dirty="0"/>
              <a:t>的争斗也逐渐明朗，</a:t>
            </a:r>
            <a:r>
              <a:rPr lang="en" altLang="zh-CN" dirty="0"/>
              <a:t>Microsoft</a:t>
            </a:r>
            <a:r>
              <a:rPr lang="zh-CN" altLang="en-US" dirty="0"/>
              <a:t>靠卖软件大发特发。这让一个黑客很不满。</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1991</a:t>
            </a:r>
            <a:r>
              <a:rPr lang="zh-CN" altLang="en-US" dirty="0"/>
              <a:t>年</a:t>
            </a:r>
            <a:r>
              <a:rPr lang="en-US" altLang="zh-CN" dirty="0"/>
              <a:t>4</a:t>
            </a:r>
            <a:r>
              <a:rPr lang="zh-CN" altLang="en-US" dirty="0"/>
              <a:t>月，林纳斯</a:t>
            </a:r>
            <a:r>
              <a:rPr lang="en-US" altLang="zh-CN" dirty="0"/>
              <a:t>·</a:t>
            </a:r>
            <a:r>
              <a:rPr lang="zh-CN" altLang="en-US" dirty="0"/>
              <a:t>托瓦兹开始酝酿并着手编制自己的操作系统。</a:t>
            </a:r>
            <a:r>
              <a:rPr lang="en-US" altLang="zh-CN" dirty="0"/>
              <a:t>1991</a:t>
            </a:r>
            <a:r>
              <a:rPr lang="zh-CN" altLang="en-US" dirty="0"/>
              <a:t>年</a:t>
            </a:r>
            <a:r>
              <a:rPr lang="en-US" altLang="zh-CN" dirty="0"/>
              <a:t>4</a:t>
            </a:r>
            <a:r>
              <a:rPr lang="zh-CN" altLang="en-US" dirty="0"/>
              <a:t>月</a:t>
            </a:r>
            <a:r>
              <a:rPr lang="en-US" altLang="zh-CN" dirty="0"/>
              <a:t>13</a:t>
            </a:r>
            <a:r>
              <a:rPr lang="zh-CN" altLang="en-US" dirty="0"/>
              <a:t>日在</a:t>
            </a:r>
            <a:r>
              <a:rPr lang="en" altLang="zh-CN" dirty="0" err="1"/>
              <a:t>comp.os.minix</a:t>
            </a:r>
            <a:r>
              <a:rPr lang="zh-CN" altLang="en-US" dirty="0"/>
              <a:t>上发布说自己已经成功地将</a:t>
            </a:r>
            <a:r>
              <a:rPr lang="en" altLang="zh-CN" dirty="0"/>
              <a:t>bash</a:t>
            </a:r>
            <a:r>
              <a:rPr lang="zh-CN" altLang="en-US" dirty="0"/>
              <a:t>移植到了</a:t>
            </a:r>
            <a:r>
              <a:rPr lang="en" altLang="zh-CN" dirty="0" err="1"/>
              <a:t>minix</a:t>
            </a:r>
            <a:r>
              <a:rPr lang="zh-CN" altLang="en-US" dirty="0"/>
              <a:t>上，而且已经爱不释手、不能离开这个</a:t>
            </a:r>
            <a:r>
              <a:rPr lang="en" altLang="zh-CN" dirty="0"/>
              <a:t>shell</a:t>
            </a:r>
            <a:r>
              <a:rPr lang="zh-CN" altLang="en-US" dirty="0"/>
              <a:t>软件了。</a:t>
            </a:r>
            <a:r>
              <a:rPr lang="en-US" altLang="zh-CN" dirty="0"/>
              <a:t>1991</a:t>
            </a:r>
            <a:r>
              <a:rPr lang="zh-CN" altLang="en-US" dirty="0"/>
              <a:t>年的</a:t>
            </a:r>
            <a:r>
              <a:rPr lang="en-US" altLang="zh-CN" dirty="0"/>
              <a:t>10</a:t>
            </a:r>
            <a:r>
              <a:rPr lang="zh-CN" altLang="en-US" dirty="0"/>
              <a:t>月</a:t>
            </a:r>
            <a:r>
              <a:rPr lang="en-US" altLang="zh-CN" dirty="0"/>
              <a:t>5</a:t>
            </a:r>
            <a:r>
              <a:rPr lang="zh-CN" altLang="en-US" dirty="0"/>
              <a:t>日，林纳斯</a:t>
            </a:r>
            <a:r>
              <a:rPr lang="en-US" altLang="zh-CN" dirty="0"/>
              <a:t>·</a:t>
            </a:r>
            <a:r>
              <a:rPr lang="zh-CN" altLang="en-US" dirty="0"/>
              <a:t>托瓦兹在</a:t>
            </a:r>
            <a:r>
              <a:rPr lang="en" altLang="zh-CN" dirty="0" err="1"/>
              <a:t>comp.os.minix</a:t>
            </a:r>
            <a:r>
              <a:rPr lang="zh-CN" altLang="en-US" dirty="0"/>
              <a:t>新闻组上发布消息，正式向外宣布</a:t>
            </a:r>
            <a:r>
              <a:rPr lang="en" altLang="zh-CN" dirty="0"/>
              <a:t>Linux</a:t>
            </a:r>
            <a:r>
              <a:rPr lang="zh-CN" altLang="en-US" dirty="0"/>
              <a:t>内核的诞生（</a:t>
            </a:r>
            <a:r>
              <a:rPr lang="en" altLang="zh-CN" dirty="0" err="1"/>
              <a:t>Freeminix</a:t>
            </a:r>
            <a:r>
              <a:rPr lang="en" altLang="zh-CN" dirty="0"/>
              <a:t>-like kernel sources for 386-AT</a:t>
            </a:r>
            <a:r>
              <a:rPr lang="zh-CN" altLang="en" dirty="0"/>
              <a:t>）。</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168</a:t>
            </a:fld>
            <a:endParaRPr kumimoji="1" lang="zh-CN" altLang="en-US"/>
          </a:p>
        </p:txBody>
      </p:sp>
    </p:spTree>
    <p:extLst>
      <p:ext uri="{BB962C8B-B14F-4D97-AF65-F5344CB8AC3E}">
        <p14:creationId xmlns:p14="http://schemas.microsoft.com/office/powerpoint/2010/main" val="268763918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1993</a:t>
            </a:r>
            <a:r>
              <a:rPr lang="zh-CN" altLang="en-US" dirty="0"/>
              <a:t>年，大约有</a:t>
            </a:r>
            <a:r>
              <a:rPr lang="en-US" altLang="zh-CN" dirty="0"/>
              <a:t>100</a:t>
            </a:r>
            <a:r>
              <a:rPr lang="zh-CN" altLang="en-US" dirty="0"/>
              <a:t>余名程序员参与了</a:t>
            </a:r>
            <a:r>
              <a:rPr lang="en" altLang="zh-CN" dirty="0"/>
              <a:t>Linux</a:t>
            </a:r>
            <a:r>
              <a:rPr lang="zh-CN" altLang="en-US" dirty="0"/>
              <a:t>内核代码编写</a:t>
            </a:r>
            <a:r>
              <a:rPr lang="en-US" altLang="zh-CN" dirty="0"/>
              <a:t>/</a:t>
            </a:r>
            <a:r>
              <a:rPr lang="zh-CN" altLang="en-US" dirty="0"/>
              <a:t>修改工作，其中核心组由</a:t>
            </a:r>
            <a:r>
              <a:rPr lang="en-US" altLang="zh-CN" dirty="0"/>
              <a:t>5</a:t>
            </a:r>
            <a:r>
              <a:rPr lang="zh-CN" altLang="en-US" dirty="0"/>
              <a:t>人组成，此时</a:t>
            </a:r>
            <a:r>
              <a:rPr lang="en" altLang="zh-CN" dirty="0"/>
              <a:t>Linux 0.99</a:t>
            </a:r>
            <a:r>
              <a:rPr lang="zh-CN" altLang="en-US" dirty="0"/>
              <a:t>的代码大约有十万行，用户大约有</a:t>
            </a:r>
            <a:r>
              <a:rPr lang="en-US" altLang="zh-CN" dirty="0"/>
              <a:t>10</a:t>
            </a:r>
            <a:r>
              <a:rPr lang="zh-CN" altLang="en-US" dirty="0"/>
              <a:t>万左右，</a:t>
            </a:r>
            <a:r>
              <a:rPr lang="en-US" altLang="zh-CN" dirty="0"/>
              <a:t>1994</a:t>
            </a:r>
            <a:r>
              <a:rPr lang="zh-CN" altLang="en-US" dirty="0"/>
              <a:t>年</a:t>
            </a:r>
            <a:r>
              <a:rPr lang="en-US" altLang="zh-CN" dirty="0"/>
              <a:t>3</a:t>
            </a:r>
            <a:r>
              <a:rPr lang="zh-CN" altLang="en-US" dirty="0"/>
              <a:t>月，</a:t>
            </a:r>
            <a:r>
              <a:rPr lang="en" altLang="zh-CN" dirty="0"/>
              <a:t>Linux1.0</a:t>
            </a:r>
            <a:r>
              <a:rPr lang="zh-CN" altLang="en-US" dirty="0"/>
              <a:t>发布，代码量</a:t>
            </a:r>
            <a:r>
              <a:rPr lang="en-US" altLang="zh-CN" dirty="0"/>
              <a:t>17</a:t>
            </a:r>
            <a:r>
              <a:rPr lang="zh-CN" altLang="en-US" dirty="0"/>
              <a:t>万行，当时是按照完全自由免费的协议发布，随后正式采用</a:t>
            </a:r>
            <a:r>
              <a:rPr lang="en" altLang="zh-CN" dirty="0"/>
              <a:t>GPL</a:t>
            </a:r>
            <a:r>
              <a:rPr lang="zh-CN" altLang="en-US" dirty="0"/>
              <a:t>协议。</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169</a:t>
            </a:fld>
            <a:endParaRPr kumimoji="1" lang="zh-CN" altLang="en-US"/>
          </a:p>
        </p:txBody>
      </p:sp>
    </p:spTree>
    <p:extLst>
      <p:ext uri="{BB962C8B-B14F-4D97-AF65-F5344CB8AC3E}">
        <p14:creationId xmlns:p14="http://schemas.microsoft.com/office/powerpoint/2010/main" val="139216701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1991</a:t>
            </a:r>
            <a:r>
              <a:rPr lang="zh-CN" altLang="en-US" b="1" dirty="0">
                <a:effectLst/>
              </a:rPr>
              <a:t>年的</a:t>
            </a:r>
            <a:r>
              <a:rPr lang="en-US" altLang="zh-CN" b="1" dirty="0">
                <a:effectLst/>
              </a:rPr>
              <a:t>10</a:t>
            </a:r>
            <a:r>
              <a:rPr lang="zh-CN" altLang="en-US" b="1" dirty="0">
                <a:effectLst/>
              </a:rPr>
              <a:t>月</a:t>
            </a:r>
            <a:r>
              <a:rPr lang="en-US" altLang="zh-CN" b="1" dirty="0">
                <a:effectLst/>
              </a:rPr>
              <a:t>5</a:t>
            </a:r>
            <a:r>
              <a:rPr lang="zh-CN" altLang="en-US" b="1" dirty="0">
                <a:effectLst/>
              </a:rPr>
              <a:t>日，林纳斯</a:t>
            </a:r>
            <a:r>
              <a:rPr lang="en-US" altLang="zh-CN" b="1" dirty="0">
                <a:effectLst/>
              </a:rPr>
              <a:t>·</a:t>
            </a:r>
            <a:r>
              <a:rPr lang="zh-CN" altLang="en-US" b="1" dirty="0">
                <a:effectLst/>
              </a:rPr>
              <a:t>托瓦兹正式向外宣布</a:t>
            </a:r>
            <a:r>
              <a:rPr lang="en" altLang="zh-CN" b="1" dirty="0">
                <a:effectLst/>
              </a:rPr>
              <a:t>Linux</a:t>
            </a:r>
            <a:r>
              <a:rPr lang="zh-CN" altLang="en-US" b="1" dirty="0">
                <a:effectLst/>
              </a:rPr>
              <a:t>内核的诞生</a:t>
            </a:r>
            <a:endParaRPr lang="zh-CN" altLang="en-US" dirty="0">
              <a:effectLst/>
            </a:endParaRP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170</a:t>
            </a:fld>
            <a:endParaRPr kumimoji="1" lang="zh-CN" altLang="en-US"/>
          </a:p>
        </p:txBody>
      </p:sp>
    </p:spTree>
    <p:extLst>
      <p:ext uri="{BB962C8B-B14F-4D97-AF65-F5344CB8AC3E}">
        <p14:creationId xmlns:p14="http://schemas.microsoft.com/office/powerpoint/2010/main" val="278720826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1998</a:t>
            </a:r>
            <a:r>
              <a:rPr lang="zh-CN" altLang="en-US" sz="1200" b="1" kern="1200" dirty="0">
                <a:solidFill>
                  <a:schemeClr val="tx1"/>
                </a:solidFill>
                <a:effectLst/>
                <a:latin typeface="+mn-lt"/>
                <a:ea typeface="+mn-ea"/>
                <a:cs typeface="+mn-cs"/>
              </a:rPr>
              <a:t>年</a:t>
            </a:r>
            <a:r>
              <a:rPr lang="en-US" altLang="zh-CN" sz="1200" b="1" kern="1200" dirty="0">
                <a:solidFill>
                  <a:schemeClr val="tx1"/>
                </a:solidFill>
                <a:effectLst/>
                <a:latin typeface="+mn-lt"/>
                <a:ea typeface="+mn-ea"/>
                <a:cs typeface="+mn-cs"/>
              </a:rPr>
              <a:t>2</a:t>
            </a:r>
            <a:r>
              <a:rPr lang="zh-CN" altLang="en-US" sz="1200" b="1" kern="1200" dirty="0">
                <a:solidFill>
                  <a:schemeClr val="tx1"/>
                </a:solidFill>
                <a:effectLst/>
                <a:latin typeface="+mn-lt"/>
                <a:ea typeface="+mn-ea"/>
                <a:cs typeface="+mn-cs"/>
              </a:rPr>
              <a:t>月：</a:t>
            </a:r>
            <a:r>
              <a:rPr lang="en" altLang="zh-CN" sz="1200" b="1" kern="1200" dirty="0">
                <a:solidFill>
                  <a:schemeClr val="tx1"/>
                </a:solidFill>
                <a:effectLst/>
                <a:latin typeface="+mn-lt"/>
                <a:ea typeface="+mn-ea"/>
                <a:cs typeface="+mn-cs"/>
              </a:rPr>
              <a:t>Linux</a:t>
            </a:r>
            <a:r>
              <a:rPr lang="zh-CN" altLang="en-US" sz="1200" b="1" kern="1200" dirty="0">
                <a:solidFill>
                  <a:schemeClr val="tx1"/>
                </a:solidFill>
                <a:effectLst/>
                <a:latin typeface="+mn-lt"/>
                <a:ea typeface="+mn-ea"/>
                <a:cs typeface="+mn-cs"/>
              </a:rPr>
              <a:t>产业化运动展开</a:t>
            </a:r>
            <a:endParaRPr lang="en-US" altLang="zh-CN" sz="1200" b="1" kern="1200" dirty="0">
              <a:solidFill>
                <a:schemeClr val="tx1"/>
              </a:solidFill>
              <a:effectLst/>
              <a:latin typeface="+mn-lt"/>
              <a:ea typeface="+mn-ea"/>
              <a:cs typeface="+mn-cs"/>
            </a:endParaRPr>
          </a:p>
          <a:p>
            <a:endParaRPr lang="en-US" altLang="zh-CN" sz="1200" b="1" kern="1200" dirty="0">
              <a:solidFill>
                <a:schemeClr val="tx1"/>
              </a:solidFill>
              <a:effectLst/>
              <a:latin typeface="+mn-lt"/>
              <a:ea typeface="+mn-ea"/>
              <a:cs typeface="+mn-cs"/>
            </a:endParaRPr>
          </a:p>
          <a:p>
            <a:r>
              <a:rPr lang="zh-CN" altLang="en-US" sz="1200" b="1" kern="1200">
                <a:solidFill>
                  <a:schemeClr val="tx1"/>
                </a:solidFill>
                <a:effectLst/>
                <a:latin typeface="+mn-lt"/>
                <a:ea typeface="+mn-ea"/>
                <a:cs typeface="+mn-cs"/>
              </a:rPr>
              <a:t>我是你可怕的噩梦</a:t>
            </a:r>
            <a:endParaRPr lang="zh-CN" altLang="en-US" dirty="0"/>
          </a:p>
          <a:p>
            <a:r>
              <a:rPr lang="en-US" altLang="zh-CN" dirty="0"/>
              <a:t>1998</a:t>
            </a:r>
            <a:r>
              <a:rPr lang="zh-CN" altLang="en-US" dirty="0"/>
              <a:t>年</a:t>
            </a:r>
            <a:r>
              <a:rPr lang="en-US" altLang="zh-CN" dirty="0"/>
              <a:t>2</a:t>
            </a:r>
            <a:r>
              <a:rPr lang="zh-CN" altLang="en-US" dirty="0"/>
              <a:t>月，以</a:t>
            </a:r>
            <a:r>
              <a:rPr lang="en" altLang="zh-CN" dirty="0"/>
              <a:t>Eric Raymond</a:t>
            </a:r>
            <a:r>
              <a:rPr lang="zh-CN" altLang="en-US" dirty="0"/>
              <a:t>为首的一批年轻人终于认识到</a:t>
            </a:r>
            <a:r>
              <a:rPr lang="en" altLang="zh-CN" dirty="0"/>
              <a:t>GNU/Linux</a:t>
            </a:r>
            <a:r>
              <a:rPr lang="zh-CN" altLang="en-US" dirty="0"/>
              <a:t>体系的产业化道路的本质，并非是什么自由哲学，而是市场竞争的驱动，创办了</a:t>
            </a:r>
            <a:r>
              <a:rPr lang="en-US" altLang="zh-CN" dirty="0"/>
              <a:t>"</a:t>
            </a:r>
            <a:r>
              <a:rPr lang="en" altLang="zh-CN" dirty="0"/>
              <a:t>Open Source </a:t>
            </a:r>
            <a:r>
              <a:rPr lang="en" altLang="zh-CN" dirty="0" err="1"/>
              <a:t>Intiative</a:t>
            </a:r>
            <a:r>
              <a:rPr lang="en" altLang="zh-CN" dirty="0"/>
              <a:t>"</a:t>
            </a:r>
            <a:r>
              <a:rPr lang="zh-CN" altLang="en" dirty="0"/>
              <a:t>（</a:t>
            </a:r>
            <a:r>
              <a:rPr lang="zh-CN" altLang="en-US" dirty="0"/>
              <a:t>开放源代码促进会）</a:t>
            </a:r>
            <a:r>
              <a:rPr lang="en-US" altLang="zh-CN" dirty="0"/>
              <a:t>"</a:t>
            </a:r>
            <a:r>
              <a:rPr lang="zh-CN" altLang="en-US" dirty="0"/>
              <a:t>复兴</a:t>
            </a:r>
            <a:r>
              <a:rPr lang="en-US" altLang="zh-CN" dirty="0"/>
              <a:t>"</a:t>
            </a:r>
            <a:r>
              <a:rPr lang="zh-CN" altLang="en-US" dirty="0"/>
              <a:t>的大旗，在互联网世界里展开了一场历史性的</a:t>
            </a:r>
            <a:r>
              <a:rPr lang="en" altLang="zh-CN" dirty="0"/>
              <a:t>Linux</a:t>
            </a:r>
            <a:r>
              <a:rPr lang="zh-CN" altLang="en-US" dirty="0"/>
              <a:t>产业化运动。</a:t>
            </a:r>
          </a:p>
          <a:p>
            <a:endParaRPr kumimoji="1" lang="en-US" altLang="zh-CN" dirty="0"/>
          </a:p>
          <a:p>
            <a:endParaRPr lang="en" altLang="zh-CN" dirty="0"/>
          </a:p>
          <a:p>
            <a:r>
              <a:rPr lang="en" altLang="zh-CN" dirty="0"/>
              <a:t>Eric Raymond</a:t>
            </a:r>
            <a:r>
              <a:rPr lang="zh-CN" altLang="en" dirty="0"/>
              <a:t>，</a:t>
            </a:r>
            <a:r>
              <a:rPr lang="zh-CN" altLang="en-US" dirty="0"/>
              <a:t>黑客，他写了一篇论文</a:t>
            </a:r>
            <a:r>
              <a:rPr lang="en-US" altLang="zh-CN" dirty="0"/>
              <a:t>《</a:t>
            </a:r>
            <a:r>
              <a:rPr lang="zh-CN" altLang="en-US" dirty="0"/>
              <a:t>大教堂与市集</a:t>
            </a:r>
            <a:r>
              <a:rPr lang="en-US" altLang="zh-CN" dirty="0"/>
              <a:t>》</a:t>
            </a:r>
            <a:r>
              <a:rPr lang="zh-CN" altLang="en-US" dirty="0"/>
              <a:t>，也写过一本书叫</a:t>
            </a:r>
            <a:r>
              <a:rPr lang="en-US" altLang="zh-CN" dirty="0"/>
              <a:t>《</a:t>
            </a:r>
            <a:r>
              <a:rPr lang="en" altLang="zh-CN" dirty="0" err="1"/>
              <a:t>unix</a:t>
            </a:r>
            <a:r>
              <a:rPr lang="zh-CN" altLang="en-US" dirty="0"/>
              <a:t>编程艺术</a:t>
            </a:r>
            <a:r>
              <a:rPr lang="en-US" altLang="zh-CN" dirty="0"/>
              <a:t>》</a:t>
            </a:r>
            <a:r>
              <a:rPr lang="zh-CN" altLang="en-US" dirty="0"/>
              <a:t>。于是整个世界都改变了。</a:t>
            </a:r>
          </a:p>
          <a:p>
            <a:r>
              <a:rPr lang="zh-CN" altLang="en-US" dirty="0"/>
              <a:t>纪录片</a:t>
            </a:r>
            <a:r>
              <a:rPr lang="en-US" altLang="zh-CN" dirty="0"/>
              <a:t>《</a:t>
            </a:r>
            <a:r>
              <a:rPr lang="en" altLang="zh-CN" dirty="0"/>
              <a:t>Revolution OS》</a:t>
            </a:r>
            <a:r>
              <a:rPr lang="zh-CN" altLang="en-US" dirty="0"/>
              <a:t>描述，一次开发者大会，他遇到一个微软工程师，看见衣服上</a:t>
            </a:r>
            <a:r>
              <a:rPr lang="en" altLang="zh-CN" dirty="0"/>
              <a:t>Microsoft</a:t>
            </a:r>
            <a:r>
              <a:rPr lang="zh-CN" altLang="en-US" dirty="0"/>
              <a:t>的标志便询问对方：“你为微软工作？”当那位西装革履的工程师带有嘲讽和鄙视看着这个衣着普通的黑客回复：“是啊，你呢？”</a:t>
            </a:r>
            <a:r>
              <a:rPr lang="en" altLang="zh-CN" dirty="0"/>
              <a:t>Raymond</a:t>
            </a:r>
            <a:r>
              <a:rPr lang="zh-CN" altLang="en-US" dirty="0"/>
              <a:t>送去了一个微笑：我是你们可怕的恶梦。。。</a:t>
            </a:r>
          </a:p>
          <a:p>
            <a:r>
              <a:rPr lang="zh-CN" altLang="en-US" dirty="0"/>
              <a:t>黑客是</a:t>
            </a:r>
            <a:r>
              <a:rPr lang="en" altLang="zh-CN" dirty="0"/>
              <a:t>Microsoft</a:t>
            </a:r>
            <a:r>
              <a:rPr lang="zh-CN" altLang="en-US" dirty="0"/>
              <a:t>的恶梦？不，不仅仅是，黑客是一切不自由的恶梦。电脑和网络，已经成为现代社会和文明不可或缺的产品。很多人电脑使用</a:t>
            </a:r>
            <a:r>
              <a:rPr lang="en" altLang="zh-CN" dirty="0"/>
              <a:t>Microsoft</a:t>
            </a:r>
            <a:r>
              <a:rPr lang="zh-CN" altLang="en-US" dirty="0"/>
              <a:t>的</a:t>
            </a:r>
            <a:r>
              <a:rPr lang="en" altLang="zh-CN" dirty="0"/>
              <a:t>windows</a:t>
            </a:r>
            <a:r>
              <a:rPr lang="zh-CN" altLang="en-US" dirty="0"/>
              <a:t>系统，而这些机器所访问的</a:t>
            </a:r>
            <a:r>
              <a:rPr lang="en" altLang="zh-CN" dirty="0"/>
              <a:t>web</a:t>
            </a:r>
            <a:r>
              <a:rPr lang="zh-CN" altLang="en-US" dirty="0"/>
              <a:t>页面。其背后的服务器系统却是</a:t>
            </a:r>
            <a:r>
              <a:rPr lang="en" altLang="zh-CN" dirty="0"/>
              <a:t>Windows</a:t>
            </a:r>
            <a:r>
              <a:rPr lang="zh-CN" altLang="en-US" dirty="0"/>
              <a:t>的死敌</a:t>
            </a:r>
            <a:r>
              <a:rPr lang="en-US" altLang="zh-CN" dirty="0"/>
              <a:t>---</a:t>
            </a:r>
            <a:r>
              <a:rPr lang="en" altLang="zh-CN" dirty="0"/>
              <a:t>Linux</a:t>
            </a:r>
            <a:r>
              <a:rPr lang="zh-CN" altLang="en" dirty="0"/>
              <a:t>。</a:t>
            </a:r>
            <a:r>
              <a:rPr lang="zh-CN" altLang="en-US" dirty="0"/>
              <a:t>相比</a:t>
            </a:r>
            <a:r>
              <a:rPr lang="en" altLang="zh-CN" dirty="0"/>
              <a:t>Windows</a:t>
            </a:r>
            <a:r>
              <a:rPr lang="zh-CN" altLang="en-US" dirty="0"/>
              <a:t>成为家喻户晓并家家都在使用的操作系统。</a:t>
            </a:r>
            <a:r>
              <a:rPr lang="en" altLang="zh-CN" dirty="0"/>
              <a:t>Linux</a:t>
            </a:r>
            <a:r>
              <a:rPr lang="zh-CN" altLang="en-US" dirty="0"/>
              <a:t>很少被普通人知道，但是这并不妨碍它的伟大。他们分别在桌面和服务器两个环境，各自称霸着世界。</a:t>
            </a:r>
          </a:p>
          <a:p>
            <a:r>
              <a:rPr lang="zh-CN" altLang="en-US" dirty="0"/>
              <a:t>作者：旺仔大战肥五花</a:t>
            </a:r>
            <a:br>
              <a:rPr lang="zh-CN" altLang="en-US" dirty="0"/>
            </a:br>
            <a:r>
              <a:rPr lang="zh-CN" altLang="en-US" dirty="0"/>
              <a:t>链接：</a:t>
            </a:r>
            <a:r>
              <a:rPr lang="en" altLang="zh-CN" dirty="0"/>
              <a:t>https://</a:t>
            </a:r>
            <a:r>
              <a:rPr lang="en" altLang="zh-CN" dirty="0" err="1"/>
              <a:t>zhuanlan.zhihu.com</a:t>
            </a:r>
            <a:r>
              <a:rPr lang="en" altLang="zh-CN" dirty="0"/>
              <a:t>/p/78785437</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r>
              <a:rPr lang="zh-CN" altLang="en-US" dirty="0"/>
              <a:t>今天我们所说的</a:t>
            </a:r>
            <a:r>
              <a:rPr lang="en" altLang="zh-CN" dirty="0"/>
              <a:t>Linux</a:t>
            </a:r>
            <a:r>
              <a:rPr lang="zh-CN" altLang="en-US" dirty="0"/>
              <a:t>操作系统实际上是</a:t>
            </a:r>
            <a:r>
              <a:rPr lang="en-US" altLang="zh-CN" dirty="0"/>
              <a:t>90</a:t>
            </a:r>
            <a:r>
              <a:rPr lang="zh-CN" altLang="en-US" dirty="0"/>
              <a:t>年代初期的两个成果的组合。</a:t>
            </a:r>
            <a:r>
              <a:rPr lang="en" altLang="zh-CN" dirty="0"/>
              <a:t>Richard Stallman</a:t>
            </a:r>
            <a:r>
              <a:rPr lang="zh-CN" altLang="en-US" dirty="0"/>
              <a:t>希望创建一个作为替代私有</a:t>
            </a:r>
            <a:r>
              <a:rPr lang="en" altLang="zh-CN" dirty="0"/>
              <a:t>Unix</a:t>
            </a:r>
            <a:r>
              <a:rPr lang="zh-CN" altLang="en-US" dirty="0"/>
              <a:t>系统的真正免费的和开源的系统。他正在以</a:t>
            </a:r>
            <a:r>
              <a:rPr lang="en" altLang="zh-CN" dirty="0"/>
              <a:t>GNU</a:t>
            </a:r>
            <a:r>
              <a:rPr lang="zh-CN" altLang="en-US" dirty="0"/>
              <a:t>的名义开发实用工具和程序，这是一种递归算法，意思是“</a:t>
            </a:r>
            <a:r>
              <a:rPr lang="en" altLang="zh-CN" dirty="0"/>
              <a:t>GNU</a:t>
            </a:r>
            <a:r>
              <a:rPr lang="zh-CN" altLang="en-US" dirty="0"/>
              <a:t>不是</a:t>
            </a:r>
            <a:r>
              <a:rPr lang="en" altLang="zh-CN" dirty="0"/>
              <a:t>Unix</a:t>
            </a:r>
            <a:r>
              <a:rPr lang="zh-CN" altLang="en" dirty="0"/>
              <a:t>！” </a:t>
            </a:r>
            <a:r>
              <a:rPr lang="zh-CN" altLang="en-US" dirty="0"/>
              <a:t>虽然它有一个内核项目正在进行，但结果证实开展起来很困难，这样没有内核，免费并开源操作系统的梦想就无法实现。</a:t>
            </a:r>
          </a:p>
          <a:p>
            <a:r>
              <a:rPr lang="zh-CN" altLang="en-US" dirty="0"/>
              <a:t>这是</a:t>
            </a:r>
            <a:r>
              <a:rPr lang="en" altLang="zh-CN" dirty="0"/>
              <a:t>Linus </a:t>
            </a:r>
            <a:r>
              <a:rPr lang="en" altLang="zh-CN" dirty="0" err="1"/>
              <a:t>Torvald</a:t>
            </a:r>
            <a:r>
              <a:rPr lang="zh-CN" altLang="en-US" dirty="0"/>
              <a:t>的工作 </a:t>
            </a:r>
            <a:r>
              <a:rPr lang="en-US" altLang="zh-CN" dirty="0"/>
              <a:t>- </a:t>
            </a:r>
            <a:r>
              <a:rPr lang="zh-CN" altLang="en-US" dirty="0"/>
              <a:t>编写出一种可工作的和可行的内核，被他称为</a:t>
            </a:r>
            <a:r>
              <a:rPr lang="en" altLang="zh-CN" dirty="0"/>
              <a:t>Linux--</a:t>
            </a:r>
            <a:r>
              <a:rPr lang="zh-CN" altLang="en-US" dirty="0"/>
              <a:t>整个操作系统因此而诞生。鉴于</a:t>
            </a:r>
            <a:r>
              <a:rPr lang="en" altLang="zh-CN" dirty="0"/>
              <a:t>Linus</a:t>
            </a:r>
            <a:r>
              <a:rPr lang="zh-CN" altLang="en-US" dirty="0"/>
              <a:t>使用的是多种</a:t>
            </a:r>
            <a:r>
              <a:rPr lang="en" altLang="zh-CN" dirty="0"/>
              <a:t>GNU</a:t>
            </a:r>
            <a:r>
              <a:rPr lang="zh-CN" altLang="en-US" dirty="0"/>
              <a:t>工具（例如</a:t>
            </a:r>
            <a:r>
              <a:rPr lang="en" altLang="zh-CN" dirty="0"/>
              <a:t>GNU</a:t>
            </a:r>
            <a:r>
              <a:rPr lang="zh-CN" altLang="en-US" dirty="0"/>
              <a:t>编译器集合或</a:t>
            </a:r>
            <a:r>
              <a:rPr lang="en" altLang="zh-CN" dirty="0"/>
              <a:t>GCC</a:t>
            </a:r>
            <a:r>
              <a:rPr lang="zh-CN" altLang="en" dirty="0"/>
              <a:t>），</a:t>
            </a:r>
            <a:r>
              <a:rPr lang="en" altLang="zh-CN" dirty="0"/>
              <a:t>GNU</a:t>
            </a:r>
            <a:r>
              <a:rPr lang="zh-CN" altLang="en-US" dirty="0"/>
              <a:t>工具和</a:t>
            </a:r>
            <a:r>
              <a:rPr lang="en" altLang="zh-CN" dirty="0"/>
              <a:t>Linux</a:t>
            </a:r>
            <a:r>
              <a:rPr lang="zh-CN" altLang="en-US" dirty="0"/>
              <a:t>内核的结合是天生的绝配。</a:t>
            </a:r>
          </a:p>
          <a:p>
            <a:r>
              <a:rPr lang="en" altLang="zh-CN" dirty="0"/>
              <a:t>Linux</a:t>
            </a:r>
            <a:r>
              <a:rPr lang="zh-CN" altLang="en-US" dirty="0"/>
              <a:t>发行版使用</a:t>
            </a:r>
            <a:r>
              <a:rPr lang="en" altLang="zh-CN" dirty="0"/>
              <a:t>GNU</a:t>
            </a:r>
            <a:r>
              <a:rPr lang="zh-CN" altLang="en-US" dirty="0"/>
              <a:t>提供的组件、</a:t>
            </a:r>
            <a:r>
              <a:rPr lang="en" altLang="zh-CN" dirty="0"/>
              <a:t>Linux</a:t>
            </a:r>
            <a:r>
              <a:rPr lang="zh-CN" altLang="en-US" dirty="0"/>
              <a:t>内核，</a:t>
            </a:r>
            <a:r>
              <a:rPr lang="en" altLang="zh-CN" dirty="0"/>
              <a:t>MIT</a:t>
            </a:r>
            <a:r>
              <a:rPr lang="zh-CN" altLang="en-US" dirty="0"/>
              <a:t>的</a:t>
            </a:r>
            <a:r>
              <a:rPr lang="en" altLang="zh-CN" dirty="0"/>
              <a:t>X-Windows GUI</a:t>
            </a:r>
            <a:r>
              <a:rPr lang="zh-CN" altLang="en-US" dirty="0"/>
              <a:t>以及其他可以在开源</a:t>
            </a:r>
            <a:r>
              <a:rPr lang="en" altLang="zh-CN" dirty="0"/>
              <a:t>BSD</a:t>
            </a:r>
            <a:r>
              <a:rPr lang="zh-CN" altLang="en-US" dirty="0"/>
              <a:t>许可下使用的</a:t>
            </a:r>
            <a:r>
              <a:rPr lang="en" altLang="zh-CN" dirty="0"/>
              <a:t>BSD</a:t>
            </a:r>
            <a:r>
              <a:rPr lang="zh-CN" altLang="en-US" dirty="0"/>
              <a:t>组件来实现。像</a:t>
            </a:r>
            <a:r>
              <a:rPr lang="en" altLang="zh-CN" dirty="0"/>
              <a:t>Slackware</a:t>
            </a:r>
            <a:r>
              <a:rPr lang="zh-CN" altLang="en-US" dirty="0"/>
              <a:t>和</a:t>
            </a:r>
            <a:r>
              <a:rPr lang="en" altLang="zh-CN" dirty="0"/>
              <a:t>Red Hat</a:t>
            </a:r>
            <a:r>
              <a:rPr lang="zh-CN" altLang="en-US" dirty="0"/>
              <a:t>这样的发行版的早期流行给了上世纪</a:t>
            </a:r>
            <a:r>
              <a:rPr lang="en-US" altLang="zh-CN" dirty="0"/>
              <a:t>90</a:t>
            </a:r>
            <a:r>
              <a:rPr lang="zh-CN" altLang="en-US" dirty="0"/>
              <a:t>年代的“普通</a:t>
            </a:r>
            <a:r>
              <a:rPr lang="en" altLang="zh-CN" dirty="0"/>
              <a:t>PC</a:t>
            </a:r>
            <a:r>
              <a:rPr lang="zh-CN" altLang="en-US" dirty="0"/>
              <a:t>用户”使用</a:t>
            </a:r>
            <a:r>
              <a:rPr lang="en" altLang="zh-CN" dirty="0"/>
              <a:t>Linux</a:t>
            </a:r>
            <a:r>
              <a:rPr lang="zh-CN" altLang="en-US" dirty="0"/>
              <a:t>操作系统的机会，以及他们在工作或学术生活中使用的许多专有的</a:t>
            </a:r>
            <a:r>
              <a:rPr lang="en" altLang="zh-CN" dirty="0"/>
              <a:t>Unix</a:t>
            </a:r>
            <a:r>
              <a:rPr lang="zh-CN" altLang="en-US" dirty="0"/>
              <a:t>系统功能和实用工具。</a:t>
            </a:r>
          </a:p>
          <a:p>
            <a:r>
              <a:rPr lang="zh-CN" altLang="en-US" dirty="0"/>
              <a:t>由于所有</a:t>
            </a:r>
            <a:r>
              <a:rPr lang="en" altLang="zh-CN" dirty="0"/>
              <a:t>Linux</a:t>
            </a:r>
            <a:r>
              <a:rPr lang="zh-CN" altLang="en-US" dirty="0"/>
              <a:t>组件的免费和开源，任何人都可以通过一些努力来创建一个</a:t>
            </a:r>
            <a:r>
              <a:rPr lang="en" altLang="zh-CN" dirty="0"/>
              <a:t>Linux</a:t>
            </a:r>
            <a:r>
              <a:rPr lang="zh-CN" altLang="en-US" dirty="0"/>
              <a:t>发行版，很快，发行版的总数就达到了数百个。今天，</a:t>
            </a:r>
            <a:r>
              <a:rPr lang="en" altLang="zh-CN" dirty="0">
                <a:hlinkClick r:id="rId3"/>
              </a:rPr>
              <a:t>http://distrowatch.com</a:t>
            </a:r>
            <a:r>
              <a:rPr lang="zh-CN" altLang="en-US" dirty="0"/>
              <a:t>列出了</a:t>
            </a:r>
            <a:r>
              <a:rPr lang="en-US" altLang="zh-CN" dirty="0"/>
              <a:t>312</a:t>
            </a:r>
            <a:r>
              <a:rPr lang="zh-CN" altLang="en-US" dirty="0"/>
              <a:t>种独特的</a:t>
            </a:r>
            <a:r>
              <a:rPr lang="en" altLang="zh-CN" dirty="0"/>
              <a:t>Linux</a:t>
            </a:r>
            <a:r>
              <a:rPr lang="zh-CN" altLang="en-US" dirty="0"/>
              <a:t>发行版。当然，许多开发人员通过云提供商使用</a:t>
            </a:r>
            <a:r>
              <a:rPr lang="en" altLang="zh-CN" dirty="0" err="1"/>
              <a:t>linux</a:t>
            </a:r>
            <a:r>
              <a:rPr lang="zh-CN" altLang="en-US" dirty="0"/>
              <a:t>或使用流行的免费发行版，如</a:t>
            </a:r>
            <a:r>
              <a:rPr lang="en" altLang="zh-CN" dirty="0"/>
              <a:t>Fedora</a:t>
            </a:r>
            <a:r>
              <a:rPr lang="zh-CN" altLang="en" dirty="0"/>
              <a:t>、</a:t>
            </a:r>
            <a:r>
              <a:rPr lang="en" altLang="zh-CN" dirty="0"/>
              <a:t>Canonical</a:t>
            </a:r>
            <a:r>
              <a:rPr lang="zh-CN" altLang="en-US" dirty="0"/>
              <a:t>的</a:t>
            </a:r>
            <a:r>
              <a:rPr lang="en" altLang="zh-CN" dirty="0"/>
              <a:t>Ubuntu</a:t>
            </a:r>
            <a:r>
              <a:rPr lang="zh-CN" altLang="en" dirty="0"/>
              <a:t>、</a:t>
            </a:r>
            <a:r>
              <a:rPr lang="en" altLang="zh-CN" dirty="0"/>
              <a:t>Debian</a:t>
            </a:r>
            <a:r>
              <a:rPr lang="zh-CN" altLang="en" dirty="0"/>
              <a:t>、</a:t>
            </a:r>
            <a:r>
              <a:rPr lang="en" altLang="zh-CN" dirty="0"/>
              <a:t>Arch Linux</a:t>
            </a:r>
            <a:r>
              <a:rPr lang="zh-CN" altLang="en" dirty="0"/>
              <a:t>、</a:t>
            </a:r>
            <a:r>
              <a:rPr lang="en" altLang="zh-CN" dirty="0"/>
              <a:t>Gentoo</a:t>
            </a:r>
            <a:r>
              <a:rPr lang="zh-CN" altLang="en-US" dirty="0"/>
              <a:t>和许多其他变体</a:t>
            </a:r>
            <a:r>
              <a:rPr lang="en" altLang="zh-CN" dirty="0"/>
              <a:t>Linux</a:t>
            </a:r>
            <a:r>
              <a:rPr lang="zh-CN" altLang="en" dirty="0"/>
              <a:t>。</a:t>
            </a:r>
          </a:p>
          <a:p>
            <a:r>
              <a:rPr lang="zh-CN" altLang="en-US" dirty="0"/>
              <a:t>在免费和开源组件之上提供支持的商业</a:t>
            </a:r>
            <a:r>
              <a:rPr lang="en" altLang="zh-CN" dirty="0"/>
              <a:t>Linux</a:t>
            </a:r>
            <a:r>
              <a:rPr lang="zh-CN" altLang="en-US" dirty="0"/>
              <a:t>产品变得可行，因为包括</a:t>
            </a:r>
            <a:r>
              <a:rPr lang="en" altLang="zh-CN" dirty="0"/>
              <a:t>IBM</a:t>
            </a:r>
            <a:r>
              <a:rPr lang="zh-CN" altLang="en-US" dirty="0"/>
              <a:t>在内的许多企业都从专有的</a:t>
            </a:r>
            <a:r>
              <a:rPr lang="en" altLang="zh-CN" dirty="0"/>
              <a:t>Unix</a:t>
            </a:r>
            <a:r>
              <a:rPr lang="zh-CN" altLang="en-US" dirty="0"/>
              <a:t>迁移到在</a:t>
            </a:r>
            <a:r>
              <a:rPr lang="en" altLang="zh-CN" dirty="0"/>
              <a:t>Linux</a:t>
            </a:r>
            <a:r>
              <a:rPr lang="zh-CN" altLang="en-US" dirty="0"/>
              <a:t>上提供中间件和软件解决方案。</a:t>
            </a:r>
            <a:r>
              <a:rPr lang="en" altLang="zh-CN" dirty="0"/>
              <a:t>Red Hat</a:t>
            </a:r>
            <a:r>
              <a:rPr lang="zh-CN" altLang="en-US" dirty="0"/>
              <a:t>在</a:t>
            </a:r>
            <a:r>
              <a:rPr lang="en" altLang="zh-CN" dirty="0"/>
              <a:t>Red Hat Enterprise Linux</a:t>
            </a:r>
            <a:r>
              <a:rPr lang="zh-CN" altLang="en-US" dirty="0"/>
              <a:t>周围建立了一个商业支持模型，德国供应商</a:t>
            </a:r>
            <a:r>
              <a:rPr lang="en" altLang="zh-CN" dirty="0"/>
              <a:t>SUSE Linux Enterprise Server</a:t>
            </a:r>
            <a:r>
              <a:rPr lang="zh-CN" altLang="en" dirty="0"/>
              <a:t>（</a:t>
            </a:r>
            <a:r>
              <a:rPr lang="en" altLang="zh-CN" dirty="0"/>
              <a:t>SLES</a:t>
            </a:r>
            <a:r>
              <a:rPr lang="zh-CN" altLang="en" dirty="0"/>
              <a:t>）</a:t>
            </a:r>
            <a:r>
              <a:rPr lang="zh-CN" altLang="en-US" dirty="0"/>
              <a:t>也是如此。</a:t>
            </a:r>
          </a:p>
          <a:p>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171</a:t>
            </a:fld>
            <a:endParaRPr kumimoji="1" lang="zh-CN" altLang="en-US"/>
          </a:p>
        </p:txBody>
      </p:sp>
    </p:spTree>
    <p:extLst>
      <p:ext uri="{BB962C8B-B14F-4D97-AF65-F5344CB8AC3E}">
        <p14:creationId xmlns:p14="http://schemas.microsoft.com/office/powerpoint/2010/main" val="23528813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Stallman</a:t>
            </a:r>
            <a:r>
              <a:rPr lang="zh-CN" altLang="en" b="1" dirty="0"/>
              <a:t>：</a:t>
            </a:r>
            <a:r>
              <a:rPr lang="zh-CN" altLang="en-US" b="1" dirty="0"/>
              <a:t>著名黑客，</a:t>
            </a:r>
            <a:r>
              <a:rPr lang="en" altLang="zh-CN" b="1" dirty="0"/>
              <a:t>GNU </a:t>
            </a:r>
            <a:r>
              <a:rPr lang="zh-CN" altLang="en-US" b="1" dirty="0"/>
              <a:t>创始人，开发了 </a:t>
            </a:r>
            <a:r>
              <a:rPr lang="en" altLang="zh-CN" b="1" dirty="0"/>
              <a:t>Emacs</a:t>
            </a:r>
            <a:r>
              <a:rPr lang="zh-CN" altLang="en" b="1" dirty="0"/>
              <a:t>、</a:t>
            </a:r>
            <a:r>
              <a:rPr lang="en" altLang="zh-CN" b="1" dirty="0" err="1"/>
              <a:t>gcc</a:t>
            </a:r>
            <a:r>
              <a:rPr lang="zh-CN" altLang="en" b="1" dirty="0"/>
              <a:t>、</a:t>
            </a:r>
            <a:r>
              <a:rPr lang="en" altLang="zh-CN" b="1" dirty="0"/>
              <a:t>bash shell</a:t>
            </a:r>
            <a:br>
              <a:rPr lang="zh-CN" altLang="en-US" dirty="0"/>
            </a:br>
            <a:r>
              <a:rPr lang="zh-CN" altLang="en-US" dirty="0"/>
              <a:t>在 </a:t>
            </a:r>
            <a:r>
              <a:rPr lang="en" altLang="zh-CN" dirty="0"/>
              <a:t>Unix </a:t>
            </a:r>
            <a:r>
              <a:rPr lang="zh-CN" altLang="en-US" dirty="0"/>
              <a:t>开始收费的同时，我们今天要聊的第三位老哥登场了</a:t>
            </a:r>
            <a:r>
              <a:rPr lang="en-US" altLang="zh-CN" dirty="0"/>
              <a:t>——</a:t>
            </a:r>
            <a:r>
              <a:rPr lang="zh-CN" altLang="en-US" b="1" dirty="0"/>
              <a:t>理查德</a:t>
            </a:r>
            <a:r>
              <a:rPr lang="en-US" altLang="zh-CN" b="1" dirty="0"/>
              <a:t>·</a:t>
            </a:r>
            <a:r>
              <a:rPr lang="zh-CN" altLang="en-US" b="1" dirty="0"/>
              <a:t>马修</a:t>
            </a:r>
            <a:r>
              <a:rPr lang="en-US" altLang="zh-CN" b="1" dirty="0"/>
              <a:t>·</a:t>
            </a:r>
            <a:r>
              <a:rPr lang="zh-CN" altLang="en-US" b="1" dirty="0"/>
              <a:t>斯托曼</a:t>
            </a:r>
            <a:r>
              <a:rPr lang="zh-CN" altLang="en-US" dirty="0"/>
              <a:t>（英文名：</a:t>
            </a:r>
            <a:r>
              <a:rPr lang="en" altLang="zh-CN" b="1" dirty="0"/>
              <a:t>Richard Matthew Stallman</a:t>
            </a:r>
            <a:r>
              <a:rPr lang="zh-CN" altLang="en" dirty="0"/>
              <a:t>），</a:t>
            </a:r>
            <a:r>
              <a:rPr lang="zh-CN" altLang="en-US" dirty="0"/>
              <a:t>他发起了 </a:t>
            </a:r>
            <a:r>
              <a:rPr lang="en" altLang="zh-CN" b="1" dirty="0"/>
              <a:t>GNU </a:t>
            </a:r>
            <a:r>
              <a:rPr lang="zh-CN" altLang="en-US" b="1" dirty="0"/>
              <a:t>计划</a:t>
            </a:r>
            <a:r>
              <a:rPr lang="zh-CN" altLang="en-US" dirty="0"/>
              <a:t>， 目标是创建一套完全自由的操作系统。同时开创了 </a:t>
            </a:r>
            <a:r>
              <a:rPr lang="en" altLang="zh-CN" dirty="0"/>
              <a:t>Copyleft </a:t>
            </a:r>
            <a:r>
              <a:rPr lang="zh-CN" altLang="en-US" dirty="0"/>
              <a:t>的概念。你看一下它的 </a:t>
            </a:r>
            <a:r>
              <a:rPr lang="en" altLang="zh-CN" dirty="0"/>
              <a:t>logo </a:t>
            </a:r>
            <a:r>
              <a:rPr lang="zh-CN" altLang="en-US" dirty="0"/>
              <a:t>就很有意思。</a:t>
            </a:r>
          </a:p>
          <a:p>
            <a:br>
              <a:rPr lang="zh-CN" altLang="en-US" dirty="0"/>
            </a:br>
            <a:endParaRPr lang="zh-CN" altLang="en-US" dirty="0"/>
          </a:p>
          <a:p>
            <a:r>
              <a:rPr lang="zh-CN" altLang="en-US" dirty="0"/>
              <a:t>看图思意，我们可以理解它是反著作权，但其实它并不是说要作者放弃著作权。它的核心其实是需要使用著作权法的原则来保护使用、修改和分发自由软件的权利。而创造这个之初，其实他想要实现的，就是一个类似 </a:t>
            </a:r>
            <a:r>
              <a:rPr lang="en" altLang="zh-CN" dirty="0"/>
              <a:t>Unix </a:t>
            </a:r>
            <a:r>
              <a:rPr lang="zh-CN" altLang="en-US" dirty="0"/>
              <a:t>的自由的操作环境，注意，这里的核心是自由。这个可以从 </a:t>
            </a:r>
            <a:r>
              <a:rPr lang="en-US" altLang="zh-CN" dirty="0"/>
              <a:t>《</a:t>
            </a:r>
            <a:r>
              <a:rPr lang="en" altLang="zh-CN" dirty="0"/>
              <a:t>Gnu </a:t>
            </a:r>
            <a:r>
              <a:rPr lang="zh-CN" altLang="en-US" dirty="0"/>
              <a:t>宣言</a:t>
            </a:r>
            <a:r>
              <a:rPr lang="en-US" altLang="zh-CN" dirty="0"/>
              <a:t>》</a:t>
            </a:r>
            <a:r>
              <a:rPr lang="zh-CN" altLang="en-US" dirty="0"/>
              <a:t>中的这段文字窥见一二</a:t>
            </a:r>
            <a:r>
              <a:rPr lang="en-US" altLang="zh-CN" dirty="0"/>
              <a:t>——“</a:t>
            </a:r>
            <a:r>
              <a:rPr lang="zh-CN" altLang="en-US" dirty="0"/>
              <a:t>重现当年软件界合作互助的团结精神”</a:t>
            </a:r>
          </a:p>
          <a:p>
            <a:r>
              <a:rPr lang="en" altLang="zh-CN" dirty="0"/>
              <a:t>Gnu </a:t>
            </a:r>
            <a:r>
              <a:rPr lang="zh-CN" altLang="en-US" dirty="0"/>
              <a:t>发起后，斯托曼和他的小伙伴陆续把计划中的编辑器、编译器和 </a:t>
            </a:r>
            <a:r>
              <a:rPr lang="en" altLang="zh-CN" dirty="0"/>
              <a:t>shell </a:t>
            </a:r>
            <a:r>
              <a:rPr lang="zh-CN" altLang="en-US" dirty="0"/>
              <a:t>完成了。唯独缺乏操作系统核心。他们陆续尝试了基于 </a:t>
            </a:r>
            <a:r>
              <a:rPr lang="en" altLang="zh-CN" dirty="0"/>
              <a:t>Hurd</a:t>
            </a:r>
            <a:r>
              <a:rPr lang="zh-CN" altLang="en" dirty="0"/>
              <a:t>、</a:t>
            </a:r>
            <a:r>
              <a:rPr lang="en" altLang="zh-CN" dirty="0"/>
              <a:t>GNU Mach </a:t>
            </a:r>
            <a:r>
              <a:rPr lang="zh-CN" altLang="en-US" dirty="0"/>
              <a:t>内核进行开发，认为可以借此加速操作系统的开发。但因为一直不确定卡内基梅隆大学何时要将核心源代码发布，造成计划胎死腹中</a:t>
            </a:r>
          </a:p>
          <a:p>
            <a:pPr marL="0" marR="0" lvl="0" indent="0" algn="l" defTabSz="914400" rtl="0" eaLnBrk="1" fontAlgn="auto" latinLnBrk="0" hangingPunct="1">
              <a:lnSpc>
                <a:spcPct val="100000"/>
              </a:lnSpc>
              <a:spcBef>
                <a:spcPts val="0"/>
              </a:spcBef>
              <a:spcAft>
                <a:spcPts val="0"/>
              </a:spcAft>
              <a:buClrTx/>
              <a:buSzTx/>
              <a:buFontTx/>
              <a:buNone/>
              <a:tabLst/>
              <a:defRPr/>
            </a:pPr>
            <a:br>
              <a:rPr lang="zh-CN" altLang="en-US" dirty="0"/>
            </a:br>
            <a:r>
              <a:rPr lang="zh-CN" altLang="en-US" dirty="0"/>
              <a:t>理查德</a:t>
            </a:r>
            <a:r>
              <a:rPr lang="en-US" altLang="zh-CN" dirty="0"/>
              <a:t>·</a:t>
            </a:r>
            <a:r>
              <a:rPr lang="zh-CN" altLang="en-US" dirty="0"/>
              <a:t>斯托曼（</a:t>
            </a:r>
            <a:r>
              <a:rPr lang="en" altLang="zh-CN" dirty="0"/>
              <a:t>Richard Stallman</a:t>
            </a:r>
            <a:r>
              <a:rPr lang="zh-CN" altLang="en" dirty="0"/>
              <a:t>）</a:t>
            </a:r>
            <a:r>
              <a:rPr lang="zh-CN" altLang="en-US" dirty="0"/>
              <a:t>登场，他认为所有软件都是人类智慧和思想的结晶。软件应该自由的让人们使用。</a:t>
            </a:r>
            <a:r>
              <a:rPr lang="en-US" altLang="zh-CN" dirty="0"/>
              <a:t>1983</a:t>
            </a:r>
            <a:r>
              <a:rPr lang="zh-CN" altLang="en-US" dirty="0"/>
              <a:t>年，</a:t>
            </a:r>
            <a:r>
              <a:rPr lang="en" altLang="zh-CN" dirty="0"/>
              <a:t>Stallman</a:t>
            </a:r>
            <a:r>
              <a:rPr lang="zh-CN" altLang="en-US" dirty="0"/>
              <a:t>发起了“</a:t>
            </a:r>
            <a:r>
              <a:rPr lang="en" altLang="zh-CN" dirty="0"/>
              <a:t>GNU</a:t>
            </a:r>
            <a:r>
              <a:rPr lang="zh-CN" altLang="en" dirty="0"/>
              <a:t>（</a:t>
            </a:r>
            <a:r>
              <a:rPr lang="en" altLang="zh-CN" dirty="0"/>
              <a:t>GNU’s Not Unix</a:t>
            </a:r>
            <a:r>
              <a:rPr lang="zh-CN" altLang="en-US" dirty="0"/>
              <a:t>的递归缩写）”计划，目的是创建一套完全自由的操作系统，以“重现软件界合作互助的团结精神”。他以“著佐权”（</a:t>
            </a:r>
            <a:r>
              <a:rPr lang="en" altLang="zh-CN" dirty="0"/>
              <a:t>copyleft</a:t>
            </a:r>
            <a:r>
              <a:rPr lang="zh-CN" altLang="en" dirty="0"/>
              <a:t>）</a:t>
            </a:r>
            <a:r>
              <a:rPr lang="zh-CN" altLang="en-US" dirty="0"/>
              <a:t>标准为范本拟定了一份通用公用版权协议</a:t>
            </a:r>
            <a:r>
              <a:rPr lang="en-US" altLang="zh-CN" dirty="0"/>
              <a:t>(</a:t>
            </a:r>
            <a:r>
              <a:rPr lang="en" altLang="zh-CN" dirty="0"/>
              <a:t>General Public License</a:t>
            </a:r>
            <a:r>
              <a:rPr lang="zh-CN" altLang="en" dirty="0"/>
              <a:t>，</a:t>
            </a:r>
            <a:r>
              <a:rPr lang="en" altLang="zh-CN" dirty="0"/>
              <a:t>GPL)</a:t>
            </a:r>
            <a:r>
              <a:rPr lang="zh-CN" altLang="en" dirty="0"/>
              <a:t>。</a:t>
            </a:r>
            <a:r>
              <a:rPr lang="zh-CN" altLang="en-US" dirty="0"/>
              <a:t>与强调个人版权但限制自由传播的著作权（</a:t>
            </a:r>
            <a:r>
              <a:rPr lang="en" altLang="zh-CN" dirty="0"/>
              <a:t>copyright</a:t>
            </a:r>
            <a:r>
              <a:rPr lang="zh-CN" altLang="en" dirty="0"/>
              <a:t>）</a:t>
            </a:r>
            <a:r>
              <a:rPr lang="zh-CN" altLang="en-US" dirty="0"/>
              <a:t>不同，</a:t>
            </a:r>
            <a:r>
              <a:rPr lang="en" altLang="zh-CN" dirty="0"/>
              <a:t>GPL</a:t>
            </a:r>
            <a:r>
              <a:rPr lang="zh-CN" altLang="en-US" dirty="0"/>
              <a:t>更强调公共版权和鼓励自由传播，它允许修改程序、复制软件和销售获利。但前提是公布修改后的全部源代码，必须保证自由思想的传递。</a:t>
            </a:r>
            <a:r>
              <a:rPr lang="en" altLang="zh-CN" dirty="0"/>
              <a:t>GNU</a:t>
            </a:r>
            <a:r>
              <a:rPr lang="zh-CN" altLang="en-US" dirty="0"/>
              <a:t>计划激发了软件界极大的热情，世界各地的软件奇才们纷纷参与其中。并且开发出包括文字编辑器</a:t>
            </a:r>
            <a:r>
              <a:rPr lang="en" altLang="zh-CN" dirty="0"/>
              <a:t>Emacs</a:t>
            </a:r>
            <a:r>
              <a:rPr lang="zh-CN" altLang="en" dirty="0"/>
              <a:t>、</a:t>
            </a:r>
            <a:r>
              <a:rPr lang="en" altLang="zh-CN" dirty="0"/>
              <a:t>C</a:t>
            </a:r>
            <a:r>
              <a:rPr lang="zh-CN" altLang="en-US" dirty="0"/>
              <a:t>语言编译器，</a:t>
            </a:r>
            <a:r>
              <a:rPr lang="en" altLang="zh-CN" dirty="0" err="1"/>
              <a:t>gcc</a:t>
            </a:r>
            <a:r>
              <a:rPr lang="zh-CN" altLang="en-US" dirty="0"/>
              <a:t>以及大部分</a:t>
            </a:r>
            <a:r>
              <a:rPr lang="en" altLang="zh-CN" dirty="0"/>
              <a:t>UNIX</a:t>
            </a:r>
            <a:r>
              <a:rPr lang="zh-CN" altLang="en-US" dirty="0"/>
              <a:t>系统程序库和工具在内的绝大多数软件，很多免费软件的水平甚至都已经超过了相应的付费版本。</a:t>
            </a:r>
          </a:p>
          <a:p>
            <a:r>
              <a:rPr lang="zh-CN" altLang="en-US" dirty="0"/>
              <a:t>可是问题又来了，</a:t>
            </a:r>
            <a:r>
              <a:rPr lang="en" altLang="zh-CN" dirty="0"/>
              <a:t>GNU</a:t>
            </a:r>
            <a:r>
              <a:rPr lang="zh-CN" altLang="en-US" dirty="0"/>
              <a:t>编写了很多自由免费的软件，可是这些免费软件却运行在不自由的</a:t>
            </a:r>
            <a:r>
              <a:rPr lang="en" altLang="zh-CN" dirty="0"/>
              <a:t>Unix</a:t>
            </a:r>
            <a:r>
              <a:rPr lang="zh-CN" altLang="en-US" dirty="0"/>
              <a:t>上，这真是一个巨大的讽刺。</a:t>
            </a:r>
            <a:r>
              <a:rPr lang="en" altLang="zh-CN" dirty="0"/>
              <a:t>Stallman</a:t>
            </a:r>
            <a:r>
              <a:rPr lang="zh-CN" altLang="en-US" dirty="0"/>
              <a:t>承诺大家要两年内重新写一个操作系统，可是五年过去了，依然看不清成功的那一天。</a:t>
            </a:r>
          </a:p>
          <a:p>
            <a:endParaRPr lang="zh-CN" altLang="en-US" dirty="0"/>
          </a:p>
          <a:p>
            <a:r>
              <a:rPr lang="zh-CN" altLang="en-US" dirty="0"/>
              <a:t>与前面很多故事一样，事情总是环环相扣，可是谁也不知道这环将会扣向哪一环。</a:t>
            </a:r>
            <a:r>
              <a:rPr lang="en" altLang="zh-CN" dirty="0"/>
              <a:t>Stallman</a:t>
            </a:r>
            <a:r>
              <a:rPr lang="zh-CN" altLang="en-US" dirty="0"/>
              <a:t>苦于没有操作系统，芬兰的那边，</a:t>
            </a:r>
            <a:r>
              <a:rPr lang="en" altLang="zh-CN" dirty="0"/>
              <a:t>Linus</a:t>
            </a:r>
            <a:r>
              <a:rPr lang="zh-CN" altLang="en-US" dirty="0"/>
              <a:t>只有一个操作系统内核而没有应用软件。</a:t>
            </a:r>
          </a:p>
          <a:p>
            <a:r>
              <a:rPr lang="zh-CN" altLang="en-US" dirty="0"/>
              <a:t>于是，他们在各自的领域奋斗多年之后，命运终于安排他们走到了一起，</a:t>
            </a:r>
            <a:r>
              <a:rPr lang="en" altLang="zh-CN" dirty="0"/>
              <a:t>Linus</a:t>
            </a:r>
            <a:r>
              <a:rPr lang="zh-CN" altLang="en-US" dirty="0"/>
              <a:t>率领</a:t>
            </a:r>
            <a:r>
              <a:rPr lang="en" altLang="zh-CN" dirty="0"/>
              <a:t>Linux</a:t>
            </a:r>
            <a:r>
              <a:rPr lang="zh-CN" altLang="en-US" dirty="0"/>
              <a:t>加盟</a:t>
            </a:r>
            <a:r>
              <a:rPr lang="en" altLang="zh-CN" dirty="0"/>
              <a:t>Stallman</a:t>
            </a:r>
            <a:r>
              <a:rPr lang="zh-CN" altLang="en-US" dirty="0"/>
              <a:t>的</a:t>
            </a:r>
            <a:r>
              <a:rPr lang="en" altLang="zh-CN" dirty="0"/>
              <a:t>GNU</a:t>
            </a:r>
            <a:r>
              <a:rPr lang="zh-CN" altLang="en-US" dirty="0"/>
              <a:t>计划，上帝说要有光，于是牛顿出生了；人类需要自由，于是</a:t>
            </a:r>
            <a:r>
              <a:rPr lang="en" altLang="zh-CN" dirty="0"/>
              <a:t>Linux</a:t>
            </a:r>
            <a:r>
              <a:rPr lang="zh-CN" altLang="en-US" dirty="0"/>
              <a:t>与</a:t>
            </a:r>
            <a:r>
              <a:rPr lang="en" altLang="zh-CN" dirty="0"/>
              <a:t>GUN</a:t>
            </a:r>
            <a:r>
              <a:rPr lang="zh-CN" altLang="en-US" dirty="0"/>
              <a:t>结婚。这一“联姻”堪称是软件界的天作之合。</a:t>
            </a:r>
          </a:p>
          <a:p>
            <a:r>
              <a:rPr lang="en-US" altLang="zh-CN" dirty="0"/>
              <a:t>1992</a:t>
            </a:r>
            <a:r>
              <a:rPr lang="zh-CN" altLang="en-US" dirty="0"/>
              <a:t>年，在</a:t>
            </a:r>
            <a:r>
              <a:rPr lang="en" altLang="zh-CN" dirty="0"/>
              <a:t>Linux Kernel</a:t>
            </a:r>
            <a:r>
              <a:rPr lang="zh-CN" altLang="en-US" dirty="0"/>
              <a:t>平台上工作的开发者只有</a:t>
            </a:r>
            <a:r>
              <a:rPr lang="en-US" altLang="zh-CN" dirty="0"/>
              <a:t>100</a:t>
            </a:r>
            <a:r>
              <a:rPr lang="zh-CN" altLang="en-US" dirty="0"/>
              <a:t>位，平台中的核心代码只有几万行。如今，在平台上工作的开发者已经多达</a:t>
            </a:r>
            <a:r>
              <a:rPr lang="en-US" altLang="zh-CN" dirty="0"/>
              <a:t>1000</a:t>
            </a:r>
            <a:r>
              <a:rPr lang="zh-CN" altLang="en-US" dirty="0"/>
              <a:t>人，人员的背景也从最初的黑客扩散至更多的行业，平台中的核心代码则已经超过千万行。</a:t>
            </a:r>
          </a:p>
          <a:p>
            <a:br>
              <a:rPr lang="zh-CN" altLang="en-US" dirty="0"/>
            </a:br>
            <a:r>
              <a:rPr lang="zh-CN" altLang="en-US" dirty="0"/>
              <a:t>作者：张小鸡</a:t>
            </a:r>
            <a:br>
              <a:rPr lang="zh-CN" altLang="en-US" dirty="0"/>
            </a:br>
            <a:r>
              <a:rPr lang="zh-CN" altLang="en-US" dirty="0"/>
              <a:t>链接：</a:t>
            </a:r>
            <a:r>
              <a:rPr lang="en" altLang="zh-CN" dirty="0"/>
              <a:t>https://</a:t>
            </a:r>
            <a:r>
              <a:rPr lang="en" altLang="zh-CN" dirty="0" err="1"/>
              <a:t>zhuanlan.zhihu.com</a:t>
            </a:r>
            <a:r>
              <a:rPr lang="en" altLang="zh-CN" dirty="0"/>
              <a:t>/p/58780494</a:t>
            </a:r>
            <a:br>
              <a:rPr lang="en" altLang="zh-CN" dirty="0"/>
            </a:br>
            <a:r>
              <a:rPr lang="zh-CN" altLang="en-US" dirty="0"/>
              <a:t>来源：知乎</a:t>
            </a:r>
            <a:br>
              <a:rPr lang="zh-CN" altLang="en-US" dirty="0"/>
            </a:br>
            <a:r>
              <a:rPr lang="zh-CN" altLang="en-US" dirty="0"/>
              <a:t>著作权归作者所有。商业转载请联系作者获得授权，非商业转载请注明出处。</a:t>
            </a:r>
            <a:br>
              <a:rPr lang="zh-CN" altLang="en-US" dirty="0"/>
            </a:br>
            <a:br>
              <a:rPr lang="zh-CN" altLang="en-US" dirty="0"/>
            </a:br>
            <a:r>
              <a:rPr lang="zh-CN" altLang="en-US" dirty="0"/>
              <a:t>时间推移到 </a:t>
            </a:r>
            <a:r>
              <a:rPr lang="en-US" altLang="zh-CN" dirty="0"/>
              <a:t>1991 </a:t>
            </a:r>
            <a:r>
              <a:rPr lang="zh-CN" altLang="en-US" dirty="0"/>
              <a:t>年，一名 </a:t>
            </a:r>
            <a:r>
              <a:rPr lang="en-US" altLang="zh-CN" dirty="0"/>
              <a:t>21 </a:t>
            </a:r>
            <a:r>
              <a:rPr lang="zh-CN" altLang="en-US" dirty="0"/>
              <a:t>岁就读赫尔辛基大学的计算机科学专业的学生</a:t>
            </a:r>
            <a:r>
              <a:rPr lang="en-US" altLang="zh-CN" dirty="0"/>
              <a:t>——</a:t>
            </a:r>
            <a:r>
              <a:rPr lang="zh-CN" altLang="en-US" b="1" dirty="0"/>
              <a:t>林纳斯</a:t>
            </a:r>
            <a:r>
              <a:rPr lang="en-US" altLang="zh-CN" b="1" dirty="0"/>
              <a:t>·</a:t>
            </a:r>
            <a:r>
              <a:rPr lang="zh-CN" altLang="en-US" b="1" dirty="0"/>
              <a:t>托瓦兹</a:t>
            </a:r>
            <a:r>
              <a:rPr lang="zh-CN" altLang="en-US" dirty="0"/>
              <a:t>（瑞典语：</a:t>
            </a:r>
            <a:r>
              <a:rPr lang="en" altLang="zh-CN" b="1" dirty="0"/>
              <a:t>Linus Benedict Torvalds</a:t>
            </a:r>
            <a:r>
              <a:rPr lang="zh-CN" altLang="en" dirty="0"/>
              <a:t>）</a:t>
            </a:r>
            <a:r>
              <a:rPr lang="zh-CN" altLang="en-US" dirty="0"/>
              <a:t>登场了，他当时发现 </a:t>
            </a:r>
            <a:r>
              <a:rPr lang="en" altLang="zh-CN" dirty="0" err="1"/>
              <a:t>Minix</a:t>
            </a:r>
            <a:r>
              <a:rPr lang="en" altLang="zh-CN" dirty="0"/>
              <a:t> </a:t>
            </a:r>
            <a:r>
              <a:rPr lang="zh-CN" altLang="en" dirty="0"/>
              <a:t>（</a:t>
            </a:r>
            <a:r>
              <a:rPr lang="zh-CN" altLang="en-US" dirty="0"/>
              <a:t>塔能鲍姆教授为了教学之用而创作的类 </a:t>
            </a:r>
            <a:r>
              <a:rPr lang="en" altLang="zh-CN" dirty="0"/>
              <a:t>Unix </a:t>
            </a:r>
            <a:r>
              <a:rPr lang="zh-CN" altLang="en-US" dirty="0"/>
              <a:t>的操作系统）一些不完善的地方。但塔能鲍姆教授觉得他写的这个东西，仅仅是用作教学，因此也不准备把它完善。这个时候，托瓦兹想着要不自己实现一个？刚开始就打算写一套简单的操作系统内核，并马上着手开干。</a:t>
            </a:r>
            <a:r>
              <a:rPr lang="en-US" altLang="zh-CN" dirty="0"/>
              <a:t>8</a:t>
            </a:r>
            <a:r>
              <a:rPr lang="zh-CN" altLang="en-US" dirty="0"/>
              <a:t>月</a:t>
            </a:r>
            <a:r>
              <a:rPr lang="en-US" altLang="zh-CN" dirty="0"/>
              <a:t>25</a:t>
            </a:r>
            <a:r>
              <a:rPr lang="zh-CN" altLang="en-US" dirty="0"/>
              <a:t>日，他在 </a:t>
            </a:r>
            <a:r>
              <a:rPr lang="en" altLang="zh-CN" dirty="0" err="1"/>
              <a:t>comp.os.minix</a:t>
            </a:r>
            <a:r>
              <a:rPr lang="en" altLang="zh-CN" dirty="0"/>
              <a:t> </a:t>
            </a:r>
            <a:r>
              <a:rPr lang="zh-CN" altLang="en-US" dirty="0"/>
              <a:t>发了一个帖子：</a:t>
            </a:r>
          </a:p>
          <a:p>
            <a:br>
              <a:rPr lang="zh-CN" altLang="en-US" dirty="0"/>
            </a:br>
            <a:endParaRPr lang="zh-CN" altLang="en-US" dirty="0"/>
          </a:p>
          <a:p>
            <a:r>
              <a:rPr lang="zh-CN" altLang="en-US" dirty="0"/>
              <a:t>我在做个（自由的）操作系统（就是个兴趣爱好，我不会搞得像</a:t>
            </a:r>
            <a:r>
              <a:rPr lang="en" altLang="zh-CN" dirty="0"/>
              <a:t>GNU</a:t>
            </a:r>
            <a:r>
              <a:rPr lang="zh-CN" altLang="en-US" dirty="0"/>
              <a:t>那么大那么专业），打算让它工作在</a:t>
            </a:r>
            <a:r>
              <a:rPr lang="en-US" altLang="zh-CN" dirty="0"/>
              <a:t>386 </a:t>
            </a:r>
            <a:r>
              <a:rPr lang="en" altLang="zh-CN" dirty="0"/>
              <a:t>AT</a:t>
            </a:r>
            <a:r>
              <a:rPr lang="zh-CN" altLang="en-US" dirty="0"/>
              <a:t>平台上。它从四月就开始酝酿了，马上就快好了。我想要那些喜欢或不喜欢</a:t>
            </a:r>
            <a:r>
              <a:rPr lang="en" altLang="zh-CN" dirty="0" err="1"/>
              <a:t>minix</a:t>
            </a:r>
            <a:r>
              <a:rPr lang="zh-CN" altLang="en-US" dirty="0"/>
              <a:t>的人的意见，因为我的系统和它有点类似（同样的文件系统的物理布局</a:t>
            </a:r>
            <a:r>
              <a:rPr lang="en-US" altLang="zh-CN" dirty="0"/>
              <a:t>——</a:t>
            </a:r>
            <a:r>
              <a:rPr lang="zh-CN" altLang="en-US" dirty="0"/>
              <a:t>由于实际原因</a:t>
            </a:r>
            <a:r>
              <a:rPr lang="en-US" altLang="zh-CN" dirty="0"/>
              <a:t>——</a:t>
            </a:r>
            <a:r>
              <a:rPr lang="zh-CN" altLang="en-US" dirty="0"/>
              <a:t>还有些其他的东西）。</a:t>
            </a:r>
            <a:br>
              <a:rPr lang="zh-CN" altLang="en-US" dirty="0"/>
            </a:br>
            <a:br>
              <a:rPr lang="zh-CN" altLang="en-US" dirty="0"/>
            </a:br>
            <a:r>
              <a:rPr lang="zh-CN" altLang="en-US" dirty="0"/>
              <a:t>我现在已经移植了</a:t>
            </a:r>
            <a:r>
              <a:rPr lang="en" altLang="zh-CN" dirty="0"/>
              <a:t>bash(1.08)</a:t>
            </a:r>
            <a:r>
              <a:rPr lang="zh-CN" altLang="en-US" dirty="0"/>
              <a:t>和</a:t>
            </a:r>
            <a:r>
              <a:rPr lang="en" altLang="zh-CN" dirty="0" err="1"/>
              <a:t>gcc</a:t>
            </a:r>
            <a:r>
              <a:rPr lang="en" altLang="zh-CN" dirty="0"/>
              <a:t>(1.40)</a:t>
            </a:r>
            <a:r>
              <a:rPr lang="zh-CN" altLang="en" dirty="0"/>
              <a:t>， </a:t>
            </a:r>
            <a:r>
              <a:rPr lang="zh-CN" altLang="en-US" dirty="0"/>
              <a:t>而且看起来奏效了。这意味着我会在几个月内得到一些实用的东西。“</a:t>
            </a:r>
            <a:r>
              <a:rPr lang="en-US" altLang="zh-CN" dirty="0"/>
              <a:t>……”</a:t>
            </a:r>
            <a:r>
              <a:rPr lang="zh-CN" altLang="en-US" dirty="0"/>
              <a:t>是的</a:t>
            </a:r>
            <a:r>
              <a:rPr lang="en-US" altLang="zh-CN" dirty="0"/>
              <a:t>——</a:t>
            </a:r>
            <a:r>
              <a:rPr lang="zh-CN" altLang="en-US" dirty="0"/>
              <a:t>它没有任何</a:t>
            </a:r>
            <a:r>
              <a:rPr lang="en" altLang="zh-CN" dirty="0" err="1"/>
              <a:t>minix</a:t>
            </a:r>
            <a:r>
              <a:rPr lang="zh-CN" altLang="en-US" dirty="0"/>
              <a:t>代码，并且它有一个多线程的</a:t>
            </a:r>
            <a:r>
              <a:rPr lang="en" altLang="zh-CN" dirty="0"/>
              <a:t>fs</a:t>
            </a:r>
            <a:r>
              <a:rPr lang="zh-CN" altLang="en" dirty="0"/>
              <a:t>。</a:t>
            </a:r>
            <a:r>
              <a:rPr lang="zh-CN" altLang="en-US" dirty="0"/>
              <a:t>它不可移植（使用</a:t>
            </a:r>
            <a:r>
              <a:rPr lang="en-US" altLang="zh-CN" dirty="0"/>
              <a:t>386</a:t>
            </a:r>
            <a:r>
              <a:rPr lang="zh-CN" altLang="en-US" dirty="0"/>
              <a:t>任务切换等），而且它可能永远不会支持除</a:t>
            </a:r>
            <a:r>
              <a:rPr lang="en" altLang="zh-CN" dirty="0"/>
              <a:t>AT</a:t>
            </a:r>
            <a:r>
              <a:rPr lang="zh-CN" altLang="en-US" dirty="0"/>
              <a:t>硬盘之外的其他东西，因为我只有这些</a:t>
            </a:r>
            <a:r>
              <a:rPr lang="en-US" altLang="zh-CN" dirty="0"/>
              <a:t>:-(</a:t>
            </a:r>
            <a:r>
              <a:rPr lang="zh-CN" altLang="en-US" dirty="0"/>
              <a:t>。</a:t>
            </a:r>
            <a:r>
              <a:rPr lang="en-US" altLang="zh-CN" dirty="0">
                <a:hlinkClick r:id="rId3"/>
              </a:rPr>
              <a:t>[1]</a:t>
            </a:r>
            <a:br>
              <a:rPr lang="zh-CN" altLang="en-US" dirty="0"/>
            </a:br>
            <a:endParaRPr lang="zh-CN" altLang="en-US" dirty="0"/>
          </a:p>
          <a:p>
            <a:r>
              <a:rPr lang="zh-CN" altLang="en-US" dirty="0"/>
              <a:t>同年九月份，</a:t>
            </a:r>
            <a:r>
              <a:rPr lang="en" altLang="zh-CN" dirty="0"/>
              <a:t>Linux </a:t>
            </a:r>
            <a:r>
              <a:rPr lang="zh-CN" altLang="en-US" dirty="0"/>
              <a:t>内核版本 </a:t>
            </a:r>
            <a:r>
              <a:rPr lang="en-US" altLang="zh-CN" dirty="0"/>
              <a:t>0.01 </a:t>
            </a:r>
            <a:r>
              <a:rPr lang="zh-CN" altLang="en-US" dirty="0"/>
              <a:t>在芬兰大学和研究网络的 </a:t>
            </a:r>
            <a:r>
              <a:rPr lang="en" altLang="zh-CN" dirty="0"/>
              <a:t>FTP </a:t>
            </a:r>
            <a:r>
              <a:rPr lang="zh-CN" altLang="en-US" dirty="0"/>
              <a:t>服务器上发布，有 </a:t>
            </a:r>
            <a:r>
              <a:rPr lang="en-US" altLang="zh-CN" dirty="0"/>
              <a:t>10239 </a:t>
            </a:r>
            <a:r>
              <a:rPr lang="zh-CN" altLang="en-US" dirty="0"/>
              <a:t>行代码，一个月后， </a:t>
            </a:r>
            <a:r>
              <a:rPr lang="en-US" altLang="zh-CN" dirty="0"/>
              <a:t>0.02 </a:t>
            </a:r>
            <a:r>
              <a:rPr lang="zh-CN" altLang="en-US" dirty="0"/>
              <a:t>版本的内核版本发布。不愧为 </a:t>
            </a:r>
            <a:r>
              <a:rPr lang="en" altLang="zh-CN" dirty="0"/>
              <a:t>Linux </a:t>
            </a:r>
            <a:r>
              <a:rPr lang="zh-CN" altLang="en-US" dirty="0"/>
              <a:t>操作系统之父，这么短的时间内就可以把一个操作系统的核心弄出来</a:t>
            </a:r>
          </a:p>
          <a:p>
            <a:br>
              <a:rPr lang="zh-CN" altLang="en-US" dirty="0"/>
            </a:br>
            <a:endParaRPr lang="zh-CN" altLang="en-US" dirty="0"/>
          </a:p>
          <a:p>
            <a:r>
              <a:rPr lang="en" altLang="zh-CN" dirty="0"/>
              <a:t>Linux </a:t>
            </a:r>
            <a:r>
              <a:rPr lang="zh-CN" altLang="en-US" dirty="0"/>
              <a:t>内核是在遵守 </a:t>
            </a:r>
            <a:r>
              <a:rPr lang="en" altLang="zh-CN" dirty="0"/>
              <a:t>Gnu </a:t>
            </a:r>
            <a:r>
              <a:rPr lang="zh-CN" altLang="en-US" dirty="0"/>
              <a:t>通用公共许可证之下发布的， 而这边 </a:t>
            </a:r>
            <a:r>
              <a:rPr lang="en" altLang="zh-CN" dirty="0"/>
              <a:t>Hurd </a:t>
            </a:r>
            <a:r>
              <a:rPr lang="zh-CN" altLang="en-US" dirty="0"/>
              <a:t>内核的计划严重延期了。慢慢的，</a:t>
            </a:r>
            <a:r>
              <a:rPr lang="en" altLang="zh-CN" dirty="0"/>
              <a:t>Linux </a:t>
            </a:r>
            <a:r>
              <a:rPr lang="zh-CN" altLang="en-US" dirty="0"/>
              <a:t>则替代了原来要开发的 </a:t>
            </a:r>
            <a:r>
              <a:rPr lang="en" altLang="zh-CN" dirty="0"/>
              <a:t>Hurd </a:t>
            </a:r>
            <a:r>
              <a:rPr lang="zh-CN" altLang="en-US" dirty="0"/>
              <a:t>内核。至此，</a:t>
            </a:r>
            <a:r>
              <a:rPr lang="en" altLang="zh-CN" dirty="0"/>
              <a:t>Gnu </a:t>
            </a:r>
            <a:r>
              <a:rPr lang="zh-CN" altLang="en-US" dirty="0"/>
              <a:t>计划基本完成。此时操作系统命名为 </a:t>
            </a:r>
            <a:r>
              <a:rPr lang="en" altLang="zh-CN" dirty="0"/>
              <a:t>Gnu/Linux</a:t>
            </a:r>
            <a:r>
              <a:rPr lang="zh-CN" altLang="en" dirty="0"/>
              <a:t>。</a:t>
            </a:r>
            <a:r>
              <a:rPr lang="zh-CN" altLang="en-US" dirty="0"/>
              <a:t>但人们却往往把它简称为 </a:t>
            </a:r>
            <a:r>
              <a:rPr lang="en" altLang="zh-CN" dirty="0"/>
              <a:t>Linux</a:t>
            </a:r>
            <a:r>
              <a:rPr lang="zh-CN" altLang="en" dirty="0"/>
              <a:t>，</a:t>
            </a:r>
            <a:r>
              <a:rPr lang="zh-CN" altLang="en-US" dirty="0"/>
              <a:t>求斯托曼宝宝的心理阴影面积。要说名字叫法这个事，真不是偶然，比如 </a:t>
            </a:r>
            <a:r>
              <a:rPr lang="en" altLang="zh-CN" dirty="0"/>
              <a:t>Uber </a:t>
            </a:r>
            <a:r>
              <a:rPr lang="zh-CN" altLang="en-US" dirty="0"/>
              <a:t>这个第一个词读 “污”，但是国内很多人把他读作“优”，后来官方也只能发布官方版为“优步”，类似的还有 </a:t>
            </a:r>
            <a:r>
              <a:rPr lang="en" altLang="zh-CN" dirty="0"/>
              <a:t>wiki</a:t>
            </a:r>
            <a:r>
              <a:rPr lang="zh-CN" altLang="en" dirty="0"/>
              <a:t>、</a:t>
            </a:r>
            <a:r>
              <a:rPr lang="en" altLang="zh-CN" dirty="0"/>
              <a:t>ubuntu </a:t>
            </a:r>
            <a:r>
              <a:rPr lang="zh-CN" altLang="en-US" dirty="0"/>
              <a:t>等。有兴趣的小伙伴可以自己去了解下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1994 </a:t>
            </a:r>
            <a:r>
              <a:rPr lang="zh-CN" altLang="en-US" dirty="0"/>
              <a:t>年 </a:t>
            </a:r>
            <a:r>
              <a:rPr lang="en-US" altLang="zh-CN" dirty="0"/>
              <a:t>3 </a:t>
            </a:r>
            <a:r>
              <a:rPr lang="zh-CN" altLang="en-US" dirty="0"/>
              <a:t>月 </a:t>
            </a:r>
            <a:r>
              <a:rPr lang="en-US" altLang="zh-CN" dirty="0"/>
              <a:t>14 </a:t>
            </a:r>
            <a:r>
              <a:rPr lang="zh-CN" altLang="en-US" dirty="0"/>
              <a:t>日，</a:t>
            </a:r>
            <a:r>
              <a:rPr lang="en" altLang="zh-CN" dirty="0"/>
              <a:t>Linux </a:t>
            </a:r>
            <a:r>
              <a:rPr lang="zh-CN" altLang="en-US" dirty="0"/>
              <a:t>内核 </a:t>
            </a:r>
            <a:r>
              <a:rPr lang="en-US" altLang="zh-CN" dirty="0"/>
              <a:t>1.0.0 </a:t>
            </a:r>
            <a:r>
              <a:rPr lang="zh-CN" altLang="en-US" dirty="0"/>
              <a:t>发布，共 </a:t>
            </a:r>
            <a:r>
              <a:rPr lang="en-US" altLang="zh-CN" dirty="0"/>
              <a:t>176250 </a:t>
            </a:r>
            <a:r>
              <a:rPr lang="zh-CN" altLang="en-US" dirty="0"/>
              <a:t>行代码。也就是正式版。至此之后 </a:t>
            </a:r>
            <a:r>
              <a:rPr lang="en" altLang="zh-CN" dirty="0"/>
              <a:t>Linux </a:t>
            </a:r>
            <a:r>
              <a:rPr lang="zh-CN" altLang="en-US" dirty="0"/>
              <a:t>得到了长足的发展，也影响我们无数人的工作方式，毫不夸张地说，</a:t>
            </a:r>
            <a:r>
              <a:rPr lang="en" altLang="zh-CN" dirty="0"/>
              <a:t>Unix </a:t>
            </a:r>
            <a:r>
              <a:rPr lang="zh-CN" altLang="en-US" dirty="0"/>
              <a:t>以及 </a:t>
            </a:r>
            <a:r>
              <a:rPr lang="en" altLang="zh-CN" dirty="0"/>
              <a:t>Linux </a:t>
            </a:r>
            <a:r>
              <a:rPr lang="zh-CN" altLang="en-US" dirty="0"/>
              <a:t>的创造和发展，对整个社会的历史进程，有着深远的影响。而他们在一开始，其实不过是汤普逊想实现一个游戏程序，托瓦兹不过是想参照着 </a:t>
            </a:r>
            <a:r>
              <a:rPr lang="en" altLang="zh-CN" dirty="0" err="1"/>
              <a:t>Minix</a:t>
            </a:r>
            <a:r>
              <a:rPr lang="en" altLang="zh-CN" dirty="0"/>
              <a:t> </a:t>
            </a:r>
            <a:r>
              <a:rPr lang="zh-CN" altLang="en-US" dirty="0"/>
              <a:t>并完善它没有实现的功能罢了，所有说，对程序员来说，适当的“不务正业”，可能会有意外的惊喜</a:t>
            </a:r>
          </a:p>
          <a:p>
            <a:endParaRPr lang="en-US" altLang="zh-CN" dirty="0"/>
          </a:p>
          <a:p>
            <a:endParaRPr lang="en-US" altLang="zh-CN" dirty="0"/>
          </a:p>
          <a:p>
            <a:r>
              <a:rPr lang="zh-CN" altLang="en-US" dirty="0"/>
              <a:t>在</a:t>
            </a:r>
            <a:r>
              <a:rPr lang="en" altLang="zh-CN" dirty="0"/>
              <a:t>GPL</a:t>
            </a:r>
            <a:r>
              <a:rPr lang="zh-CN" altLang="en-US" dirty="0"/>
              <a:t>的序言里，清楚的写道：</a:t>
            </a:r>
            <a:r>
              <a:rPr lang="en-US" altLang="zh-CN" dirty="0"/>
              <a:t>" </a:t>
            </a:r>
            <a:r>
              <a:rPr lang="zh-CN" altLang="en-US" dirty="0"/>
              <a:t>大多数软件许可证决意剥夺你的共享和修改软件的自由。对比之下，</a:t>
            </a:r>
            <a:r>
              <a:rPr lang="en" altLang="zh-CN" dirty="0"/>
              <a:t>GNU</a:t>
            </a:r>
            <a:r>
              <a:rPr lang="zh-CN" altLang="en-US" dirty="0"/>
              <a:t>通用公共许可证</a:t>
            </a:r>
            <a:r>
              <a:rPr lang="en" altLang="zh-CN" dirty="0"/>
              <a:t>GPL</a:t>
            </a:r>
            <a:r>
              <a:rPr lang="zh-CN" altLang="en-US" dirty="0"/>
              <a:t>力图保证你的共享和修改自由软件的自由。</a:t>
            </a:r>
            <a:r>
              <a:rPr lang="en-US" altLang="zh-CN" dirty="0"/>
              <a:t>----</a:t>
            </a:r>
            <a:r>
              <a:rPr lang="zh-CN" altLang="en-US" dirty="0"/>
              <a:t>保证自由软件对所有用户是自由的。</a:t>
            </a:r>
            <a:r>
              <a:rPr lang="en" altLang="zh-CN" dirty="0"/>
              <a:t>GPL</a:t>
            </a:r>
            <a:r>
              <a:rPr lang="zh-CN" altLang="en-US" dirty="0"/>
              <a:t>适用于大多数自由软件基金会的软件，以及由使用这些软件而承担义务的作者所开发的软件。（自由软件基金会的其他一些软件受</a:t>
            </a:r>
            <a:r>
              <a:rPr lang="en" altLang="zh-CN" dirty="0"/>
              <a:t>GNU</a:t>
            </a:r>
            <a:r>
              <a:rPr lang="zh-CN" altLang="en-US" dirty="0"/>
              <a:t>库通用许可证的保护）。你也可以将它用到你的程序中。当我们谈到自由软件（</a:t>
            </a:r>
            <a:r>
              <a:rPr lang="en" altLang="zh-CN" dirty="0"/>
              <a:t>free software</a:t>
            </a:r>
            <a:r>
              <a:rPr lang="zh-CN" altLang="en" dirty="0"/>
              <a:t>）</a:t>
            </a:r>
            <a:r>
              <a:rPr lang="zh-CN" altLang="en-US" dirty="0"/>
              <a:t>时，</a:t>
            </a:r>
            <a:r>
              <a:rPr lang="zh-CN" altLang="en-US" b="1" dirty="0"/>
              <a:t>我们指的是自由而不是价格</a:t>
            </a:r>
            <a:r>
              <a:rPr lang="zh-CN" altLang="en-US" dirty="0"/>
              <a:t>。</a:t>
            </a:r>
            <a:r>
              <a:rPr lang="en-US" altLang="zh-CN" dirty="0"/>
              <a:t>"</a:t>
            </a:r>
            <a:br>
              <a:rPr lang="en-US" altLang="zh-CN" dirty="0"/>
            </a:br>
            <a:r>
              <a:rPr lang="zh-CN" altLang="en-US" b="1" dirty="0"/>
              <a:t>这是我们的自由，而现实是这种自由却被剥夺到所剩无几，而我们依然缺乏对这种自由的认识，惯性的维持着看似再正常不过的软件封闭现实，我们所需要的恐怕不仅是了解，更加是行动！</a:t>
            </a:r>
            <a:br>
              <a:rPr lang="zh-CN" altLang="en-US" dirty="0"/>
            </a:br>
            <a:r>
              <a:rPr lang="zh-CN" altLang="en-US" dirty="0"/>
              <a:t>最后，奉上精神领袖的图片一张，瞬间光芒万丈。</a:t>
            </a:r>
          </a:p>
          <a:p>
            <a:br>
              <a:rPr lang="zh-CN" altLang="en-US"/>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172</a:t>
            </a:fld>
            <a:endParaRPr kumimoji="1" lang="zh-CN" altLang="en-US"/>
          </a:p>
        </p:txBody>
      </p:sp>
    </p:spTree>
    <p:extLst>
      <p:ext uri="{BB962C8B-B14F-4D97-AF65-F5344CB8AC3E}">
        <p14:creationId xmlns:p14="http://schemas.microsoft.com/office/powerpoint/2010/main" val="30096965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173</a:t>
            </a:fld>
            <a:endParaRPr kumimoji="1" lang="zh-CN" altLang="en-US"/>
          </a:p>
        </p:txBody>
      </p:sp>
    </p:spTree>
    <p:extLst>
      <p:ext uri="{BB962C8B-B14F-4D97-AF65-F5344CB8AC3E}">
        <p14:creationId xmlns:p14="http://schemas.microsoft.com/office/powerpoint/2010/main" val="246636188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比尔乔伊 </a:t>
            </a:r>
            <a:r>
              <a:rPr kumimoji="1" lang="en-US" altLang="zh-CN" dirty="0"/>
              <a:t>BSD</a:t>
            </a:r>
            <a:r>
              <a:rPr kumimoji="1" lang="zh-CN" altLang="en-US" dirty="0"/>
              <a:t>开发者</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174</a:t>
            </a:fld>
            <a:endParaRPr kumimoji="1" lang="zh-CN" altLang="en-US"/>
          </a:p>
        </p:txBody>
      </p:sp>
    </p:spTree>
    <p:extLst>
      <p:ext uri="{BB962C8B-B14F-4D97-AF65-F5344CB8AC3E}">
        <p14:creationId xmlns:p14="http://schemas.microsoft.com/office/powerpoint/2010/main" val="622585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a:t>
            </a:r>
          </a:p>
          <a:p>
            <a:r>
              <a:rPr kumimoji="1" lang="en-US" altLang="zh-CN" dirty="0"/>
              <a:t>Bell Labs</a:t>
            </a:r>
            <a:r>
              <a:rPr kumimoji="1" lang="zh-CN" altLang="en-US" dirty="0"/>
              <a:t>或者贝尔实验室是一个如雷贯耳的名字，虽然今天它早就不是当天如日中天的状态，但历史的成就放在那，使之毫无疑问的成为计算机</a:t>
            </a:r>
            <a:r>
              <a:rPr kumimoji="1" lang="en-US" altLang="zh-CN" dirty="0"/>
              <a:t>/</a:t>
            </a:r>
            <a:r>
              <a:rPr kumimoji="1" lang="zh-CN" altLang="en-US" dirty="0"/>
              <a:t>互联网</a:t>
            </a:r>
            <a:r>
              <a:rPr kumimoji="1" lang="en-US" altLang="zh-CN" dirty="0"/>
              <a:t>/</a:t>
            </a:r>
            <a:r>
              <a:rPr kumimoji="1" lang="zh-CN" altLang="en-US" dirty="0"/>
              <a:t>通信</a:t>
            </a:r>
            <a:r>
              <a:rPr kumimoji="1" lang="en-US" altLang="zh-CN" dirty="0"/>
              <a:t>…</a:t>
            </a:r>
            <a:r>
              <a:rPr kumimoji="1" lang="zh-CN" altLang="en-US" dirty="0"/>
              <a:t>甚至影视广播等等行业工程人员的必拜的圣地。</a:t>
            </a:r>
          </a:p>
          <a:p>
            <a:endParaRPr kumimoji="1" lang="zh-CN" altLang="en-US" dirty="0"/>
          </a:p>
          <a:p>
            <a:endParaRPr kumimoji="1" lang="zh-CN" altLang="en-US" dirty="0"/>
          </a:p>
          <a:p>
            <a:r>
              <a:rPr kumimoji="1" lang="en-US" altLang="zh-CN" dirty="0"/>
              <a:t>0?wx_fmt=jpeg</a:t>
            </a:r>
          </a:p>
          <a:p>
            <a:endParaRPr kumimoji="1" lang="en-US" altLang="zh-CN" dirty="0"/>
          </a:p>
          <a:p>
            <a:endParaRPr kumimoji="1" lang="en-US" altLang="zh-CN" dirty="0"/>
          </a:p>
          <a:p>
            <a:r>
              <a:rPr kumimoji="1" lang="zh-CN" altLang="en-US" dirty="0"/>
              <a:t>在香农的雕像后面，有这样一块牌子：</a:t>
            </a:r>
            <a:r>
              <a:rPr kumimoji="1" lang="en-US" altLang="zh-CN" dirty="0"/>
              <a:t>1947</a:t>
            </a:r>
            <a:r>
              <a:rPr kumimoji="1" lang="zh-CN" altLang="en-US" dirty="0"/>
              <a:t>年，就在这里，贝尔实验室，约翰</a:t>
            </a:r>
            <a:r>
              <a:rPr kumimoji="1" lang="en-US" altLang="zh-CN" dirty="0"/>
              <a:t>·</a:t>
            </a:r>
            <a:r>
              <a:rPr kumimoji="1" lang="zh-CN" altLang="en-US" dirty="0"/>
              <a:t>巴丁、沃尔特</a:t>
            </a:r>
            <a:r>
              <a:rPr kumimoji="1" lang="en-US" altLang="zh-CN" dirty="0"/>
              <a:t>·</a:t>
            </a:r>
            <a:r>
              <a:rPr kumimoji="1" lang="zh-CN" altLang="en-US" dirty="0"/>
              <a:t>布喇顿完成了历史上最伟大的发明 </a:t>
            </a:r>
            <a:r>
              <a:rPr kumimoji="1" lang="en-US" altLang="zh-CN" dirty="0"/>
              <a:t>- </a:t>
            </a:r>
            <a:r>
              <a:rPr kumimoji="1" lang="zh-CN" altLang="en-US" dirty="0"/>
              <a:t>晶体管。考虑到今天我们的一切这个评价完全不过分，那已经是</a:t>
            </a:r>
            <a:r>
              <a:rPr kumimoji="1" lang="en-US" altLang="zh-CN" dirty="0"/>
              <a:t>70</a:t>
            </a:r>
            <a:r>
              <a:rPr kumimoji="1" lang="zh-CN" altLang="en-US" dirty="0"/>
              <a:t>年前的事情了。是不是看起来有点意思？</a:t>
            </a:r>
          </a:p>
          <a:p>
            <a:endParaRPr kumimoji="1" lang="zh-CN" altLang="en-US" dirty="0"/>
          </a:p>
          <a:p>
            <a:r>
              <a:rPr kumimoji="1" lang="en-US" altLang="zh-CN" dirty="0"/>
              <a:t>————————————————</a:t>
            </a:r>
          </a:p>
          <a:p>
            <a:endParaRPr kumimoji="1" lang="en-US" altLang="zh-CN" dirty="0"/>
          </a:p>
          <a:p>
            <a:r>
              <a:rPr kumimoji="1" lang="zh-CN" altLang="en-US" dirty="0"/>
              <a:t>版权声明：本文为</a:t>
            </a:r>
            <a:r>
              <a:rPr kumimoji="1" lang="en-US" altLang="zh-CN" dirty="0"/>
              <a:t>CSDN</a:t>
            </a:r>
            <a:r>
              <a:rPr kumimoji="1" lang="zh-CN" altLang="en-US" dirty="0"/>
              <a:t>博主「</a:t>
            </a:r>
            <a:r>
              <a:rPr kumimoji="1" lang="en-US" altLang="zh-CN" dirty="0" err="1"/>
              <a:t>VirusHuo</a:t>
            </a:r>
            <a:r>
              <a:rPr kumimoji="1" lang="zh-CN" altLang="en-US" dirty="0"/>
              <a:t>」的原创文章，遵循</a:t>
            </a:r>
            <a:r>
              <a:rPr kumimoji="1" lang="en-US" altLang="zh-CN" dirty="0"/>
              <a:t>CC 4.0 BY-SA</a:t>
            </a:r>
            <a:r>
              <a:rPr kumimoji="1" lang="zh-CN" altLang="en-US" dirty="0"/>
              <a:t>版权协议，转载请附上原文出处链接及本声明。</a:t>
            </a:r>
          </a:p>
          <a:p>
            <a:endParaRPr kumimoji="1" lang="zh-CN" altLang="en-US" dirty="0"/>
          </a:p>
          <a:p>
            <a:r>
              <a:rPr kumimoji="1" lang="zh-CN" altLang="en-US" dirty="0"/>
              <a:t>原文链接：</a:t>
            </a:r>
            <a:r>
              <a:rPr kumimoji="1" lang="en-US" altLang="zh-CN" dirty="0"/>
              <a:t>https://</a:t>
            </a:r>
            <a:r>
              <a:rPr kumimoji="1" lang="en-US" altLang="zh-CN" dirty="0" err="1"/>
              <a:t>blog.csdn.net</a:t>
            </a:r>
            <a:r>
              <a:rPr kumimoji="1" lang="en-US" altLang="zh-CN" dirty="0"/>
              <a:t>/</a:t>
            </a:r>
            <a:r>
              <a:rPr kumimoji="1" lang="en-US" altLang="zh-CN" dirty="0" err="1"/>
              <a:t>virushuo</a:t>
            </a:r>
            <a:r>
              <a:rPr kumimoji="1" lang="en-US" altLang="zh-CN" dirty="0"/>
              <a:t>/article/details/93858270</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175</a:t>
            </a:fld>
            <a:endParaRPr kumimoji="1" lang="zh-CN" altLang="en-US"/>
          </a:p>
        </p:txBody>
      </p:sp>
    </p:spTree>
    <p:extLst>
      <p:ext uri="{BB962C8B-B14F-4D97-AF65-F5344CB8AC3E}">
        <p14:creationId xmlns:p14="http://schemas.microsoft.com/office/powerpoint/2010/main" val="296233365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176</a:t>
            </a:fld>
            <a:endParaRPr kumimoji="1" lang="zh-CN" altLang="en-US"/>
          </a:p>
        </p:txBody>
      </p:sp>
    </p:spTree>
    <p:extLst>
      <p:ext uri="{BB962C8B-B14F-4D97-AF65-F5344CB8AC3E}">
        <p14:creationId xmlns:p14="http://schemas.microsoft.com/office/powerpoint/2010/main" val="611493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那么我是否能够增加一个用户呢</a:t>
            </a:r>
            <a:r>
              <a:rPr kumimoji="1" lang="en-US" altLang="zh-CN" dirty="0"/>
              <a:t>?</a:t>
            </a:r>
          </a:p>
          <a:p>
            <a:r>
              <a:rPr kumimoji="1" lang="zh-CN" altLang="en-US" dirty="0"/>
              <a:t>我来查询一下。所有和</a:t>
            </a:r>
            <a:r>
              <a:rPr kumimoji="1" lang="en-US" altLang="zh-CN" dirty="0"/>
              <a:t>user</a:t>
            </a:r>
            <a:r>
              <a:rPr kumimoji="1" lang="zh-CN" altLang="en-US" dirty="0"/>
              <a:t>相关的命令</a:t>
            </a:r>
            <a:endParaRPr kumimoji="1" lang="en-US" altLang="zh-CN" dirty="0"/>
          </a:p>
          <a:p>
            <a:r>
              <a:rPr kumimoji="1" lang="en-US" altLang="zh-CN" dirty="0"/>
              <a:t>man</a:t>
            </a:r>
            <a:r>
              <a:rPr kumimoji="1" lang="zh-CN" altLang="en-US" dirty="0"/>
              <a:t> </a:t>
            </a:r>
            <a:r>
              <a:rPr kumimoji="1" lang="en-US" altLang="zh-CN" dirty="0"/>
              <a:t>–k</a:t>
            </a:r>
            <a:r>
              <a:rPr kumimoji="1" lang="zh-CN" altLang="en-US" dirty="0"/>
              <a:t> </a:t>
            </a:r>
            <a:r>
              <a:rPr kumimoji="1" lang="en-US" altLang="zh-CN" dirty="0"/>
              <a:t>user</a:t>
            </a:r>
          </a:p>
          <a:p>
            <a:r>
              <a:rPr kumimoji="1" lang="zh-CN" altLang="en-US" dirty="0"/>
              <a:t>看到</a:t>
            </a:r>
            <a:r>
              <a:rPr kumimoji="1" lang="en-US" altLang="zh-CN" dirty="0" err="1"/>
              <a:t>useradd</a:t>
            </a:r>
            <a:r>
              <a:rPr kumimoji="1" lang="zh-CN" altLang="en-US" dirty="0"/>
              <a:t> 和</a:t>
            </a:r>
            <a:r>
              <a:rPr kumimoji="1" lang="en-US" altLang="zh-CN" dirty="0" err="1"/>
              <a:t>adduser</a:t>
            </a:r>
            <a:endParaRPr kumimoji="1" lang="en-US" altLang="zh-CN" dirty="0"/>
          </a:p>
          <a:p>
            <a:endParaRPr kumimoji="1" lang="en-US" altLang="zh-CN" dirty="0"/>
          </a:p>
          <a:p>
            <a:r>
              <a:rPr kumimoji="1" lang="zh-CN" altLang="en-US" dirty="0"/>
              <a:t>一般都用</a:t>
            </a:r>
            <a:r>
              <a:rPr kumimoji="1" lang="en-US" altLang="zh-CN" dirty="0" err="1"/>
              <a:t>useradd</a:t>
            </a:r>
            <a:endParaRPr kumimoji="1" lang="en-US" altLang="zh-CN" dirty="0"/>
          </a:p>
          <a:p>
            <a:endParaRPr kumimoji="1" lang="en-US" altLang="zh-CN" dirty="0"/>
          </a:p>
          <a:p>
            <a:r>
              <a:rPr kumimoji="1" lang="zh-CN" altLang="en-US" dirty="0"/>
              <a:t>但是不能直接用 </a:t>
            </a:r>
            <a:endParaRPr kumimoji="1" lang="en-US" altLang="zh-CN" dirty="0"/>
          </a:p>
          <a:p>
            <a:r>
              <a:rPr kumimoji="1" lang="zh-CN" altLang="en-US" dirty="0"/>
              <a:t>需要</a:t>
            </a:r>
            <a:r>
              <a:rPr kumimoji="1" lang="en-US" altLang="zh-CN" dirty="0" err="1"/>
              <a:t>sudo</a:t>
            </a:r>
            <a:endParaRPr kumimoji="1" lang="en-US" altLang="zh-CN" dirty="0"/>
          </a:p>
          <a:p>
            <a:endParaRPr kumimoji="1" lang="en-US" altLang="zh-CN" dirty="0"/>
          </a:p>
          <a:p>
            <a:r>
              <a:rPr lang="en" altLang="zh-CN" dirty="0"/>
              <a:t>superuser do</a:t>
            </a:r>
          </a:p>
          <a:p>
            <a:endParaRPr kumimoji="1" lang="en" altLang="zh-CN" dirty="0"/>
          </a:p>
          <a:p>
            <a:r>
              <a:rPr kumimoji="1" lang="zh-CN" altLang="en" dirty="0"/>
              <a:t>为什么不能直接</a:t>
            </a:r>
            <a:r>
              <a:rPr kumimoji="1" lang="zh-CN" altLang="en-US" dirty="0"/>
              <a:t>添加 而要用超级用户权限呢</a:t>
            </a:r>
            <a:r>
              <a:rPr kumimoji="1" lang="en-US" altLang="zh-CN" dirty="0"/>
              <a:t>?</a:t>
            </a:r>
            <a:r>
              <a:rPr kumimoji="1" lang="zh-CN" altLang="en-US" dirty="0"/>
              <a:t>因为安全问题</a:t>
            </a:r>
            <a:endParaRPr kumimoji="1" lang="en-US" altLang="zh-CN" dirty="0"/>
          </a:p>
          <a:p>
            <a:r>
              <a:rPr kumimoji="1" lang="zh-CN" altLang="en-US" dirty="0"/>
              <a:t>如果一般用户不知道超级用户密码就做不了这些事情</a:t>
            </a:r>
            <a:endParaRPr kumimoji="1" lang="en-US" altLang="zh-CN" dirty="0"/>
          </a:p>
          <a:p>
            <a:endParaRPr kumimoji="1" lang="en-US" altLang="zh-CN" dirty="0"/>
          </a:p>
          <a:p>
            <a:endParaRPr kumimoji="1" lang="en-US" altLang="zh-CN" dirty="0"/>
          </a:p>
          <a:p>
            <a:r>
              <a:rPr kumimoji="1" lang="en-US" altLang="zh-CN" dirty="0" err="1"/>
              <a:t>whoami</a:t>
            </a:r>
            <a:r>
              <a:rPr kumimoji="1" lang="zh-CN" altLang="en-US" dirty="0"/>
              <a:t>和 </a:t>
            </a:r>
            <a:r>
              <a:rPr kumimoji="1" lang="en-US" altLang="zh-CN" dirty="0"/>
              <a:t>who</a:t>
            </a:r>
            <a:r>
              <a:rPr kumimoji="1" lang="zh-CN" altLang="en-US" dirty="0"/>
              <a:t> </a:t>
            </a:r>
            <a:r>
              <a:rPr kumimoji="1" lang="en-US" altLang="zh-CN" dirty="0"/>
              <a:t>am</a:t>
            </a:r>
            <a:r>
              <a:rPr kumimoji="1" lang="zh-CN" altLang="en-US" dirty="0"/>
              <a:t> </a:t>
            </a:r>
            <a:r>
              <a:rPr kumimoji="1" lang="en-US" altLang="zh-CN" dirty="0" err="1"/>
              <a:t>i</a:t>
            </a:r>
            <a:r>
              <a:rPr kumimoji="1" lang="zh-CN" altLang="en-US" dirty="0"/>
              <a:t>的区别</a:t>
            </a:r>
            <a:endParaRPr kumimoji="1" lang="en-US" altLang="zh-CN" dirty="0"/>
          </a:p>
          <a:p>
            <a:r>
              <a:rPr kumimoji="1" lang="en-US" altLang="zh-CN" dirty="0" err="1"/>
              <a:t>su</a:t>
            </a:r>
            <a:r>
              <a:rPr kumimoji="1" lang="zh-CN" altLang="en-US" dirty="0"/>
              <a:t> </a:t>
            </a:r>
            <a:r>
              <a:rPr kumimoji="1" lang="en-US" altLang="zh-CN" dirty="0"/>
              <a:t>–</a:t>
            </a:r>
            <a:r>
              <a:rPr kumimoji="1" lang="zh-CN" altLang="en-US" dirty="0"/>
              <a:t> </a:t>
            </a:r>
            <a:r>
              <a:rPr kumimoji="1" lang="en-US" altLang="zh-CN" dirty="0" err="1"/>
              <a:t>lilei</a:t>
            </a:r>
            <a:r>
              <a:rPr kumimoji="1" lang="zh-CN" altLang="en-US" dirty="0"/>
              <a:t> 用李磊登陆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a:t>
            </a:fld>
            <a:endParaRPr kumimoji="1" lang="zh-CN" altLang="en-US"/>
          </a:p>
        </p:txBody>
      </p:sp>
    </p:spTree>
    <p:extLst>
      <p:ext uri="{BB962C8B-B14F-4D97-AF65-F5344CB8AC3E}">
        <p14:creationId xmlns:p14="http://schemas.microsoft.com/office/powerpoint/2010/main" val="44523343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一个</a:t>
            </a:r>
            <a:r>
              <a:rPr kumimoji="1" lang="en-US" altLang="zh-CN" dirty="0"/>
              <a:t>.</a:t>
            </a:r>
            <a:r>
              <a:rPr kumimoji="1" lang="zh-CN" altLang="en-US" dirty="0"/>
              <a:t>代表一个字符</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177</a:t>
            </a:fld>
            <a:endParaRPr kumimoji="1" lang="zh-CN" altLang="en-US"/>
          </a:p>
        </p:txBody>
      </p:sp>
    </p:spTree>
    <p:extLst>
      <p:ext uri="{BB962C8B-B14F-4D97-AF65-F5344CB8AC3E}">
        <p14:creationId xmlns:p14="http://schemas.microsoft.com/office/powerpoint/2010/main" val="11322954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ea</a:t>
            </a:r>
            <a:r>
              <a:rPr kumimoji="1" lang="en-US" altLang="zh-CN" dirty="0"/>
              <a:t>[cp]</a:t>
            </a:r>
          </a:p>
          <a:p>
            <a:r>
              <a:rPr kumimoji="1" lang="en-US" altLang="zh-CN" dirty="0" err="1"/>
              <a:t>eac</a:t>
            </a:r>
            <a:r>
              <a:rPr kumimoji="1" lang="en-US" altLang="zh-CN" dirty="0"/>
              <a:t> \</a:t>
            </a:r>
            <a:r>
              <a:rPr kumimoji="1" lang="en-US" altLang="zh-CN" dirty="0" err="1"/>
              <a:t>eap</a:t>
            </a:r>
            <a:r>
              <a:rPr kumimoji="1" lang="zh-CN" altLang="en-US" dirty="0"/>
              <a:t>都可以 但是</a:t>
            </a:r>
            <a:r>
              <a:rPr kumimoji="1" lang="en-US" altLang="zh-CN" dirty="0"/>
              <a:t>ear</a:t>
            </a:r>
            <a:r>
              <a:rPr kumimoji="1" lang="zh-CN" altLang="en-US" dirty="0"/>
              <a:t>不行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178</a:t>
            </a:fld>
            <a:endParaRPr kumimoji="1" lang="zh-CN" altLang="en-US"/>
          </a:p>
        </p:txBody>
      </p:sp>
    </p:spTree>
    <p:extLst>
      <p:ext uri="{BB962C8B-B14F-4D97-AF65-F5344CB8AC3E}">
        <p14:creationId xmlns:p14="http://schemas.microsoft.com/office/powerpoint/2010/main" val="424624665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a:t>
            </a:r>
            <a:r>
              <a:rPr kumimoji="1" lang="en-US" altLang="zh-CN" dirty="0"/>
              <a:t>p</a:t>
            </a:r>
            <a:r>
              <a:rPr kumimoji="1" lang="zh-CN" altLang="en-US" dirty="0"/>
              <a:t>开头的行</a:t>
            </a:r>
            <a:endParaRPr kumimoji="1" lang="en-US" altLang="zh-CN" dirty="0"/>
          </a:p>
          <a:p>
            <a:endParaRPr kumimoji="1" lang="en-US" altLang="zh-CN" dirty="0"/>
          </a:p>
          <a:p>
            <a:endParaRPr kumimoji="1" lang="en-US" altLang="zh-CN" dirty="0"/>
          </a:p>
          <a:p>
            <a:r>
              <a:rPr kumimoji="1" lang="zh-CN" altLang="en-US" dirty="0"/>
              <a:t>以</a:t>
            </a:r>
            <a:r>
              <a:rPr kumimoji="1" lang="en-US" altLang="zh-CN" dirty="0"/>
              <a:t>berry</a:t>
            </a:r>
            <a:r>
              <a:rPr kumimoji="1" lang="zh-CN" altLang="en-US" dirty="0"/>
              <a:t>为结尾的行 </a:t>
            </a:r>
            <a:endParaRPr kumimoji="1" lang="en-US" altLang="zh-CN" dirty="0"/>
          </a:p>
          <a:p>
            <a:r>
              <a:rPr kumimoji="1" lang="zh-CN" altLang="en-US" dirty="0"/>
              <a:t>必须行的结束字符必须得是</a:t>
            </a:r>
            <a:r>
              <a:rPr kumimoji="1" lang="en-US" altLang="zh-CN" dirty="0"/>
              <a:t>berry</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180</a:t>
            </a:fld>
            <a:endParaRPr kumimoji="1" lang="zh-CN" altLang="en-US"/>
          </a:p>
        </p:txBody>
      </p:sp>
    </p:spTree>
    <p:extLst>
      <p:ext uri="{BB962C8B-B14F-4D97-AF65-F5344CB8AC3E}">
        <p14:creationId xmlns:p14="http://schemas.microsoft.com/office/powerpoint/2010/main" val="183734144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181</a:t>
            </a:fld>
            <a:endParaRPr kumimoji="1" lang="zh-CN" altLang="en-US"/>
          </a:p>
        </p:txBody>
      </p:sp>
    </p:spTree>
    <p:extLst>
      <p:ext uri="{BB962C8B-B14F-4D97-AF65-F5344CB8AC3E}">
        <p14:creationId xmlns:p14="http://schemas.microsoft.com/office/powerpoint/2010/main" val="282708984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zh-CN" altLang="en-US" dirty="0"/>
              <a:t>是</a:t>
            </a:r>
            <a:r>
              <a:rPr kumimoji="1" lang="en-US" altLang="zh-CN" dirty="0"/>
              <a:t>0</a:t>
            </a:r>
            <a:r>
              <a:rPr kumimoji="1" lang="zh-CN" altLang="en-US" dirty="0"/>
              <a:t>到任意球多个</a:t>
            </a:r>
            <a:endParaRPr kumimoji="1" lang="en-US" altLang="zh-CN" dirty="0"/>
          </a:p>
          <a:p>
            <a:r>
              <a:rPr kumimoji="1" lang="en-US" altLang="zh-CN" dirty="0"/>
              <a:t>+</a:t>
            </a:r>
            <a:r>
              <a:rPr kumimoji="1" lang="zh-CN" altLang="en-US" dirty="0"/>
              <a:t>是</a:t>
            </a:r>
            <a:r>
              <a:rPr kumimoji="1" lang="en-US" altLang="zh-CN" dirty="0"/>
              <a:t>1</a:t>
            </a:r>
            <a:r>
              <a:rPr kumimoji="1" lang="zh-CN" altLang="en-US" dirty="0"/>
              <a:t>到任意多个</a:t>
            </a:r>
            <a:endParaRPr kumimoji="1" lang="en-US" altLang="zh-CN" dirty="0"/>
          </a:p>
          <a:p>
            <a:r>
              <a:rPr kumimoji="1" lang="en-US" altLang="zh-CN" dirty="0"/>
              <a:t>-E</a:t>
            </a:r>
          </a:p>
          <a:p>
            <a:endParaRPr kumimoji="1" lang="en-US" altLang="zh-CN" dirty="0"/>
          </a:p>
          <a:p>
            <a:r>
              <a:rPr kumimoji="1" lang="en-US" altLang="zh-CN" dirty="0"/>
              <a:t>man grep</a:t>
            </a:r>
            <a:r>
              <a:rPr kumimoji="1" lang="zh-CN" altLang="en-US" dirty="0"/>
              <a:t>之后通过</a:t>
            </a:r>
            <a:r>
              <a:rPr kumimoji="1" lang="en-US" altLang="zh-CN" dirty="0"/>
              <a:t>/</a:t>
            </a:r>
            <a:r>
              <a:rPr kumimoji="1" lang="zh-CN" altLang="en-US" dirty="0"/>
              <a:t>在帮助文件内查找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182</a:t>
            </a:fld>
            <a:endParaRPr kumimoji="1" lang="zh-CN" altLang="en-US"/>
          </a:p>
        </p:txBody>
      </p:sp>
    </p:spTree>
    <p:extLst>
      <p:ext uri="{BB962C8B-B14F-4D97-AF65-F5344CB8AC3E}">
        <p14:creationId xmlns:p14="http://schemas.microsoft.com/office/powerpoint/2010/main" val="64292854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grep -E '</a:t>
            </a:r>
            <a:r>
              <a:rPr kumimoji="1" lang="en" altLang="zh-CN" dirty="0" err="1"/>
              <a:t>apple|pear</a:t>
            </a:r>
            <a:r>
              <a:rPr kumimoji="1" lang="en" altLang="zh-CN" dirty="0"/>
              <a:t>' </a:t>
            </a:r>
            <a:r>
              <a:rPr kumimoji="1" lang="en" altLang="zh-CN" dirty="0" err="1"/>
              <a:t>fruit.txt</a:t>
            </a:r>
            <a:endParaRPr kumimoji="1"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183</a:t>
            </a:fld>
            <a:endParaRPr kumimoji="1" lang="zh-CN" altLang="en-US"/>
          </a:p>
        </p:txBody>
      </p:sp>
    </p:spTree>
    <p:extLst>
      <p:ext uri="{BB962C8B-B14F-4D97-AF65-F5344CB8AC3E}">
        <p14:creationId xmlns:p14="http://schemas.microsoft.com/office/powerpoint/2010/main" val="8639352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tr translate  </a:t>
            </a:r>
            <a:r>
              <a:rPr kumimoji="1" lang="zh-CN" altLang="en-US" dirty="0"/>
              <a:t>翻译 </a:t>
            </a:r>
            <a:endParaRPr kumimoji="1" lang="en-US" altLang="zh-CN" dirty="0"/>
          </a:p>
          <a:p>
            <a:r>
              <a:rPr kumimoji="1" lang="zh-CN" altLang="en-US" dirty="0"/>
              <a:t>字符替换 </a:t>
            </a:r>
            <a:endParaRPr kumimoji="1" lang="en-US" altLang="zh-CN" dirty="0"/>
          </a:p>
          <a:p>
            <a:r>
              <a:rPr kumimoji="1" lang="en-US" altLang="zh-CN" dirty="0"/>
              <a:t>mapping</a:t>
            </a:r>
            <a:r>
              <a:rPr kumimoji="1" lang="zh-CN" altLang="en-US" dirty="0"/>
              <a:t> 字符串替换 </a:t>
            </a:r>
            <a:r>
              <a:rPr kumimoji="1" lang="en-US" altLang="zh-CN" dirty="0"/>
              <a:t>map</a:t>
            </a:r>
            <a:r>
              <a:rPr kumimoji="1" lang="zh-CN" altLang="en-US" dirty="0"/>
              <a:t>工作 </a:t>
            </a:r>
            <a:endParaRPr kumimoji="1" lang="en-US" altLang="zh-CN" dirty="0"/>
          </a:p>
          <a:p>
            <a:endParaRPr kumimoji="1" lang="en-US" altLang="zh-CN" dirty="0"/>
          </a:p>
          <a:p>
            <a:endParaRPr kumimoji="1" lang="en-US" altLang="zh-CN" dirty="0"/>
          </a:p>
          <a:p>
            <a:r>
              <a:rPr kumimoji="1" lang="en" altLang="zh-CN" dirty="0"/>
              <a:t>echo 'this is ROT-13 encrypted' | tr 'A-Za-z' 'N-ZA-Mn-za-m’</a:t>
            </a:r>
          </a:p>
          <a:p>
            <a:r>
              <a:rPr kumimoji="1" lang="zh-CN" altLang="en" dirty="0"/>
              <a:t>使用</a:t>
            </a:r>
            <a:r>
              <a:rPr kumimoji="1" lang="en-US" altLang="zh-CN" dirty="0"/>
              <a:t>ROT-13</a:t>
            </a:r>
            <a:r>
              <a:rPr kumimoji="1" lang="zh-CN" altLang="en-US" dirty="0"/>
              <a:t> 加密法进行加密 </a:t>
            </a:r>
            <a:endParaRPr kumimoji="1" lang="en-US" altLang="zh-CN" dirty="0"/>
          </a:p>
          <a:p>
            <a:endParaRPr kumimoji="1" lang="en-US" altLang="zh-CN" dirty="0"/>
          </a:p>
          <a:p>
            <a:endParaRPr kumimoji="1" lang="en-US" altLang="zh-CN" dirty="0"/>
          </a:p>
          <a:p>
            <a:r>
              <a:rPr kumimoji="1" lang="en-US" altLang="zh-CN" dirty="0"/>
              <a:t>echo '</a:t>
            </a:r>
            <a:r>
              <a:rPr kumimoji="1" lang="en-US" altLang="zh-CN" dirty="0" err="1"/>
              <a:t>guvf</a:t>
            </a:r>
            <a:r>
              <a:rPr kumimoji="1" lang="en-US" altLang="zh-CN" dirty="0"/>
              <a:t> </a:t>
            </a:r>
            <a:r>
              <a:rPr kumimoji="1" lang="en-US" altLang="zh-CN" dirty="0" err="1"/>
              <a:t>vf</a:t>
            </a:r>
            <a:r>
              <a:rPr kumimoji="1" lang="en-US" altLang="zh-CN" dirty="0"/>
              <a:t> EBG-13 </a:t>
            </a:r>
            <a:r>
              <a:rPr kumimoji="1" lang="en-US" altLang="zh-CN" dirty="0" err="1"/>
              <a:t>rapelcgrq</a:t>
            </a:r>
            <a:r>
              <a:rPr kumimoji="1" lang="en-US" altLang="zh-CN" dirty="0"/>
              <a:t>' | tr 'A-Za-z' 'N-ZA-Mn-za-m’</a:t>
            </a:r>
          </a:p>
          <a:p>
            <a:r>
              <a:rPr kumimoji="1" lang="zh-CN" altLang="en-US" dirty="0"/>
              <a:t>用同样的方式还可以进行相应的解码 工作 </a:t>
            </a:r>
            <a:endParaRPr kumimoji="1" lang="en-US" altLang="zh-CN" dirty="0"/>
          </a:p>
          <a:p>
            <a:endParaRPr kumimoji="1" lang="en-US" altLang="zh-CN" dirty="0"/>
          </a:p>
          <a:p>
            <a:endParaRPr kumimoji="1" lang="en-US" altLang="zh-CN" dirty="0"/>
          </a:p>
          <a:p>
            <a:r>
              <a:rPr lang="en" altLang="zh-CN" dirty="0"/>
              <a:t>ROT13</a:t>
            </a:r>
            <a:r>
              <a:rPr lang="zh-CN" altLang="en" dirty="0"/>
              <a:t>（</a:t>
            </a:r>
            <a:r>
              <a:rPr lang="zh-CN" altLang="en-US" dirty="0"/>
              <a:t>回转</a:t>
            </a:r>
            <a:r>
              <a:rPr lang="en-US" altLang="zh-CN" dirty="0"/>
              <a:t>13</a:t>
            </a:r>
            <a:r>
              <a:rPr lang="zh-CN" altLang="en-US" dirty="0"/>
              <a:t>位，</a:t>
            </a:r>
            <a:r>
              <a:rPr lang="en" altLang="zh-CN" dirty="0"/>
              <a:t>rotateby13places</a:t>
            </a:r>
            <a:r>
              <a:rPr lang="zh-CN" altLang="en" dirty="0"/>
              <a:t>，</a:t>
            </a:r>
            <a:r>
              <a:rPr lang="zh-CN" altLang="en-US" dirty="0"/>
              <a:t>有时中间加了个减号称作</a:t>
            </a:r>
            <a:r>
              <a:rPr lang="en" altLang="zh-CN" dirty="0"/>
              <a:t>ROT-13</a:t>
            </a:r>
            <a:r>
              <a:rPr lang="zh-CN" altLang="en" dirty="0"/>
              <a:t>）</a:t>
            </a:r>
            <a:r>
              <a:rPr lang="zh-CN" altLang="en-US" dirty="0"/>
              <a:t>是一种简易的置换暗码。它是一种在网路论坛用作隐藏八卦、妙句、谜题解答以及某些脏话的工具，目的是逃过版主或管理员的匆匆一瞥。</a:t>
            </a:r>
            <a:r>
              <a:rPr lang="en" altLang="zh-CN" dirty="0"/>
              <a:t>ROT13</a:t>
            </a:r>
            <a:r>
              <a:rPr lang="zh-CN" altLang="en-US" dirty="0"/>
              <a:t>被描述成“杂志字谜上下颠倒解答的</a:t>
            </a:r>
            <a:r>
              <a:rPr lang="en" altLang="zh-CN" dirty="0"/>
              <a:t>Usenet</a:t>
            </a:r>
            <a:r>
              <a:rPr lang="zh-CN" altLang="en-US" dirty="0"/>
              <a:t>对等体”</a:t>
            </a:r>
            <a:r>
              <a:rPr lang="en" altLang="zh-CN" dirty="0"/>
              <a:t>ROT13</a:t>
            </a:r>
            <a:r>
              <a:rPr lang="zh-CN" altLang="en-US" dirty="0"/>
              <a:t>也是过去在古罗马开发的凯撒加密的一种变体。</a:t>
            </a:r>
            <a:r>
              <a:rPr lang="en" altLang="zh-CN" dirty="0"/>
              <a:t>ROT13</a:t>
            </a:r>
            <a:r>
              <a:rPr lang="zh-CN" altLang="en-US" dirty="0"/>
              <a:t>是它自己本身的逆反；也就是说，要还原</a:t>
            </a:r>
            <a:r>
              <a:rPr lang="en" altLang="zh-CN" dirty="0"/>
              <a:t>ROT13</a:t>
            </a:r>
            <a:r>
              <a:rPr lang="zh-CN" altLang="en" dirty="0"/>
              <a:t>，</a:t>
            </a:r>
            <a:r>
              <a:rPr lang="zh-CN" altLang="en-US" dirty="0"/>
              <a:t>套用加密同样的演算法即可得，故同样的操作可用再加密与解密。该演算法并没有提供真正的密码学上的保全，故它不应该被套用在需要保全的用途上。它常常被当作弱加密范例的典型。</a:t>
            </a:r>
            <a:r>
              <a:rPr lang="en" altLang="zh-CN" dirty="0"/>
              <a:t>ROT13</a:t>
            </a:r>
            <a:r>
              <a:rPr lang="zh-CN" altLang="en-US" dirty="0"/>
              <a:t>激励了广泛的线上书信撰写与字母游戏，且它常于新闻群组对话中被提及。</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184</a:t>
            </a:fld>
            <a:endParaRPr kumimoji="1" lang="zh-CN" altLang="en-US"/>
          </a:p>
        </p:txBody>
      </p:sp>
    </p:spTree>
    <p:extLst>
      <p:ext uri="{BB962C8B-B14F-4D97-AF65-F5344CB8AC3E}">
        <p14:creationId xmlns:p14="http://schemas.microsoft.com/office/powerpoint/2010/main" val="413253036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按照每个字母进行加密</a:t>
            </a:r>
            <a:r>
              <a:rPr kumimoji="1" lang="en" altLang="zh-CN" dirty="0"/>
              <a:t>echo 'already daytime' | tr 'day' 'night’</a:t>
            </a:r>
          </a:p>
          <a:p>
            <a:endParaRPr kumimoji="1" lang="en-US" altLang="zh-CN" dirty="0"/>
          </a:p>
          <a:p>
            <a:endParaRPr kumimoji="1" lang="en-US" altLang="zh-CN" dirty="0"/>
          </a:p>
          <a:p>
            <a:r>
              <a:rPr kumimoji="1" lang="en" altLang="zh-CN" dirty="0"/>
              <a:t> echo 'abc1234567gogogo dad' | tr 'bedf5-9' 'x’</a:t>
            </a:r>
          </a:p>
          <a:p>
            <a:r>
              <a:rPr kumimoji="1" lang="en" altLang="zh-CN" dirty="0"/>
              <a:t> echo 'abc1234567gogogo dad' | tr 'bedf5-9' '</a:t>
            </a:r>
            <a:r>
              <a:rPr kumimoji="1" lang="en" altLang="zh-CN" dirty="0" err="1"/>
              <a:t>xz</a:t>
            </a:r>
            <a:r>
              <a:rPr kumimoji="1" lang="en" altLang="zh-CN" dirty="0"/>
              <a:t>’</a:t>
            </a:r>
          </a:p>
          <a:p>
            <a:endParaRPr kumimoji="1" lang="en-US" altLang="zh-CN" dirty="0"/>
          </a:p>
          <a:p>
            <a:r>
              <a:rPr kumimoji="1" lang="zh-CN" altLang="en-US" dirty="0"/>
              <a:t>第一个对应的是</a:t>
            </a:r>
            <a:r>
              <a:rPr kumimoji="1" lang="en-US" altLang="zh-CN" dirty="0"/>
              <a:t>x</a:t>
            </a:r>
            <a:r>
              <a:rPr kumimoji="1" lang="zh-CN" altLang="en-US" dirty="0"/>
              <a:t> 后面的都对应</a:t>
            </a:r>
            <a:r>
              <a:rPr kumimoji="1" lang="en-US" altLang="zh-CN" dirty="0"/>
              <a:t>z</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185</a:t>
            </a:fld>
            <a:endParaRPr kumimoji="1" lang="zh-CN" altLang="en-US"/>
          </a:p>
        </p:txBody>
      </p:sp>
    </p:spTree>
    <p:extLst>
      <p:ext uri="{BB962C8B-B14F-4D97-AF65-F5344CB8AC3E}">
        <p14:creationId xmlns:p14="http://schemas.microsoft.com/office/powerpoint/2010/main" val="166290225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tr 'a-z' 'A-Z' &lt; </a:t>
            </a:r>
            <a:r>
              <a:rPr kumimoji="1" lang="en" altLang="zh-CN" dirty="0" err="1"/>
              <a:t>fruit.txt</a:t>
            </a:r>
            <a:r>
              <a:rPr kumimoji="1" lang="en" altLang="zh-CN" dirty="0"/>
              <a:t> &gt;fruit2.txt </a:t>
            </a:r>
            <a:endParaRPr kumimoji="1" lang="en-US" altLang="zh-CN" dirty="0"/>
          </a:p>
          <a:p>
            <a:endParaRPr kumimoji="1" lang="en-US" altLang="zh-CN" dirty="0"/>
          </a:p>
          <a:p>
            <a:r>
              <a:rPr kumimoji="1" lang="en-US" altLang="zh-CN" dirty="0"/>
              <a:t>&lt; from the</a:t>
            </a:r>
            <a:r>
              <a:rPr kumimoji="1" lang="zh-CN" altLang="en-US" dirty="0"/>
              <a:t> </a:t>
            </a:r>
            <a:r>
              <a:rPr kumimoji="1" lang="en-US" altLang="zh-CN" dirty="0"/>
              <a:t>file</a:t>
            </a:r>
          </a:p>
          <a:p>
            <a:endParaRPr kumimoji="1" lang="en-US" altLang="zh-CN" dirty="0"/>
          </a:p>
          <a:p>
            <a:r>
              <a:rPr kumimoji="1" lang="en" altLang="zh-CN" dirty="0"/>
              <a:t> tr '[:lower:]' '[:upper:]' &lt; </a:t>
            </a:r>
            <a:r>
              <a:rPr kumimoji="1" lang="en" altLang="zh-CN" dirty="0" err="1"/>
              <a:t>fruit.txt</a:t>
            </a:r>
            <a:r>
              <a:rPr kumimoji="1" lang="en" altLang="zh-CN" dirty="0"/>
              <a:t> &gt;fruit3.txt</a:t>
            </a:r>
          </a:p>
          <a:p>
            <a:r>
              <a:rPr kumimoji="1" lang="zh-CN" altLang="en-US" dirty="0"/>
              <a:t>也可以使用这种做法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186</a:t>
            </a:fld>
            <a:endParaRPr kumimoji="1" lang="zh-CN" altLang="en-US"/>
          </a:p>
        </p:txBody>
      </p:sp>
    </p:spTree>
    <p:extLst>
      <p:ext uri="{BB962C8B-B14F-4D97-AF65-F5344CB8AC3E}">
        <p14:creationId xmlns:p14="http://schemas.microsoft.com/office/powerpoint/2010/main" val="12604300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kumimoji="1" lang="zh-CN" altLang="en-US" dirty="0"/>
              <a:t>删除数字 </a:t>
            </a:r>
            <a:endParaRPr kumimoji="1" lang="en-US" altLang="zh-CN" dirty="0"/>
          </a:p>
          <a:p>
            <a:r>
              <a:rPr kumimoji="1" lang="en-US" altLang="zh-CN" dirty="0"/>
              <a:t>2.</a:t>
            </a:r>
            <a:r>
              <a:rPr kumimoji="1" lang="zh-CN" altLang="en-US" dirty="0"/>
              <a:t>删除数字 </a:t>
            </a:r>
            <a:r>
              <a:rPr kumimoji="1" lang="en-US" altLang="zh-CN" dirty="0"/>
              <a:t>c</a:t>
            </a:r>
            <a:r>
              <a:rPr kumimoji="1" lang="zh-CN" altLang="en-US" dirty="0"/>
              <a:t> 反相 删除的是数字以外的 </a:t>
            </a:r>
            <a:endParaRPr kumimoji="1" lang="en-US" altLang="zh-CN" dirty="0"/>
          </a:p>
          <a:p>
            <a:r>
              <a:rPr kumimoji="1" lang="en-US" altLang="zh-CN" dirty="0"/>
              <a:t>3.</a:t>
            </a:r>
            <a:r>
              <a:rPr kumimoji="1" lang="zh-CN" altLang="en-US" dirty="0"/>
              <a:t>压缩数字 </a:t>
            </a:r>
            <a:r>
              <a:rPr kumimoji="1" lang="en-US" altLang="zh-CN" dirty="0"/>
              <a:t>33</a:t>
            </a:r>
          </a:p>
          <a:p>
            <a:r>
              <a:rPr kumimoji="1" lang="en-US" altLang="zh-CN" dirty="0"/>
              <a:t>4.</a:t>
            </a:r>
            <a:r>
              <a:rPr kumimoji="1" lang="zh-CN" altLang="en-US" dirty="0"/>
              <a:t>压缩的是数字以外的 </a:t>
            </a:r>
            <a:r>
              <a:rPr kumimoji="1" lang="en-US" altLang="zh-CN" dirty="0" err="1"/>
              <a:t>ee</a:t>
            </a:r>
            <a:endParaRPr kumimoji="1" lang="en-US" altLang="zh-CN" dirty="0"/>
          </a:p>
          <a:p>
            <a:r>
              <a:rPr kumimoji="1" lang="en-US" altLang="zh-CN" dirty="0"/>
              <a:t>5.</a:t>
            </a:r>
            <a:r>
              <a:rPr kumimoji="1" lang="zh-CN" altLang="en-US" dirty="0"/>
              <a:t>删除数字压缩字母</a:t>
            </a:r>
            <a:endParaRPr kumimoji="1" lang="en-US" altLang="zh-CN" dirty="0"/>
          </a:p>
          <a:p>
            <a:r>
              <a:rPr kumimoji="1" lang="en-US" altLang="zh-CN" dirty="0"/>
              <a:t>6.</a:t>
            </a:r>
            <a:r>
              <a:rPr kumimoji="1" lang="zh-CN" altLang="en-US" dirty="0"/>
              <a:t>删除数字以外的 压缩字母以外的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188</a:t>
            </a:fld>
            <a:endParaRPr kumimoji="1" lang="zh-CN" altLang="en-US"/>
          </a:p>
        </p:txBody>
      </p:sp>
    </p:spTree>
    <p:extLst>
      <p:ext uri="{BB962C8B-B14F-4D97-AF65-F5344CB8AC3E}">
        <p14:creationId xmlns:p14="http://schemas.microsoft.com/office/powerpoint/2010/main" val="178824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然后添加了一个</a:t>
            </a:r>
            <a:r>
              <a:rPr kumimoji="1" lang="en-US" altLang="zh-CN" dirty="0"/>
              <a:t>user</a:t>
            </a:r>
          </a:p>
          <a:p>
            <a:endParaRPr kumimoji="1" lang="en-US" altLang="zh-CN" dirty="0"/>
          </a:p>
          <a:p>
            <a:r>
              <a:rPr kumimoji="1" lang="en-US" altLang="zh-CN" dirty="0" err="1"/>
              <a:t>useradd</a:t>
            </a:r>
            <a:r>
              <a:rPr kumimoji="1" lang="zh-CN" altLang="en-US" dirty="0"/>
              <a:t> </a:t>
            </a:r>
            <a:r>
              <a:rPr kumimoji="1" lang="en-US" altLang="zh-CN" dirty="0"/>
              <a:t>-d /home/</a:t>
            </a:r>
            <a:r>
              <a:rPr kumimoji="1" lang="en-US" altLang="zh-CN" dirty="0" err="1"/>
              <a:t>lilei</a:t>
            </a:r>
            <a:r>
              <a:rPr kumimoji="1" lang="en-US" altLang="zh-CN" dirty="0"/>
              <a:t> </a:t>
            </a:r>
            <a:r>
              <a:rPr kumimoji="1" lang="en-US" altLang="zh-CN" dirty="0" err="1"/>
              <a:t>lilei</a:t>
            </a:r>
            <a:endParaRPr kumimoji="1" lang="en-US" altLang="zh-CN" dirty="0"/>
          </a:p>
          <a:p>
            <a:r>
              <a:rPr kumimoji="1" lang="zh-CN" altLang="en-US" dirty="0"/>
              <a:t>设置用户文件夹要用完整路径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a:t>
            </a:fld>
            <a:endParaRPr kumimoji="1" lang="zh-CN" altLang="en-US"/>
          </a:p>
        </p:txBody>
      </p:sp>
    </p:spTree>
    <p:extLst>
      <p:ext uri="{BB962C8B-B14F-4D97-AF65-F5344CB8AC3E}">
        <p14:creationId xmlns:p14="http://schemas.microsoft.com/office/powerpoint/2010/main" val="225011284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189</a:t>
            </a:fld>
            <a:endParaRPr kumimoji="1" lang="zh-CN" altLang="en-US"/>
          </a:p>
        </p:txBody>
      </p:sp>
    </p:spTree>
    <p:extLst>
      <p:ext uri="{BB962C8B-B14F-4D97-AF65-F5344CB8AC3E}">
        <p14:creationId xmlns:p14="http://schemas.microsoft.com/office/powerpoint/2010/main" val="343300916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就像字处理软件中的查找替换一样 </a:t>
            </a:r>
            <a:endParaRPr kumimoji="1" lang="en-US" altLang="zh-CN" dirty="0"/>
          </a:p>
          <a:p>
            <a:r>
              <a:rPr kumimoji="1" lang="en-US" altLang="zh-CN" dirty="0"/>
              <a:t>a</a:t>
            </a:r>
            <a:r>
              <a:rPr kumimoji="1" lang="zh-CN" altLang="en-US" dirty="0"/>
              <a:t>就是要找的</a:t>
            </a:r>
            <a:endParaRPr kumimoji="1" lang="en-US" altLang="zh-CN" dirty="0"/>
          </a:p>
          <a:p>
            <a:r>
              <a:rPr kumimoji="1" lang="en-US" altLang="zh-CN" dirty="0"/>
              <a:t>b</a:t>
            </a:r>
            <a:r>
              <a:rPr kumimoji="1" lang="zh-CN" altLang="en-US" dirty="0"/>
              <a:t>就是要替换的</a:t>
            </a:r>
            <a:endParaRPr kumimoji="1" lang="en-US" altLang="zh-CN" dirty="0"/>
          </a:p>
          <a:p>
            <a:r>
              <a:rPr kumimoji="1" lang="zh-CN" altLang="en-US" dirty="0"/>
              <a:t>僧推月下门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191</a:t>
            </a:fld>
            <a:endParaRPr kumimoji="1" lang="zh-CN" altLang="en-US"/>
          </a:p>
        </p:txBody>
      </p:sp>
    </p:spTree>
    <p:extLst>
      <p:ext uri="{BB962C8B-B14F-4D97-AF65-F5344CB8AC3E}">
        <p14:creationId xmlns:p14="http://schemas.microsoft.com/office/powerpoint/2010/main" val="1928750876"/>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一般情况只能替换一个 </a:t>
            </a:r>
            <a:endParaRPr kumimoji="1" lang="en-US" altLang="zh-CN" dirty="0"/>
          </a:p>
          <a:p>
            <a:r>
              <a:rPr kumimoji="1" lang="zh-CN" altLang="en-US" dirty="0"/>
              <a:t>想替换所有的怎么办</a:t>
            </a:r>
            <a:r>
              <a:rPr kumimoji="1" lang="en-US" altLang="zh-CN" dirty="0"/>
              <a:t>?</a:t>
            </a:r>
          </a:p>
          <a:p>
            <a:r>
              <a:rPr kumimoji="1" lang="zh-CN" altLang="en-US" dirty="0"/>
              <a:t>就像</a:t>
            </a:r>
            <a:r>
              <a:rPr kumimoji="1" lang="en-US" altLang="zh-CN" dirty="0"/>
              <a:t>grep</a:t>
            </a:r>
            <a:r>
              <a:rPr kumimoji="1" lang="zh-CN" altLang="en-US" dirty="0"/>
              <a:t>中的一样 摇</a:t>
            </a:r>
            <a:r>
              <a:rPr kumimoji="1" lang="en-US" altLang="zh-CN" dirty="0"/>
              <a:t>global</a:t>
            </a:r>
            <a:r>
              <a:rPr kumimoji="1" lang="zh-CN" altLang="en-US" dirty="0"/>
              <a:t> 所以要加一个</a:t>
            </a:r>
            <a:r>
              <a:rPr kumimoji="1" lang="en-US" altLang="zh-CN" dirty="0"/>
              <a:t>/g</a:t>
            </a:r>
            <a:r>
              <a:rPr kumimoji="1" lang="zh-CN" altLang="en-US" dirty="0"/>
              <a:t>的运算符</a:t>
            </a:r>
            <a:endParaRPr kumimoji="1" lang="en-US" altLang="zh-CN" dirty="0"/>
          </a:p>
          <a:p>
            <a:r>
              <a:rPr kumimoji="1" lang="zh-CN" altLang="en-US" dirty="0"/>
              <a:t>如上图所示</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192</a:t>
            </a:fld>
            <a:endParaRPr kumimoji="1" lang="zh-CN" altLang="en-US"/>
          </a:p>
        </p:txBody>
      </p:sp>
    </p:spTree>
    <p:extLst>
      <p:ext uri="{BB962C8B-B14F-4D97-AF65-F5344CB8AC3E}">
        <p14:creationId xmlns:p14="http://schemas.microsoft.com/office/powerpoint/2010/main" val="190045928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如果想要查找的字符里面有</a:t>
            </a:r>
            <a:r>
              <a:rPr kumimoji="1" lang="en-US" altLang="zh-CN" dirty="0"/>
              <a:t>/</a:t>
            </a:r>
            <a:r>
              <a:rPr kumimoji="1" lang="zh-CN" altLang="en-US" dirty="0"/>
              <a:t>怎么办呢</a:t>
            </a:r>
            <a:r>
              <a:rPr kumimoji="1" lang="en-US" altLang="zh-CN" dirty="0"/>
              <a:t>,</a:t>
            </a:r>
            <a:r>
              <a:rPr kumimoji="1" lang="zh-CN" altLang="en-US" dirty="0"/>
              <a:t>可以使用别的分隔符 </a:t>
            </a:r>
            <a:endParaRPr kumimoji="1" lang="en-US" altLang="zh-CN" dirty="0"/>
          </a:p>
          <a:p>
            <a:r>
              <a:rPr kumimoji="1" lang="zh-CN" altLang="en-US" dirty="0"/>
              <a:t>比如</a:t>
            </a:r>
            <a:br>
              <a:rPr kumimoji="1" lang="en-US" altLang="zh-CN" dirty="0"/>
            </a:br>
            <a:r>
              <a:rPr kumimoji="1" lang="en-US" altLang="zh-CN" dirty="0"/>
              <a:t>|</a:t>
            </a:r>
            <a:r>
              <a:rPr kumimoji="1" lang="zh-CN" altLang="en-US" dirty="0"/>
              <a:t>或者</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193</a:t>
            </a:fld>
            <a:endParaRPr kumimoji="1" lang="zh-CN" altLang="en-US"/>
          </a:p>
        </p:txBody>
      </p:sp>
    </p:spTree>
    <p:extLst>
      <p:ext uri="{BB962C8B-B14F-4D97-AF65-F5344CB8AC3E}">
        <p14:creationId xmlns:p14="http://schemas.microsoft.com/office/powerpoint/2010/main" val="17057979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不使用</a:t>
            </a:r>
            <a:r>
              <a:rPr kumimoji="1" lang="en-US" altLang="zh-CN" dirty="0"/>
              <a:t>pipe</a:t>
            </a:r>
            <a:r>
              <a:rPr kumimoji="1" lang="zh-CN" altLang="en-US" dirty="0"/>
              <a:t>的方式 直接来</a:t>
            </a:r>
            <a:endParaRPr kumimoji="1" lang="en-US" altLang="zh-CN" dirty="0"/>
          </a:p>
          <a:p>
            <a:r>
              <a:rPr kumimoji="1" lang="zh-CN" altLang="en-US" dirty="0"/>
              <a:t>使用</a:t>
            </a:r>
            <a:r>
              <a:rPr kumimoji="1" lang="en-US" altLang="zh-CN" dirty="0"/>
              <a:t>&gt;</a:t>
            </a:r>
            <a:r>
              <a:rPr kumimoji="1" lang="zh-CN" altLang="en-US" dirty="0"/>
              <a:t>可以输出到别的文件</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194</a:t>
            </a:fld>
            <a:endParaRPr kumimoji="1" lang="zh-CN" altLang="en-US"/>
          </a:p>
        </p:txBody>
      </p:sp>
    </p:spTree>
    <p:extLst>
      <p:ext uri="{BB962C8B-B14F-4D97-AF65-F5344CB8AC3E}">
        <p14:creationId xmlns:p14="http://schemas.microsoft.com/office/powerpoint/2010/main" val="386359121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每一行就是一个独立的</a:t>
            </a:r>
            <a:r>
              <a:rPr kumimoji="1" lang="en-US" altLang="zh-CN" dirty="0"/>
              <a:t>stream</a:t>
            </a:r>
          </a:p>
          <a:p>
            <a:r>
              <a:rPr kumimoji="1" lang="zh-CN" altLang="en-US" dirty="0"/>
              <a:t>如果替换的话 就只替换第一个</a:t>
            </a:r>
            <a:r>
              <a:rPr kumimoji="1" lang="en-US" altLang="zh-CN" dirty="0"/>
              <a:t>p</a:t>
            </a:r>
          </a:p>
          <a:p>
            <a:r>
              <a:rPr kumimoji="1" lang="zh-CN" altLang="en-US" dirty="0"/>
              <a:t>如果使用了</a:t>
            </a:r>
            <a:r>
              <a:rPr kumimoji="1" lang="en-US" altLang="zh-CN" dirty="0"/>
              <a:t>g</a:t>
            </a:r>
            <a:r>
              <a:rPr kumimoji="1" lang="zh-CN" altLang="en-US" dirty="0"/>
              <a:t>这个</a:t>
            </a:r>
            <a:r>
              <a:rPr kumimoji="1" lang="en-US" altLang="zh-CN" dirty="0"/>
              <a:t>global</a:t>
            </a:r>
            <a:r>
              <a:rPr kumimoji="1" lang="zh-CN" altLang="en-US" dirty="0"/>
              <a:t>的话</a:t>
            </a:r>
            <a:endParaRPr kumimoji="1" lang="en-US" altLang="zh-CN" dirty="0"/>
          </a:p>
          <a:p>
            <a:r>
              <a:rPr kumimoji="1" lang="zh-CN" altLang="en-US" dirty="0"/>
              <a:t>就可以 所有的全部替换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195</a:t>
            </a:fld>
            <a:endParaRPr kumimoji="1" lang="zh-CN" altLang="en-US"/>
          </a:p>
        </p:txBody>
      </p:sp>
    </p:spTree>
    <p:extLst>
      <p:ext uri="{BB962C8B-B14F-4D97-AF65-F5344CB8AC3E}">
        <p14:creationId xmlns:p14="http://schemas.microsoft.com/office/powerpoint/2010/main" val="343435710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管道过来 解决第一个树字 </a:t>
            </a:r>
            <a:endParaRPr kumimoji="1" lang="en-US" altLang="zh-CN" dirty="0"/>
          </a:p>
          <a:p>
            <a:r>
              <a:rPr kumimoji="1" lang="zh-CN" altLang="en-US" dirty="0"/>
              <a:t>再管道一次 解决第二个树字 </a:t>
            </a:r>
            <a:endParaRPr kumimoji="1" lang="en-US" altLang="zh-CN" dirty="0"/>
          </a:p>
          <a:p>
            <a:endParaRPr kumimoji="1" lang="en-US" altLang="zh-CN" dirty="0"/>
          </a:p>
          <a:p>
            <a:r>
              <a:rPr kumimoji="1" lang="zh-CN" altLang="en-US" dirty="0"/>
              <a:t>可以用</a:t>
            </a:r>
            <a:r>
              <a:rPr kumimoji="1" lang="en-US" altLang="zh-CN" dirty="0"/>
              <a:t>-e</a:t>
            </a:r>
            <a:r>
              <a:rPr kumimoji="1" lang="zh-CN" altLang="en-US" dirty="0"/>
              <a:t> 这个参数 </a:t>
            </a:r>
            <a:endParaRPr kumimoji="1" lang="en-US" altLang="zh-CN" dirty="0"/>
          </a:p>
          <a:p>
            <a:r>
              <a:rPr kumimoji="1" lang="zh-CN" altLang="en-US" dirty="0"/>
              <a:t>这样就是一个管道 两次替换</a:t>
            </a:r>
            <a:endParaRPr kumimoji="1" lang="en-US" altLang="zh-CN" dirty="0"/>
          </a:p>
          <a:p>
            <a:endParaRPr kumimoji="1" lang="en-US" altLang="zh-CN" dirty="0"/>
          </a:p>
          <a:p>
            <a:r>
              <a:rPr kumimoji="1" lang="zh-CN" altLang="en-US" dirty="0"/>
              <a:t>出南门 本正南 有个面铺面冲南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196</a:t>
            </a:fld>
            <a:endParaRPr kumimoji="1" lang="zh-CN" altLang="en-US"/>
          </a:p>
        </p:txBody>
      </p:sp>
    </p:spTree>
    <p:extLst>
      <p:ext uri="{BB962C8B-B14F-4D97-AF65-F5344CB8AC3E}">
        <p14:creationId xmlns:p14="http://schemas.microsoft.com/office/powerpoint/2010/main" val="28363109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第一个替换掉了元音 </a:t>
            </a:r>
            <a:endParaRPr kumimoji="1" lang="en-US" altLang="zh-CN" dirty="0"/>
          </a:p>
          <a:p>
            <a:r>
              <a:rPr kumimoji="1" lang="zh-CN" altLang="en-US" dirty="0"/>
              <a:t>第二个想把</a:t>
            </a:r>
            <a:r>
              <a:rPr kumimoji="1" lang="en-US" altLang="zh-CN" dirty="0" err="1"/>
              <a:t>ee</a:t>
            </a:r>
            <a:r>
              <a:rPr kumimoji="1" lang="zh-CN" altLang="en-US" dirty="0"/>
              <a:t>两个做一个下划线 但是失败了 因为支持正则表达式需要一个 </a:t>
            </a:r>
            <a:r>
              <a:rPr kumimoji="1" lang="en-US" altLang="zh-CN" dirty="0"/>
              <a:t>–E</a:t>
            </a:r>
            <a:r>
              <a:rPr kumimoji="1" lang="zh-CN" altLang="en-US" dirty="0"/>
              <a:t> 参数</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197</a:t>
            </a:fld>
            <a:endParaRPr kumimoji="1" lang="zh-CN" altLang="en-US"/>
          </a:p>
        </p:txBody>
      </p:sp>
    </p:spTree>
    <p:extLst>
      <p:ext uri="{BB962C8B-B14F-4D97-AF65-F5344CB8AC3E}">
        <p14:creationId xmlns:p14="http://schemas.microsoft.com/office/powerpoint/2010/main" val="226294758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所有以</a:t>
            </a:r>
            <a:r>
              <a:rPr kumimoji="1" lang="en-US" altLang="zh-CN" dirty="0"/>
              <a:t>p</a:t>
            </a:r>
            <a:r>
              <a:rPr kumimoji="1" lang="zh-CN" altLang="en-US" dirty="0"/>
              <a:t>开头的单词 都要空两格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198</a:t>
            </a:fld>
            <a:endParaRPr kumimoji="1" lang="zh-CN" altLang="en-US"/>
          </a:p>
        </p:txBody>
      </p:sp>
    </p:spTree>
    <p:extLst>
      <p:ext uri="{BB962C8B-B14F-4D97-AF65-F5344CB8AC3E}">
        <p14:creationId xmlns:p14="http://schemas.microsoft.com/office/powerpoint/2010/main" val="2764713152"/>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每一行头喽都加一个</a:t>
            </a:r>
            <a:r>
              <a:rPr kumimoji="1" lang="en-US" altLang="zh-CN" dirty="0"/>
              <a:t>--&gt;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199</a:t>
            </a:fld>
            <a:endParaRPr kumimoji="1" lang="zh-CN" altLang="en-US"/>
          </a:p>
        </p:txBody>
      </p:sp>
    </p:spTree>
    <p:extLst>
      <p:ext uri="{BB962C8B-B14F-4D97-AF65-F5344CB8AC3E}">
        <p14:creationId xmlns:p14="http://schemas.microsoft.com/office/powerpoint/2010/main" val="2391470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创建一个文件 并且修改文件的所有者 </a:t>
            </a:r>
            <a:endParaRPr kumimoji="1" lang="en-US" altLang="zh-CN" dirty="0"/>
          </a:p>
          <a:p>
            <a:r>
              <a:rPr kumimoji="1" lang="zh-CN" altLang="en-US" dirty="0"/>
              <a:t>只使用用户名也可以</a:t>
            </a:r>
            <a:endParaRPr kumimoji="1" lang="en-US" altLang="zh-CN" dirty="0"/>
          </a:p>
          <a:p>
            <a:endParaRPr kumimoji="1" lang="en-US" altLang="zh-CN" dirty="0"/>
          </a:p>
          <a:p>
            <a:r>
              <a:rPr kumimoji="1" lang="en-US" altLang="zh-CN" dirty="0" err="1"/>
              <a:t>sudo</a:t>
            </a:r>
            <a:r>
              <a:rPr kumimoji="1" lang="en-US" altLang="zh-CN" dirty="0"/>
              <a:t> </a:t>
            </a:r>
            <a:r>
              <a:rPr kumimoji="1" lang="en-US" altLang="zh-CN" dirty="0" err="1"/>
              <a:t>chown</a:t>
            </a:r>
            <a:r>
              <a:rPr kumimoji="1" lang="en-US" altLang="zh-CN" dirty="0"/>
              <a:t> </a:t>
            </a:r>
            <a:r>
              <a:rPr kumimoji="1" lang="en-US" altLang="zh-CN" dirty="0" err="1"/>
              <a:t>justforfun</a:t>
            </a:r>
            <a:r>
              <a:rPr kumimoji="1" lang="en-US" altLang="zh-CN" dirty="0"/>
              <a:t> </a:t>
            </a:r>
            <a:r>
              <a:rPr kumimoji="1" lang="en-US" altLang="zh-CN" dirty="0" err="1"/>
              <a:t>testOwner.txt</a:t>
            </a:r>
            <a:endParaRPr kumimoji="1" lang="en-US" altLang="zh-CN" dirty="0"/>
          </a:p>
          <a:p>
            <a:endParaRPr kumimoji="1" lang="en-US" altLang="zh-CN" dirty="0"/>
          </a:p>
          <a:p>
            <a:r>
              <a:rPr kumimoji="1" lang="zh-CN" altLang="en-US" dirty="0"/>
              <a:t>用户名是阴阳</a:t>
            </a:r>
            <a:endParaRPr kumimoji="1" lang="en-US" altLang="zh-CN" dirty="0"/>
          </a:p>
          <a:p>
            <a:endParaRPr kumimoji="1" lang="en-US" altLang="zh-CN" dirty="0"/>
          </a:p>
          <a:p>
            <a:r>
              <a:rPr kumimoji="1" lang="zh-CN" altLang="en-US" dirty="0"/>
              <a:t>春夏属于阳</a:t>
            </a:r>
            <a:endParaRPr kumimoji="1" lang="en-US" altLang="zh-CN" dirty="0"/>
          </a:p>
          <a:p>
            <a:r>
              <a:rPr kumimoji="1" lang="zh-CN" altLang="en-US" dirty="0"/>
              <a:t>秋冬属于阴</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a:t>
            </a:fld>
            <a:endParaRPr kumimoji="1" lang="zh-CN" altLang="en-US"/>
          </a:p>
        </p:txBody>
      </p:sp>
    </p:spTree>
    <p:extLst>
      <p:ext uri="{BB962C8B-B14F-4D97-AF65-F5344CB8AC3E}">
        <p14:creationId xmlns:p14="http://schemas.microsoft.com/office/powerpoint/2010/main" val="381101410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去掉标签 看具体内容 </a:t>
            </a:r>
            <a:endParaRPr kumimoji="1" lang="en-US" altLang="zh-CN" dirty="0"/>
          </a:p>
          <a:p>
            <a:r>
              <a:rPr kumimoji="1" lang="en-US" altLang="zh-CN" dirty="0"/>
              <a:t>&lt;&gt;</a:t>
            </a:r>
            <a:r>
              <a:rPr kumimoji="1" lang="zh-CN" altLang="en-US" dirty="0"/>
              <a:t>尖括号里面是什么 是一个到任意多个字符 但是这些字符不包括 </a:t>
            </a:r>
            <a:r>
              <a:rPr kumimoji="1" lang="en-US" altLang="zh-CN" dirty="0"/>
              <a:t>&lt;&gt; </a:t>
            </a:r>
            <a:r>
              <a:rPr kumimoji="1" lang="zh-CN" altLang="en-US" dirty="0"/>
              <a:t>这两个尖括号字符</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200</a:t>
            </a:fld>
            <a:endParaRPr kumimoji="1" lang="zh-CN" altLang="en-US"/>
          </a:p>
        </p:txBody>
      </p:sp>
    </p:spTree>
    <p:extLst>
      <p:ext uri="{BB962C8B-B14F-4D97-AF65-F5344CB8AC3E}">
        <p14:creationId xmlns:p14="http://schemas.microsoft.com/office/powerpoint/2010/main" val="426353638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第一个是直接替换单词</a:t>
            </a:r>
            <a:endParaRPr kumimoji="1" lang="en-US" altLang="zh-CN" dirty="0"/>
          </a:p>
          <a:p>
            <a:r>
              <a:rPr kumimoji="1" lang="zh-CN" altLang="en-US" dirty="0"/>
              <a:t>第二个是说</a:t>
            </a:r>
            <a:r>
              <a:rPr kumimoji="1" lang="en-US" altLang="zh-CN" dirty="0"/>
              <a:t>day</a:t>
            </a:r>
            <a:r>
              <a:rPr kumimoji="1" lang="zh-CN" altLang="en-US" dirty="0"/>
              <a:t>是可以扩起来的 </a:t>
            </a:r>
            <a:endParaRPr kumimoji="1" lang="en-US" altLang="zh-CN" dirty="0"/>
          </a:p>
          <a:p>
            <a:r>
              <a:rPr kumimoji="1" lang="zh-CN" altLang="en-US" dirty="0"/>
              <a:t>第三个是使用</a:t>
            </a:r>
            <a:r>
              <a:rPr kumimoji="1" lang="en-US" altLang="zh-CN" dirty="0"/>
              <a:t>…</a:t>
            </a:r>
            <a:r>
              <a:rPr kumimoji="1" lang="zh-CN" altLang="en-US" dirty="0"/>
              <a:t>代表三个字符 可以是</a:t>
            </a:r>
            <a:r>
              <a:rPr kumimoji="1" lang="en-US" altLang="zh-CN" dirty="0"/>
              <a:t>day</a:t>
            </a:r>
            <a:r>
              <a:rPr kumimoji="1" lang="zh-CN" altLang="en-US" dirty="0"/>
              <a:t> 也可以</a:t>
            </a:r>
            <a:r>
              <a:rPr kumimoji="1" lang="en-US" altLang="zh-CN" dirty="0"/>
              <a:t>bad</a:t>
            </a:r>
            <a:r>
              <a:rPr kumimoji="1" lang="zh-CN" altLang="en-US" dirty="0"/>
              <a:t> 什么都可以然后他要进行保留 </a:t>
            </a:r>
            <a:endParaRPr kumimoji="1" lang="en-US" altLang="zh-CN" dirty="0"/>
          </a:p>
          <a:p>
            <a:r>
              <a:rPr kumimoji="1" lang="zh-CN" altLang="en-US" dirty="0"/>
              <a:t>怎么保留 </a:t>
            </a:r>
            <a:r>
              <a:rPr kumimoji="1" lang="en-US" altLang="zh-CN" dirty="0"/>
              <a:t>\1</a:t>
            </a:r>
            <a:r>
              <a:rPr kumimoji="1" lang="zh-CN" altLang="en-US" dirty="0"/>
              <a:t> 代表第一个参数 </a:t>
            </a:r>
            <a:endParaRPr kumimoji="1" lang="en-US" altLang="zh-CN" dirty="0"/>
          </a:p>
          <a:p>
            <a:r>
              <a:rPr kumimoji="1" lang="zh-CN" altLang="en-US" dirty="0"/>
              <a:t>第四个是转义 可以省略 </a:t>
            </a:r>
            <a:endParaRPr kumimoji="1" lang="en-US" altLang="zh-CN" dirty="0"/>
          </a:p>
          <a:p>
            <a:r>
              <a:rPr kumimoji="1" lang="zh-CN" altLang="en-US" dirty="0"/>
              <a:t>第五个是</a:t>
            </a:r>
            <a:r>
              <a:rPr kumimoji="1" lang="en-US" altLang="zh-CN" dirty="0"/>
              <a:t>-E</a:t>
            </a:r>
            <a:r>
              <a:rPr kumimoji="1" lang="zh-CN" altLang="en-US" dirty="0"/>
              <a:t>意味着这是一个表达式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201</a:t>
            </a:fld>
            <a:endParaRPr kumimoji="1" lang="zh-CN" altLang="en-US"/>
          </a:p>
        </p:txBody>
      </p:sp>
    </p:spTree>
    <p:extLst>
      <p:ext uri="{BB962C8B-B14F-4D97-AF65-F5344CB8AC3E}">
        <p14:creationId xmlns:p14="http://schemas.microsoft.com/office/powerpoint/2010/main" val="215734605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可以把姓和名颠倒一下 </a:t>
            </a:r>
            <a:endParaRPr kumimoji="1" lang="en-US" altLang="zh-CN" dirty="0"/>
          </a:p>
          <a:p>
            <a:r>
              <a:rPr kumimoji="1" lang="en-US" altLang="zh-CN" dirty="0"/>
              <a:t>\1 </a:t>
            </a:r>
            <a:r>
              <a:rPr kumimoji="1" lang="zh-CN" altLang="en-US" dirty="0"/>
              <a:t>第一个参数 对应空格之前的部分 </a:t>
            </a:r>
            <a:endParaRPr kumimoji="1" lang="en-US" altLang="zh-CN" dirty="0"/>
          </a:p>
          <a:p>
            <a:r>
              <a:rPr kumimoji="1" lang="en-US" altLang="zh-CN" dirty="0"/>
              <a:t>\2 </a:t>
            </a:r>
            <a:r>
              <a:rPr kumimoji="1" lang="zh-CN" altLang="en-US" dirty="0"/>
              <a:t>第二个参数 对应空格之后的部分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202</a:t>
            </a:fld>
            <a:endParaRPr kumimoji="1" lang="zh-CN" altLang="en-US"/>
          </a:p>
        </p:txBody>
      </p:sp>
    </p:spTree>
    <p:extLst>
      <p:ext uri="{BB962C8B-B14F-4D97-AF65-F5344CB8AC3E}">
        <p14:creationId xmlns:p14="http://schemas.microsoft.com/office/powerpoint/2010/main" val="350128154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给指定的单词 加上</a:t>
            </a:r>
            <a:r>
              <a:rPr kumimoji="1" lang="en-US" altLang="zh-CN" dirty="0"/>
              <a:t>tree</a:t>
            </a:r>
            <a:r>
              <a:rPr kumimoji="1" lang="zh-CN" altLang="en-US" dirty="0"/>
              <a:t>的后缀</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203</a:t>
            </a:fld>
            <a:endParaRPr kumimoji="1" lang="zh-CN" altLang="en-US"/>
          </a:p>
        </p:txBody>
      </p:sp>
    </p:spTree>
    <p:extLst>
      <p:ext uri="{BB962C8B-B14F-4D97-AF65-F5344CB8AC3E}">
        <p14:creationId xmlns:p14="http://schemas.microsoft.com/office/powerpoint/2010/main" val="2724189939"/>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coolshell.cn</a:t>
            </a:r>
            <a:r>
              <a:rPr kumimoji="1" lang="en" altLang="zh-CN" dirty="0"/>
              <a:t>/articles/9104.html</a:t>
            </a:r>
          </a:p>
          <a:p>
            <a:endParaRPr kumimoji="1" lang="en" altLang="zh-CN" dirty="0"/>
          </a:p>
          <a:p>
            <a:r>
              <a:rPr kumimoji="1" lang="en" altLang="zh-CN" dirty="0"/>
              <a:t> find . -</a:t>
            </a:r>
            <a:r>
              <a:rPr kumimoji="1" lang="en" altLang="zh-CN" dirty="0" err="1"/>
              <a:t>maxdepth</a:t>
            </a:r>
            <a:r>
              <a:rPr kumimoji="1" lang="en" altLang="zh-CN" dirty="0"/>
              <a:t> 2 -</a:t>
            </a:r>
            <a:r>
              <a:rPr kumimoji="1" lang="en" altLang="zh-CN" dirty="0" err="1"/>
              <a:t>mindepth</a:t>
            </a:r>
            <a:r>
              <a:rPr kumimoji="1" lang="en" altLang="zh-CN" dirty="0"/>
              <a:t> 2 |</a:t>
            </a:r>
            <a:r>
              <a:rPr kumimoji="1" lang="en" altLang="zh-CN" dirty="0" err="1"/>
              <a:t>sort|sed</a:t>
            </a:r>
            <a:r>
              <a:rPr kumimoji="1" lang="en" altLang="zh-CN" dirty="0"/>
              <a:t> 's/\(\.\/.\)\(\/...\)/\1\2\2/g’</a:t>
            </a:r>
          </a:p>
          <a:p>
            <a:r>
              <a:rPr kumimoji="1" lang="zh-CN" altLang="en" dirty="0"/>
              <a:t>括号需要</a:t>
            </a:r>
            <a:r>
              <a:rPr kumimoji="1" lang="zh-CN" altLang="en-US" dirty="0"/>
              <a:t>转意 </a:t>
            </a:r>
            <a:r>
              <a:rPr kumimoji="1" lang="en-US" altLang="zh-CN" dirty="0"/>
              <a:t>.</a:t>
            </a:r>
            <a:r>
              <a:rPr kumimoji="1" lang="zh-CN" altLang="en-US" dirty="0"/>
              <a:t> </a:t>
            </a:r>
            <a:r>
              <a:rPr kumimoji="1" lang="en-US" altLang="zh-CN" dirty="0"/>
              <a:t>\/ </a:t>
            </a:r>
            <a:r>
              <a:rPr kumimoji="1" lang="zh-CN" altLang="en-US" dirty="0"/>
              <a:t>都需要转意</a:t>
            </a:r>
            <a:endParaRPr kumimoji="1" lang="en-US" altLang="zh-CN" dirty="0"/>
          </a:p>
          <a:p>
            <a:endParaRPr kumimoji="1" lang="en-US" altLang="zh-CN" dirty="0"/>
          </a:p>
          <a:p>
            <a:endParaRPr kumimoji="1" lang="en-US" altLang="zh-CN" dirty="0"/>
          </a:p>
          <a:p>
            <a:r>
              <a:rPr kumimoji="1" lang="zh-CN" altLang="en-US" dirty="0"/>
              <a:t>玲珑塔 塔玲珑 </a:t>
            </a:r>
            <a:endParaRPr kumimoji="1" lang="en-US" altLang="zh-CN" dirty="0"/>
          </a:p>
          <a:p>
            <a:r>
              <a:rPr kumimoji="1" lang="zh-CN" altLang="en-US"/>
              <a:t>喇叭喇嘛 </a:t>
            </a:r>
            <a:endParaRPr kumimoji="1" lang="en-US" altLang="zh-CN" dirty="0"/>
          </a:p>
          <a:p>
            <a:r>
              <a:rPr kumimoji="1" lang="zh-CN" altLang="en-US" dirty="0"/>
              <a:t>回心转意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204</a:t>
            </a:fld>
            <a:endParaRPr kumimoji="1" lang="zh-CN" altLang="en-US"/>
          </a:p>
        </p:txBody>
      </p:sp>
    </p:spTree>
    <p:extLst>
      <p:ext uri="{BB962C8B-B14F-4D97-AF65-F5344CB8AC3E}">
        <p14:creationId xmlns:p14="http://schemas.microsoft.com/office/powerpoint/2010/main" val="145464401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 </a:t>
            </a:r>
            <a:r>
              <a:rPr kumimoji="1" lang="zh-CN" altLang="en-US" dirty="0"/>
              <a:t>按照</a:t>
            </a:r>
            <a:r>
              <a:rPr kumimoji="1" lang="en-US" altLang="zh-CN" dirty="0"/>
              <a:t>character</a:t>
            </a:r>
            <a:r>
              <a:rPr kumimoji="1" lang="zh-CN" altLang="en-US" dirty="0"/>
              <a:t>的模式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205</a:t>
            </a:fld>
            <a:endParaRPr kumimoji="1" lang="zh-CN" altLang="en-US"/>
          </a:p>
        </p:txBody>
      </p:sp>
    </p:spTree>
    <p:extLst>
      <p:ext uri="{BB962C8B-B14F-4D97-AF65-F5344CB8AC3E}">
        <p14:creationId xmlns:p14="http://schemas.microsoft.com/office/powerpoint/2010/main" val="222052049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纵向截取文件</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206</a:t>
            </a:fld>
            <a:endParaRPr kumimoji="1" lang="zh-CN" altLang="en-US"/>
          </a:p>
        </p:txBody>
      </p:sp>
    </p:spTree>
    <p:extLst>
      <p:ext uri="{BB962C8B-B14F-4D97-AF65-F5344CB8AC3E}">
        <p14:creationId xmlns:p14="http://schemas.microsoft.com/office/powerpoint/2010/main" val="328138604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echo </a:t>
            </a:r>
            <a:r>
              <a:rPr kumimoji="1" lang="zh-CN" altLang="en-US" dirty="0"/>
              <a:t>前面的字符 然后</a:t>
            </a:r>
            <a:r>
              <a:rPr kumimoji="1" lang="en-US" altLang="zh-CN" dirty="0"/>
              <a:t>pipe</a:t>
            </a:r>
            <a:r>
              <a:rPr kumimoji="1" lang="zh-CN" altLang="en-US" dirty="0"/>
              <a:t>给</a:t>
            </a:r>
            <a:r>
              <a:rPr kumimoji="1" lang="en-US" altLang="zh-CN" dirty="0" err="1"/>
              <a:t>wc</a:t>
            </a:r>
            <a:r>
              <a:rPr kumimoji="1" lang="zh-CN" altLang="en-US" dirty="0"/>
              <a:t>看长度 </a:t>
            </a:r>
            <a:endParaRPr kumimoji="1" lang="en-US" altLang="zh-CN" dirty="0"/>
          </a:p>
          <a:p>
            <a:r>
              <a:rPr kumimoji="1" lang="zh-CN" altLang="en-US" dirty="0"/>
              <a:t>把长度控制一下然后截取两列</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207</a:t>
            </a:fld>
            <a:endParaRPr kumimoji="1" lang="zh-CN" altLang="en-US"/>
          </a:p>
        </p:txBody>
      </p:sp>
    </p:spTree>
    <p:extLst>
      <p:ext uri="{BB962C8B-B14F-4D97-AF65-F5344CB8AC3E}">
        <p14:creationId xmlns:p14="http://schemas.microsoft.com/office/powerpoint/2010/main" val="154540977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最后想要截取 竖着的文件名字这一列 </a:t>
            </a:r>
            <a:endParaRPr kumimoji="1" lang="en-US" altLang="zh-CN" dirty="0"/>
          </a:p>
          <a:p>
            <a:r>
              <a:rPr kumimoji="1" lang="zh-CN" altLang="en-US" dirty="0"/>
              <a:t>怎么办 再量长度 </a:t>
            </a:r>
            <a:endParaRPr kumimoji="1" lang="en-US" altLang="zh-CN" dirty="0"/>
          </a:p>
          <a:p>
            <a:r>
              <a:rPr kumimoji="1" lang="zh-CN" altLang="en-US" dirty="0"/>
              <a:t>然后 再竖着截取一截子</a:t>
            </a:r>
            <a:endParaRPr kumimoji="1" lang="en-US" altLang="zh-CN" dirty="0"/>
          </a:p>
          <a:p>
            <a:endParaRPr kumimoji="1" lang="en-US" altLang="zh-CN" dirty="0"/>
          </a:p>
          <a:p>
            <a:r>
              <a:rPr kumimoji="1" lang="zh-CN" altLang="en-US" dirty="0"/>
              <a:t>如果最后不想截取 就不写最后一个数字 </a:t>
            </a:r>
            <a:endParaRPr kumimoji="1" lang="en-US" altLang="zh-CN" dirty="0"/>
          </a:p>
          <a:p>
            <a:r>
              <a:rPr kumimoji="1" lang="zh-CN" altLang="en-US" dirty="0"/>
              <a:t>同理 开头也可以这样处理</a:t>
            </a:r>
            <a:endParaRPr kumimoji="1" lang="en-US" altLang="zh-CN" dirty="0"/>
          </a:p>
          <a:p>
            <a:endParaRPr kumimoji="1" lang="en-US" altLang="zh-CN" dirty="0"/>
          </a:p>
          <a:p>
            <a:r>
              <a:rPr kumimoji="1" lang="en" altLang="zh-CN" dirty="0"/>
              <a:t>cut -c -10,28-35,47- </a:t>
            </a:r>
            <a:r>
              <a:rPr kumimoji="1" lang="en" altLang="zh-CN" dirty="0" err="1"/>
              <a:t>dir_content.txt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208</a:t>
            </a:fld>
            <a:endParaRPr kumimoji="1" lang="zh-CN" altLang="en-US"/>
          </a:p>
        </p:txBody>
      </p:sp>
    </p:spTree>
    <p:extLst>
      <p:ext uri="{BB962C8B-B14F-4D97-AF65-F5344CB8AC3E}">
        <p14:creationId xmlns:p14="http://schemas.microsoft.com/office/powerpoint/2010/main" val="342083817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甚至可以对于</a:t>
            </a:r>
            <a:r>
              <a:rPr kumimoji="1" lang="en-US" altLang="zh-CN" dirty="0" err="1"/>
              <a:t>ll</a:t>
            </a:r>
            <a:r>
              <a:rPr kumimoji="1" lang="zh-CN" altLang="en-US" dirty="0"/>
              <a:t>直接使用</a:t>
            </a:r>
            <a:r>
              <a:rPr kumimoji="1" lang="en-US" altLang="zh-CN" dirty="0"/>
              <a:t>pipe</a:t>
            </a:r>
            <a:r>
              <a:rPr kumimoji="1" lang="zh-CN" altLang="en-US" dirty="0"/>
              <a:t>的方式 观察</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209</a:t>
            </a:fld>
            <a:endParaRPr kumimoji="1" lang="zh-CN" altLang="en-US"/>
          </a:p>
        </p:txBody>
      </p:sp>
    </p:spTree>
    <p:extLst>
      <p:ext uri="{BB962C8B-B14F-4D97-AF65-F5344CB8AC3E}">
        <p14:creationId xmlns:p14="http://schemas.microsoft.com/office/powerpoint/2010/main" val="910923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改变文件夹的所有者 </a:t>
            </a:r>
            <a:endParaRPr kumimoji="1" lang="en-US" altLang="zh-CN" dirty="0"/>
          </a:p>
          <a:p>
            <a:r>
              <a:rPr kumimoji="1" lang="zh-CN" altLang="en-US" dirty="0"/>
              <a:t>可以直接修改</a:t>
            </a:r>
            <a:endParaRPr kumimoji="1" lang="en-US" altLang="zh-CN" dirty="0"/>
          </a:p>
          <a:p>
            <a:r>
              <a:rPr kumimoji="1" lang="zh-CN" altLang="en-US" dirty="0"/>
              <a:t>但是里面的文件的所有者并没有一起修改</a:t>
            </a:r>
            <a:endParaRPr kumimoji="1" lang="en-US" altLang="zh-CN" dirty="0"/>
          </a:p>
          <a:p>
            <a:r>
              <a:rPr kumimoji="1" lang="zh-CN" altLang="en-US" dirty="0"/>
              <a:t>如何才能一起修改 </a:t>
            </a:r>
            <a:endParaRPr kumimoji="1" lang="en-US" altLang="zh-CN" dirty="0"/>
          </a:p>
          <a:p>
            <a:r>
              <a:rPr kumimoji="1" lang="en-US" altLang="zh-CN" dirty="0"/>
              <a:t>man</a:t>
            </a:r>
            <a:r>
              <a:rPr kumimoji="1" lang="zh-CN" altLang="en-US" dirty="0"/>
              <a:t> </a:t>
            </a:r>
            <a:r>
              <a:rPr kumimoji="1" lang="en-US" altLang="zh-CN" dirty="0" err="1"/>
              <a:t>chown</a:t>
            </a:r>
            <a:r>
              <a:rPr kumimoji="1" lang="zh-CN" altLang="en-US" dirty="0"/>
              <a:t> </a:t>
            </a:r>
            <a:endParaRPr kumimoji="1" lang="en-US" altLang="zh-CN" dirty="0"/>
          </a:p>
          <a:p>
            <a:r>
              <a:rPr kumimoji="1" lang="zh-CN" altLang="en-US" dirty="0"/>
              <a:t>观察到</a:t>
            </a:r>
            <a:r>
              <a:rPr kumimoji="1" lang="en-US" altLang="zh-CN" dirty="0"/>
              <a:t>-R</a:t>
            </a:r>
            <a:r>
              <a:rPr kumimoji="1" lang="zh-CN" altLang="en-US" dirty="0"/>
              <a:t>特性</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a:t>
            </a:fld>
            <a:endParaRPr kumimoji="1" lang="zh-CN" altLang="en-US"/>
          </a:p>
        </p:txBody>
      </p:sp>
    </p:spTree>
    <p:extLst>
      <p:ext uri="{BB962C8B-B14F-4D97-AF65-F5344CB8AC3E}">
        <p14:creationId xmlns:p14="http://schemas.microsoft.com/office/powerpoint/2010/main" val="145920080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先得到所有的</a:t>
            </a:r>
            <a:r>
              <a:rPr kumimoji="1" lang="en-US" altLang="zh-CN" dirty="0"/>
              <a:t>history</a:t>
            </a:r>
            <a:r>
              <a:rPr kumimoji="1" lang="zh-CN" altLang="en-US" dirty="0"/>
              <a:t> </a:t>
            </a:r>
            <a:endParaRPr kumimoji="1" lang="en-US" altLang="zh-CN" dirty="0"/>
          </a:p>
          <a:p>
            <a:r>
              <a:rPr kumimoji="1" lang="zh-CN" altLang="en-US" dirty="0"/>
              <a:t>然后 </a:t>
            </a:r>
            <a:r>
              <a:rPr kumimoji="1" lang="en-US" altLang="zh-CN" dirty="0"/>
              <a:t>global</a:t>
            </a:r>
            <a:r>
              <a:rPr kumimoji="1" lang="zh-CN" altLang="en-US" dirty="0"/>
              <a:t> </a:t>
            </a:r>
            <a:r>
              <a:rPr kumimoji="1" lang="en-US" altLang="zh-CN" dirty="0"/>
              <a:t>search</a:t>
            </a:r>
            <a:r>
              <a:rPr kumimoji="1" lang="zh-CN" altLang="en-US" dirty="0"/>
              <a:t> </a:t>
            </a:r>
            <a:r>
              <a:rPr kumimoji="1" lang="en-US" altLang="zh-CN" dirty="0"/>
              <a:t>fruit</a:t>
            </a:r>
            <a:r>
              <a:rPr kumimoji="1" lang="zh-CN" altLang="en-US" dirty="0"/>
              <a:t> 筛一把 </a:t>
            </a:r>
            <a:endParaRPr kumimoji="1" lang="en-US" altLang="zh-CN" dirty="0"/>
          </a:p>
          <a:p>
            <a:r>
              <a:rPr kumimoji="1" lang="zh-CN" altLang="en-US" dirty="0"/>
              <a:t>最后 使用</a:t>
            </a:r>
            <a:r>
              <a:rPr kumimoji="1" lang="en-US" altLang="zh-CN" dirty="0"/>
              <a:t>cut</a:t>
            </a:r>
            <a:r>
              <a:rPr kumimoji="1" lang="zh-CN" altLang="en-US" dirty="0"/>
              <a:t> 进行截取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210</a:t>
            </a:fld>
            <a:endParaRPr kumimoji="1" lang="zh-CN" altLang="en-US"/>
          </a:p>
        </p:txBody>
      </p:sp>
    </p:spTree>
    <p:extLst>
      <p:ext uri="{BB962C8B-B14F-4D97-AF65-F5344CB8AC3E}">
        <p14:creationId xmlns:p14="http://schemas.microsoft.com/office/powerpoint/2010/main" val="272740543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ps</a:t>
            </a:r>
            <a:endParaRPr kumimoji="1" lang="en-US" altLang="zh-CN" dirty="0"/>
          </a:p>
          <a:p>
            <a:r>
              <a:rPr kumimoji="1" lang="zh-CN" altLang="en-US" dirty="0"/>
              <a:t>显示</a:t>
            </a:r>
            <a:r>
              <a:rPr kumimoji="1" lang="en-US" altLang="zh-CN" dirty="0"/>
              <a:t>process</a:t>
            </a:r>
            <a:r>
              <a:rPr kumimoji="1" lang="zh-CN" altLang="en-US" dirty="0"/>
              <a:t> </a:t>
            </a:r>
            <a:endParaRPr kumimoji="1" lang="en-US" altLang="zh-CN" dirty="0"/>
          </a:p>
          <a:p>
            <a:r>
              <a:rPr kumimoji="1" lang="en-US" altLang="zh-CN" dirty="0"/>
              <a:t>cut</a:t>
            </a:r>
            <a:r>
              <a:rPr kumimoji="1" lang="zh-CN" altLang="en-US" dirty="0"/>
              <a:t> 截取</a:t>
            </a:r>
            <a:r>
              <a:rPr kumimoji="1" lang="en-US" altLang="zh-CN" dirty="0" err="1"/>
              <a:t>pid</a:t>
            </a:r>
            <a:r>
              <a:rPr kumimoji="1" lang="zh-CN" altLang="en-US" dirty="0"/>
              <a:t>和名字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211</a:t>
            </a:fld>
            <a:endParaRPr kumimoji="1" lang="zh-CN" altLang="en-US"/>
          </a:p>
        </p:txBody>
      </p:sp>
    </p:spTree>
    <p:extLst>
      <p:ext uri="{BB962C8B-B14F-4D97-AF65-F5344CB8AC3E}">
        <p14:creationId xmlns:p14="http://schemas.microsoft.com/office/powerpoint/2010/main" val="85566715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people</a:t>
            </a:r>
            <a:r>
              <a:rPr kumimoji="1" lang="zh-CN" altLang="en-US" dirty="0"/>
              <a:t>是用</a:t>
            </a:r>
            <a:r>
              <a:rPr kumimoji="1" lang="en-US" altLang="zh-CN" dirty="0"/>
              <a:t>,</a:t>
            </a:r>
            <a:r>
              <a:rPr kumimoji="1" lang="zh-CN" altLang="en-US" dirty="0"/>
              <a:t>分割的三列 </a:t>
            </a:r>
            <a:endParaRPr kumimoji="1" lang="en-US" altLang="zh-CN" dirty="0"/>
          </a:p>
          <a:p>
            <a:r>
              <a:rPr kumimoji="1" lang="en-US" altLang="zh-CN" dirty="0"/>
              <a:t>-f field</a:t>
            </a:r>
            <a:r>
              <a:rPr kumimoji="1" lang="zh-CN" altLang="en-US" dirty="0"/>
              <a:t>分模式 </a:t>
            </a:r>
            <a:endParaRPr kumimoji="1" lang="en-US" altLang="zh-CN" dirty="0"/>
          </a:p>
          <a:p>
            <a:r>
              <a:rPr kumimoji="1" lang="en-US" altLang="zh-CN" dirty="0"/>
              <a:t>-d</a:t>
            </a:r>
            <a:r>
              <a:rPr kumimoji="1" lang="zh-CN" altLang="en-US" dirty="0"/>
              <a:t> </a:t>
            </a:r>
            <a:r>
              <a:rPr kumimoji="1" lang="en-US" altLang="zh-CN" dirty="0"/>
              <a:t>delimiter</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212</a:t>
            </a:fld>
            <a:endParaRPr kumimoji="1" lang="zh-CN" altLang="en-US"/>
          </a:p>
        </p:txBody>
      </p:sp>
    </p:spTree>
    <p:extLst>
      <p:ext uri="{BB962C8B-B14F-4D97-AF65-F5344CB8AC3E}">
        <p14:creationId xmlns:p14="http://schemas.microsoft.com/office/powerpoint/2010/main" val="386275059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用冒号分 要</a:t>
            </a:r>
            <a:r>
              <a:rPr kumimoji="1" lang="en-US" altLang="zh-CN" dirty="0"/>
              <a:t>1,7</a:t>
            </a:r>
            <a:r>
              <a:rPr kumimoji="1" lang="zh-CN" altLang="en-US" dirty="0"/>
              <a:t>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213</a:t>
            </a:fld>
            <a:endParaRPr kumimoji="1" lang="zh-CN" altLang="en-US"/>
          </a:p>
        </p:txBody>
      </p:sp>
    </p:spTree>
    <p:extLst>
      <p:ext uri="{BB962C8B-B14F-4D97-AF65-F5344CB8AC3E}">
        <p14:creationId xmlns:p14="http://schemas.microsoft.com/office/powerpoint/2010/main" val="11737231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diff </a:t>
            </a:r>
            <a:r>
              <a:rPr kumimoji="1" lang="zh-CN" altLang="en-US" dirty="0"/>
              <a:t>显示出两个文件之间的差别 </a:t>
            </a:r>
            <a:endParaRPr kumimoji="1" lang="en-US" altLang="zh-CN" dirty="0"/>
          </a:p>
          <a:p>
            <a:r>
              <a:rPr kumimoji="1" lang="zh-CN" altLang="en-US" dirty="0"/>
              <a:t>多了 少了 </a:t>
            </a:r>
            <a:endParaRPr kumimoji="1" lang="en-US" altLang="zh-CN" dirty="0"/>
          </a:p>
          <a:p>
            <a:r>
              <a:rPr kumimoji="1" lang="en-US" altLang="zh-CN" dirty="0"/>
              <a:t>&lt;  </a:t>
            </a:r>
          </a:p>
          <a:p>
            <a:r>
              <a:rPr kumimoji="1" lang="en-US" altLang="zh-CN" dirty="0"/>
              <a:t>&gt;</a:t>
            </a:r>
          </a:p>
          <a:p>
            <a:r>
              <a:rPr kumimoji="1" lang="zh-CN" altLang="en-US" dirty="0"/>
              <a:t>原来 后来</a:t>
            </a:r>
            <a:endParaRPr kumimoji="1" lang="en-US" altLang="zh-CN" dirty="0"/>
          </a:p>
          <a:p>
            <a:endParaRPr kumimoji="1" lang="en-US" altLang="zh-CN" dirty="0"/>
          </a:p>
          <a:p>
            <a:r>
              <a:rPr kumimoji="1" lang="en-US" altLang="zh-CN" dirty="0"/>
              <a:t>2d1</a:t>
            </a:r>
            <a:r>
              <a:rPr kumimoji="1" lang="zh-CN" altLang="en-US" dirty="0"/>
              <a:t> 的意思是 在第二行发生了</a:t>
            </a:r>
            <a:r>
              <a:rPr kumimoji="1" lang="en-US" altLang="zh-CN" dirty="0" err="1"/>
              <a:t>delette</a:t>
            </a:r>
            <a:r>
              <a:rPr kumimoji="1" lang="zh-CN" altLang="en-US" dirty="0"/>
              <a:t> 删除了</a:t>
            </a:r>
            <a:r>
              <a:rPr kumimoji="1" lang="en-US" altLang="zh-CN" dirty="0"/>
              <a:t>1</a:t>
            </a:r>
            <a:r>
              <a:rPr kumimoji="1" lang="zh-CN" altLang="en-US" dirty="0"/>
              <a:t>行 </a:t>
            </a:r>
            <a:endParaRPr kumimoji="1" lang="en-US" altLang="zh-CN" dirty="0"/>
          </a:p>
          <a:p>
            <a:r>
              <a:rPr kumimoji="1" lang="en-US" altLang="zh-CN" dirty="0"/>
              <a:t>6c5</a:t>
            </a:r>
            <a:r>
              <a:rPr kumimoji="1" lang="zh-CN" altLang="en-US" dirty="0"/>
              <a:t>的意思是 在第</a:t>
            </a:r>
            <a:r>
              <a:rPr kumimoji="1" lang="en-US" altLang="zh-CN" dirty="0"/>
              <a:t>6</a:t>
            </a:r>
            <a:r>
              <a:rPr kumimoji="1" lang="zh-CN" altLang="en-US" dirty="0"/>
              <a:t>行 发生了</a:t>
            </a:r>
            <a:r>
              <a:rPr kumimoji="1" lang="en-US" altLang="zh-CN" dirty="0"/>
              <a:t>change</a:t>
            </a:r>
            <a:r>
              <a:rPr kumimoji="1" lang="zh-CN" altLang="en-US" dirty="0"/>
              <a:t> 在新文件中是第</a:t>
            </a:r>
            <a:r>
              <a:rPr kumimoji="1" lang="en-US" altLang="zh-CN" dirty="0"/>
              <a:t>5</a:t>
            </a:r>
            <a:r>
              <a:rPr kumimoji="1" lang="zh-CN" altLang="en-US" dirty="0"/>
              <a:t>行</a:t>
            </a:r>
            <a:endParaRPr kumimoji="1" lang="en-US" altLang="zh-CN" dirty="0"/>
          </a:p>
          <a:p>
            <a:r>
              <a:rPr kumimoji="1" lang="en-US" altLang="zh-CN" dirty="0"/>
              <a:t>11a11</a:t>
            </a:r>
            <a:r>
              <a:rPr kumimoji="1" lang="zh-CN" altLang="en-US" dirty="0"/>
              <a:t> 的意思是 在原来的 </a:t>
            </a:r>
            <a:r>
              <a:rPr kumimoji="1" lang="en-US" altLang="zh-CN" dirty="0"/>
              <a:t>11</a:t>
            </a:r>
            <a:r>
              <a:rPr kumimoji="1" lang="zh-CN" altLang="en-US" dirty="0"/>
              <a:t>行发生</a:t>
            </a:r>
            <a:endParaRPr kumimoji="1" lang="en-US" altLang="zh-CN" dirty="0"/>
          </a:p>
          <a:p>
            <a:endParaRPr kumimoji="1" lang="en-US" altLang="zh-CN" dirty="0"/>
          </a:p>
          <a:p>
            <a:r>
              <a:rPr kumimoji="1" lang="en-US" altLang="zh-CN" dirty="0"/>
              <a:t>==================original==============</a:t>
            </a:r>
          </a:p>
          <a:p>
            <a:endParaRPr kumimoji="1" lang="en-US" altLang="zh-CN" dirty="0"/>
          </a:p>
          <a:p>
            <a:r>
              <a:rPr kumimoji="1" lang="en" altLang="zh-CN" dirty="0"/>
              <a:t>line 1:  delete delete delete delete delete delete</a:t>
            </a:r>
          </a:p>
          <a:p>
            <a:r>
              <a:rPr kumimoji="1" lang="en" altLang="zh-CN" dirty="0"/>
              <a:t>line 2:  delete delete delete delete delete delete</a:t>
            </a:r>
          </a:p>
          <a:p>
            <a:r>
              <a:rPr kumimoji="1" lang="en" altLang="zh-CN" dirty="0"/>
              <a:t>line 3:  delete delete delete delete delete delete</a:t>
            </a:r>
          </a:p>
          <a:p>
            <a:r>
              <a:rPr kumimoji="1" lang="en" altLang="zh-CN" dirty="0"/>
              <a:t>line 4:  </a:t>
            </a:r>
          </a:p>
          <a:p>
            <a:r>
              <a:rPr kumimoji="1" lang="en" altLang="zh-CN" dirty="0"/>
              <a:t>line 5:  change change change change change change</a:t>
            </a:r>
          </a:p>
          <a:p>
            <a:r>
              <a:rPr kumimoji="1" lang="en" altLang="zh-CN" dirty="0"/>
              <a:t>line 6:  change change change change change change</a:t>
            </a:r>
          </a:p>
          <a:p>
            <a:r>
              <a:rPr kumimoji="1" lang="en" altLang="zh-CN" dirty="0"/>
              <a:t>line 7:  change change change change change change</a:t>
            </a:r>
          </a:p>
          <a:p>
            <a:r>
              <a:rPr kumimoji="1" lang="en" altLang="zh-CN" dirty="0"/>
              <a:t>line 8:  </a:t>
            </a:r>
          </a:p>
          <a:p>
            <a:r>
              <a:rPr kumimoji="1" lang="en" altLang="zh-CN" dirty="0"/>
              <a:t>line 9:  append append append append append append</a:t>
            </a:r>
          </a:p>
          <a:p>
            <a:r>
              <a:rPr kumimoji="1" lang="en" altLang="zh-CN" dirty="0"/>
              <a:t>line 10: append append append append append append</a:t>
            </a:r>
          </a:p>
          <a:p>
            <a:r>
              <a:rPr kumimoji="1" lang="en" altLang="zh-CN" dirty="0"/>
              <a:t>line 11: append append append append append append</a:t>
            </a:r>
          </a:p>
          <a:p>
            <a:endParaRPr kumimoji="1" lang="en-US" altLang="zh-CN" dirty="0"/>
          </a:p>
          <a:p>
            <a:endParaRPr kumimoji="1" lang="en-US" altLang="zh-CN" dirty="0"/>
          </a:p>
          <a:p>
            <a:r>
              <a:rPr kumimoji="1" lang="en-US" altLang="zh-CN" dirty="0"/>
              <a:t>====================revised==================</a:t>
            </a:r>
          </a:p>
          <a:p>
            <a:r>
              <a:rPr kumimoji="1" lang="en" altLang="zh-CN" dirty="0"/>
              <a:t>line 1:  delete delete delete delete delete delete</a:t>
            </a:r>
          </a:p>
          <a:p>
            <a:r>
              <a:rPr kumimoji="1" lang="en" altLang="zh-CN" dirty="0"/>
              <a:t>line 3:  delete delete delete delete delete delete</a:t>
            </a:r>
          </a:p>
          <a:p>
            <a:r>
              <a:rPr kumimoji="1" lang="en" altLang="zh-CN" dirty="0"/>
              <a:t>line 4:  </a:t>
            </a:r>
          </a:p>
          <a:p>
            <a:r>
              <a:rPr kumimoji="1" lang="en" altLang="zh-CN" dirty="0"/>
              <a:t>line 5:  change change change change change change</a:t>
            </a:r>
          </a:p>
          <a:p>
            <a:r>
              <a:rPr kumimoji="1" lang="en" altLang="zh-CN" dirty="0"/>
              <a:t>line 6:  change        change        change       </a:t>
            </a:r>
          </a:p>
          <a:p>
            <a:r>
              <a:rPr kumimoji="1" lang="en" altLang="zh-CN" dirty="0"/>
              <a:t>line 7:  change change change change change change</a:t>
            </a:r>
          </a:p>
          <a:p>
            <a:r>
              <a:rPr kumimoji="1" lang="en" altLang="zh-CN" dirty="0"/>
              <a:t>line 8:  </a:t>
            </a:r>
          </a:p>
          <a:p>
            <a:r>
              <a:rPr kumimoji="1" lang="en" altLang="zh-CN" dirty="0"/>
              <a:t>line 9:  append append append append append append</a:t>
            </a:r>
          </a:p>
          <a:p>
            <a:r>
              <a:rPr kumimoji="1" lang="en" altLang="zh-CN" dirty="0"/>
              <a:t>line 10: append append append append append append</a:t>
            </a:r>
          </a:p>
          <a:p>
            <a:r>
              <a:rPr kumimoji="1" lang="en" altLang="zh-CN" dirty="0"/>
              <a:t>line 11: append append append append append append</a:t>
            </a:r>
          </a:p>
          <a:p>
            <a:r>
              <a:rPr kumimoji="1" lang="en" altLang="zh-CN" dirty="0"/>
              <a:t>line 12: append append append append append append</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214</a:t>
            </a:fld>
            <a:endParaRPr kumimoji="1" lang="zh-CN" altLang="en-US"/>
          </a:p>
        </p:txBody>
      </p:sp>
    </p:spTree>
    <p:extLst>
      <p:ext uri="{BB962C8B-B14F-4D97-AF65-F5344CB8AC3E}">
        <p14:creationId xmlns:p14="http://schemas.microsoft.com/office/powerpoint/2010/main" val="4193801502"/>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作者包括</a:t>
            </a:r>
            <a:r>
              <a:rPr kumimoji="1" lang="en-US" altLang="zh-CN" dirty="0" err="1"/>
              <a:t>richard</a:t>
            </a:r>
            <a:r>
              <a:rPr kumimoji="1" lang="zh-CN" altLang="en-US" dirty="0"/>
              <a:t> </a:t>
            </a:r>
            <a:r>
              <a:rPr kumimoji="1" lang="en-US" altLang="zh-CN" dirty="0" err="1"/>
              <a:t>stallman</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216</a:t>
            </a:fld>
            <a:endParaRPr kumimoji="1" lang="zh-CN" altLang="en-US"/>
          </a:p>
        </p:txBody>
      </p:sp>
    </p:spTree>
    <p:extLst>
      <p:ext uri="{BB962C8B-B14F-4D97-AF65-F5344CB8AC3E}">
        <p14:creationId xmlns:p14="http://schemas.microsoft.com/office/powerpoint/2010/main" val="121747376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 </a:t>
            </a:r>
            <a:r>
              <a:rPr kumimoji="1" lang="zh-CN" altLang="en-US" dirty="0"/>
              <a:t>参数 </a:t>
            </a:r>
            <a:endParaRPr kumimoji="1" lang="en-US" altLang="zh-CN" dirty="0"/>
          </a:p>
          <a:p>
            <a:r>
              <a:rPr kumimoji="1" lang="en-US" altLang="zh-CN" dirty="0"/>
              <a:t>-</a:t>
            </a:r>
            <a:r>
              <a:rPr kumimoji="1" lang="zh-CN" altLang="en-US" dirty="0"/>
              <a:t>删除的 </a:t>
            </a:r>
            <a:endParaRPr kumimoji="1" lang="en-US" altLang="zh-CN" dirty="0"/>
          </a:p>
          <a:p>
            <a:r>
              <a:rPr kumimoji="1" lang="en-US" altLang="zh-CN" dirty="0"/>
              <a:t>!</a:t>
            </a:r>
            <a:r>
              <a:rPr kumimoji="1" lang="zh-CN" altLang="en-US" dirty="0"/>
              <a:t>修改的</a:t>
            </a:r>
            <a:endParaRPr kumimoji="1" lang="en-US" altLang="zh-CN" dirty="0"/>
          </a:p>
          <a:p>
            <a:r>
              <a:rPr kumimoji="1" lang="en-US" altLang="zh-CN" dirty="0"/>
              <a:t>+</a:t>
            </a:r>
            <a:r>
              <a:rPr kumimoji="1" lang="zh-CN" altLang="en-US" dirty="0"/>
              <a:t>增加的</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217</a:t>
            </a:fld>
            <a:endParaRPr kumimoji="1" lang="zh-CN" altLang="en-US"/>
          </a:p>
        </p:txBody>
      </p:sp>
    </p:spTree>
    <p:extLst>
      <p:ext uri="{BB962C8B-B14F-4D97-AF65-F5344CB8AC3E}">
        <p14:creationId xmlns:p14="http://schemas.microsoft.com/office/powerpoint/2010/main" val="162794388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-y</a:t>
            </a:r>
            <a:r>
              <a:rPr kumimoji="1" lang="zh-CN" altLang="en-US" dirty="0"/>
              <a:t> 左右结构的比较</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218</a:t>
            </a:fld>
            <a:endParaRPr kumimoji="1" lang="zh-CN" altLang="en-US"/>
          </a:p>
        </p:txBody>
      </p:sp>
    </p:spTree>
    <p:extLst>
      <p:ext uri="{BB962C8B-B14F-4D97-AF65-F5344CB8AC3E}">
        <p14:creationId xmlns:p14="http://schemas.microsoft.com/office/powerpoint/2010/main" val="177410828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-u</a:t>
            </a:r>
            <a:r>
              <a:rPr kumimoji="1" lang="zh-CN" altLang="en-US" dirty="0"/>
              <a:t>就整合到一起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219</a:t>
            </a:fld>
            <a:endParaRPr kumimoji="1" lang="zh-CN" altLang="en-US"/>
          </a:p>
        </p:txBody>
      </p:sp>
    </p:spTree>
    <p:extLst>
      <p:ext uri="{BB962C8B-B14F-4D97-AF65-F5344CB8AC3E}">
        <p14:creationId xmlns:p14="http://schemas.microsoft.com/office/powerpoint/2010/main" val="349577461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直接看结果 </a:t>
            </a:r>
            <a:r>
              <a:rPr kumimoji="1" lang="en-US" altLang="zh-CN" dirty="0"/>
              <a:t>–q</a:t>
            </a:r>
            <a:r>
              <a:rPr kumimoji="1" lang="zh-CN" altLang="en-US" dirty="0"/>
              <a:t>。如果不同就有反应 相同没有反应 </a:t>
            </a:r>
            <a:endParaRPr kumimoji="1" lang="en-US" altLang="zh-CN" dirty="0"/>
          </a:p>
          <a:p>
            <a:r>
              <a:rPr kumimoji="1" lang="zh-CN" altLang="en-US" dirty="0"/>
              <a:t>想要相同的时候有反馈 就用</a:t>
            </a:r>
            <a:r>
              <a:rPr kumimoji="1" lang="en-US" altLang="zh-CN" dirty="0"/>
              <a:t>-</a:t>
            </a:r>
            <a:r>
              <a:rPr kumimoji="1" lang="en-US" altLang="zh-CN" dirty="0" err="1"/>
              <a:t>qs</a:t>
            </a:r>
            <a:endParaRPr kumimoji="1" lang="en-US" altLang="zh-CN" dirty="0"/>
          </a:p>
          <a:p>
            <a:r>
              <a:rPr kumimoji="1" lang="zh-CN" altLang="en-US" dirty="0"/>
              <a:t>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220</a:t>
            </a:fld>
            <a:endParaRPr kumimoji="1" lang="zh-CN" altLang="en-US"/>
          </a:p>
        </p:txBody>
      </p:sp>
    </p:spTree>
    <p:extLst>
      <p:ext uri="{BB962C8B-B14F-4D97-AF65-F5344CB8AC3E}">
        <p14:creationId xmlns:p14="http://schemas.microsoft.com/office/powerpoint/2010/main" val="1325861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用</a:t>
            </a:r>
            <a:r>
              <a:rPr kumimoji="1" lang="zh-CN" altLang="en-US"/>
              <a:t>不同的颜色</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a:t>
            </a:fld>
            <a:endParaRPr kumimoji="1" lang="zh-CN" altLang="en-US"/>
          </a:p>
        </p:txBody>
      </p:sp>
    </p:spTree>
    <p:extLst>
      <p:ext uri="{BB962C8B-B14F-4D97-AF65-F5344CB8AC3E}">
        <p14:creationId xmlns:p14="http://schemas.microsoft.com/office/powerpoint/2010/main" val="2141270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a:t>
            </a:fld>
            <a:endParaRPr kumimoji="1" lang="zh-CN" altLang="en-US"/>
          </a:p>
        </p:txBody>
      </p:sp>
    </p:spTree>
    <p:extLst>
      <p:ext uri="{BB962C8B-B14F-4D97-AF65-F5344CB8AC3E}">
        <p14:creationId xmlns:p14="http://schemas.microsoft.com/office/powerpoint/2010/main" val="392305593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第一个访问文件内容 </a:t>
            </a:r>
            <a:endParaRPr kumimoji="1" lang="en-US" altLang="zh-CN" dirty="0"/>
          </a:p>
          <a:p>
            <a:r>
              <a:rPr kumimoji="1" lang="zh-CN" altLang="en-US" dirty="0"/>
              <a:t>第二个 直接访问的字符串 </a:t>
            </a:r>
            <a:endParaRPr kumimoji="1" lang="en-US" altLang="zh-CN" dirty="0"/>
          </a:p>
          <a:p>
            <a:endParaRPr kumimoji="1" lang="en-US" altLang="zh-CN" dirty="0"/>
          </a:p>
          <a:p>
            <a:r>
              <a:rPr kumimoji="1" lang="zh-CN" altLang="en-US" dirty="0"/>
              <a:t>第三个 把字符串变成了具体的文件  然后当做参数给了</a:t>
            </a:r>
            <a:r>
              <a:rPr kumimoji="1" lang="en-US" altLang="zh-CN" dirty="0" err="1"/>
              <a:t>wc</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221</a:t>
            </a:fld>
            <a:endParaRPr kumimoji="1" lang="zh-CN" altLang="en-US"/>
          </a:p>
        </p:txBody>
      </p:sp>
    </p:spTree>
    <p:extLst>
      <p:ext uri="{BB962C8B-B14F-4D97-AF65-F5344CB8AC3E}">
        <p14:creationId xmlns:p14="http://schemas.microsoft.com/office/powerpoint/2010/main" val="237084786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有两个文件的话</a:t>
            </a:r>
            <a:endParaRPr kumimoji="1" lang="en-US" altLang="zh-CN" dirty="0"/>
          </a:p>
          <a:p>
            <a:r>
              <a:rPr kumimoji="1" lang="zh-CN" altLang="en-US" dirty="0"/>
              <a:t>这样就把这一个字符串变成了两个文件的名字 </a:t>
            </a:r>
            <a:endParaRPr kumimoji="1" lang="en-US" altLang="zh-CN" dirty="0"/>
          </a:p>
          <a:p>
            <a:r>
              <a:rPr kumimoji="1" lang="zh-CN" altLang="en-US" dirty="0"/>
              <a:t>然后分别统计然后再合计</a:t>
            </a:r>
            <a:endParaRPr kumimoji="1" lang="en-US" altLang="zh-CN" dirty="0"/>
          </a:p>
          <a:p>
            <a:endParaRPr kumimoji="1" lang="en-US" altLang="zh-CN" dirty="0"/>
          </a:p>
          <a:p>
            <a:r>
              <a:rPr kumimoji="1" lang="zh-CN" altLang="en-US" dirty="0"/>
              <a:t>彻底分开统计怎么做</a:t>
            </a:r>
            <a:r>
              <a:rPr kumimoji="1" lang="en-US" altLang="zh-CN" dirty="0"/>
              <a:t>?</a:t>
            </a:r>
          </a:p>
          <a:p>
            <a:endParaRPr kumimoji="1" lang="en-US" altLang="zh-CN" dirty="0"/>
          </a:p>
          <a:p>
            <a:endParaRPr kumimoji="1" lang="en-US" altLang="zh-CN" dirty="0"/>
          </a:p>
          <a:p>
            <a:r>
              <a:rPr kumimoji="1" lang="en-US" altLang="zh-CN" dirty="0"/>
              <a:t> </a:t>
            </a:r>
            <a:r>
              <a:rPr kumimoji="1" lang="zh-CN" altLang="en-US" dirty="0"/>
              <a:t>如果要真的分开</a:t>
            </a:r>
            <a:r>
              <a:rPr kumimoji="1" lang="en-US" altLang="zh-CN" dirty="0"/>
              <a:t>-n1</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222</a:t>
            </a:fld>
            <a:endParaRPr kumimoji="1" lang="zh-CN" altLang="en-US"/>
          </a:p>
        </p:txBody>
      </p:sp>
    </p:spTree>
    <p:extLst>
      <p:ext uri="{BB962C8B-B14F-4D97-AF65-F5344CB8AC3E}">
        <p14:creationId xmlns:p14="http://schemas.microsoft.com/office/powerpoint/2010/main" val="23956728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两个一组进行显示</a:t>
            </a:r>
            <a:endParaRPr kumimoji="1" lang="en-US" altLang="zh-CN" dirty="0"/>
          </a:p>
          <a:p>
            <a:r>
              <a:rPr kumimoji="1" lang="zh-CN" altLang="en-US" dirty="0"/>
              <a:t>分成组 分别</a:t>
            </a:r>
            <a:r>
              <a:rPr kumimoji="1" lang="en-US" altLang="zh-CN" dirty="0"/>
              <a:t>echo</a:t>
            </a:r>
          </a:p>
          <a:p>
            <a:endParaRPr kumimoji="1" lang="en-US" altLang="zh-CN" dirty="0"/>
          </a:p>
          <a:p>
            <a:r>
              <a:rPr kumimoji="1" lang="zh-CN" altLang="en-US" dirty="0"/>
              <a:t>如果</a:t>
            </a:r>
            <a:r>
              <a:rPr kumimoji="1" lang="en-US" altLang="zh-CN" dirty="0"/>
              <a:t>5</a:t>
            </a:r>
            <a:r>
              <a:rPr kumimoji="1" lang="zh-CN" altLang="en-US" dirty="0"/>
              <a:t>个的话 还是两两一组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223</a:t>
            </a:fld>
            <a:endParaRPr kumimoji="1" lang="zh-CN" altLang="en-US"/>
          </a:p>
        </p:txBody>
      </p:sp>
    </p:spTree>
    <p:extLst>
      <p:ext uri="{BB962C8B-B14F-4D97-AF65-F5344CB8AC3E}">
        <p14:creationId xmlns:p14="http://schemas.microsoft.com/office/powerpoint/2010/main" val="2828570423"/>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三个一组 然后进行显示</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224</a:t>
            </a:fld>
            <a:endParaRPr kumimoji="1" lang="zh-CN" altLang="en-US"/>
          </a:p>
        </p:txBody>
      </p:sp>
    </p:spTree>
    <p:extLst>
      <p:ext uri="{BB962C8B-B14F-4D97-AF65-F5344CB8AC3E}">
        <p14:creationId xmlns:p14="http://schemas.microsoft.com/office/powerpoint/2010/main" val="345419576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按照行的方式进行观察 </a:t>
            </a:r>
            <a:r>
              <a:rPr kumimoji="1" lang="en-US" altLang="zh-CN" dirty="0"/>
              <a:t>–L2</a:t>
            </a:r>
            <a:r>
              <a:rPr kumimoji="1" lang="zh-CN" altLang="en-US" dirty="0"/>
              <a:t> 两行合一行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225</a:t>
            </a:fld>
            <a:endParaRPr kumimoji="1" lang="zh-CN" altLang="en-US"/>
          </a:p>
        </p:txBody>
      </p:sp>
    </p:spTree>
    <p:extLst>
      <p:ext uri="{BB962C8B-B14F-4D97-AF65-F5344CB8AC3E}">
        <p14:creationId xmlns:p14="http://schemas.microsoft.com/office/powerpoint/2010/main" val="135702821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cat </a:t>
            </a:r>
            <a:r>
              <a:rPr kumimoji="1" lang="en-US" altLang="zh-CN" dirty="0" err="1"/>
              <a:t>fruit.txt</a:t>
            </a:r>
            <a:r>
              <a:rPr kumimoji="1" lang="en-US" altLang="zh-CN" dirty="0"/>
              <a:t> | </a:t>
            </a:r>
            <a:r>
              <a:rPr kumimoji="1" lang="en-US" altLang="zh-CN" dirty="0" err="1"/>
              <a:t>xargs</a:t>
            </a:r>
            <a:r>
              <a:rPr kumimoji="1" lang="en-US" altLang="zh-CN" dirty="0"/>
              <a:t> -I {FRUIT} echo "buy more:  {FRUIT}" </a:t>
            </a:r>
          </a:p>
          <a:p>
            <a:endParaRPr kumimoji="1" lang="en-US" altLang="zh-CN" dirty="0"/>
          </a:p>
          <a:p>
            <a:r>
              <a:rPr kumimoji="1" lang="en-US" altLang="zh-CN" dirty="0"/>
              <a:t> cat </a:t>
            </a:r>
            <a:r>
              <a:rPr kumimoji="1" lang="en-US" altLang="zh-CN" dirty="0" err="1"/>
              <a:t>fruit.txt</a:t>
            </a:r>
            <a:r>
              <a:rPr kumimoji="1" lang="en-US" altLang="zh-CN" dirty="0"/>
              <a:t> | </a:t>
            </a:r>
            <a:r>
              <a:rPr kumimoji="1" lang="en-US" altLang="zh-CN" dirty="0" err="1"/>
              <a:t>xargs</a:t>
            </a:r>
            <a:r>
              <a:rPr kumimoji="1" lang="en-US" altLang="zh-CN" dirty="0"/>
              <a:t> -I :FRUIT: echo "buy more:   :FRUIT:"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226</a:t>
            </a:fld>
            <a:endParaRPr kumimoji="1" lang="zh-CN" altLang="en-US"/>
          </a:p>
        </p:txBody>
      </p:sp>
    </p:spTree>
    <p:extLst>
      <p:ext uri="{BB962C8B-B14F-4D97-AF65-F5344CB8AC3E}">
        <p14:creationId xmlns:p14="http://schemas.microsoft.com/office/powerpoint/2010/main" val="413117645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ls ~/Library/ | grep '^A.*' | </a:t>
            </a:r>
            <a:r>
              <a:rPr kumimoji="1" lang="en" altLang="zh-CN" dirty="0" err="1"/>
              <a:t>xargs</a:t>
            </a:r>
            <a:r>
              <a:rPr kumimoji="1" lang="en" altLang="zh-CN" dirty="0"/>
              <a:t> -n1 </a:t>
            </a:r>
          </a:p>
          <a:p>
            <a:r>
              <a:rPr kumimoji="1" lang="zh-CN" altLang="en" dirty="0"/>
              <a:t>这样</a:t>
            </a:r>
            <a:r>
              <a:rPr kumimoji="1" lang="zh-CN" altLang="en-US" dirty="0"/>
              <a:t>会让空格也被当作分隔符</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zh-CN" dirty="0"/>
              <a:t>ls ~/Library/ | grep '^A.*' | </a:t>
            </a:r>
            <a:r>
              <a:rPr kumimoji="1" lang="en" altLang="zh-CN" dirty="0" err="1"/>
              <a:t>xargs</a:t>
            </a:r>
            <a:r>
              <a:rPr kumimoji="1" lang="en" altLang="zh-CN" dirty="0"/>
              <a:t> -n1 </a:t>
            </a:r>
            <a:r>
              <a:rPr kumimoji="1" lang="en-US" altLang="zh-CN" dirty="0"/>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这样就避免了各种别的分隔符了 只有回车是分隔符号</a:t>
            </a:r>
            <a:endParaRPr kumimoji="1" lang="en"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227</a:t>
            </a:fld>
            <a:endParaRPr kumimoji="1" lang="zh-CN" altLang="en-US"/>
          </a:p>
        </p:txBody>
      </p:sp>
    </p:spTree>
    <p:extLst>
      <p:ext uri="{BB962C8B-B14F-4D97-AF65-F5344CB8AC3E}">
        <p14:creationId xmlns:p14="http://schemas.microsoft.com/office/powerpoint/2010/main" val="416410372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 在</a:t>
            </a:r>
            <a:r>
              <a:rPr kumimoji="1" lang="en-US" altLang="zh-CN" dirty="0" err="1"/>
              <a:t>filelist</a:t>
            </a:r>
            <a:r>
              <a:rPr kumimoji="1" lang="zh-CN" altLang="en-US" dirty="0"/>
              <a:t>里面装的是三个文件的名字 </a:t>
            </a:r>
            <a:endParaRPr kumimoji="1" lang="en-US" altLang="zh-CN" dirty="0"/>
          </a:p>
          <a:p>
            <a:r>
              <a:rPr kumimoji="1" lang="en-US" altLang="zh-CN" dirty="0"/>
              <a:t>cat</a:t>
            </a:r>
            <a:r>
              <a:rPr kumimoji="1" lang="zh-CN" altLang="en-US" dirty="0"/>
              <a:t> 读出来之后</a:t>
            </a:r>
            <a:endParaRPr kumimoji="1" lang="en-US" altLang="zh-CN" dirty="0"/>
          </a:p>
          <a:p>
            <a:r>
              <a:rPr kumimoji="1" lang="zh-CN" altLang="en-US" dirty="0"/>
              <a:t>当作 </a:t>
            </a:r>
            <a:r>
              <a:rPr kumimoji="1" lang="en-US" altLang="zh-CN" dirty="0"/>
              <a:t>cat</a:t>
            </a:r>
            <a:r>
              <a:rPr kumimoji="1" lang="zh-CN" altLang="en-US" dirty="0"/>
              <a:t>的参数 把她们放在一起 </a:t>
            </a:r>
            <a:endParaRPr kumimoji="1" lang="en-US" altLang="zh-CN" dirty="0"/>
          </a:p>
          <a:p>
            <a:r>
              <a:rPr kumimoji="1" lang="zh-CN" altLang="en-US" dirty="0"/>
              <a:t>相当于</a:t>
            </a:r>
            <a:endParaRPr kumimoji="1" lang="en-US" altLang="zh-CN" dirty="0"/>
          </a:p>
          <a:p>
            <a:r>
              <a:rPr kumimoji="1" lang="en" altLang="zh-CN" dirty="0"/>
              <a:t>cat </a:t>
            </a:r>
            <a:r>
              <a:rPr kumimoji="1" lang="en" altLang="zh-CN" dirty="0" err="1"/>
              <a:t>fruit.txt</a:t>
            </a:r>
            <a:r>
              <a:rPr kumimoji="1" lang="en" altLang="zh-CN" dirty="0"/>
              <a:t> </a:t>
            </a:r>
            <a:r>
              <a:rPr kumimoji="1" lang="en" altLang="zh-CN" dirty="0" err="1"/>
              <a:t>index.html</a:t>
            </a:r>
            <a:endParaRPr kumimoji="1" lang="en" altLang="zh-CN" dirty="0"/>
          </a:p>
          <a:p>
            <a:r>
              <a:rPr kumimoji="1" lang="zh-CN" altLang="en" dirty="0"/>
              <a:t>这个效果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228</a:t>
            </a:fld>
            <a:endParaRPr kumimoji="1" lang="zh-CN" altLang="en-US"/>
          </a:p>
        </p:txBody>
      </p:sp>
    </p:spTree>
    <p:extLst>
      <p:ext uri="{BB962C8B-B14F-4D97-AF65-F5344CB8AC3E}">
        <p14:creationId xmlns:p14="http://schemas.microsoft.com/office/powerpoint/2010/main" val="178740387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cat </a:t>
            </a:r>
            <a:r>
              <a:rPr kumimoji="1" lang="en" altLang="zh-CN" dirty="0" err="1"/>
              <a:t>fruit.txt</a:t>
            </a:r>
            <a:r>
              <a:rPr kumimoji="1" lang="en" altLang="zh-CN" dirty="0"/>
              <a:t> |</a:t>
            </a:r>
            <a:r>
              <a:rPr kumimoji="1" lang="en" altLang="zh-CN" dirty="0" err="1"/>
              <a:t>sort|uniq|xargs</a:t>
            </a:r>
            <a:r>
              <a:rPr kumimoji="1" lang="en" altLang="zh-CN" dirty="0"/>
              <a:t> -I {} </a:t>
            </a:r>
            <a:r>
              <a:rPr kumimoji="1" lang="en" altLang="zh-CN" dirty="0" err="1"/>
              <a:t>mkdir</a:t>
            </a:r>
            <a:r>
              <a:rPr kumimoji="1" lang="en" altLang="zh-CN" dirty="0"/>
              <a:t> -p ~/Desktop/f/{}</a:t>
            </a:r>
          </a:p>
          <a:p>
            <a:r>
              <a:rPr kumimoji="1" lang="zh-CN" altLang="en-US" dirty="0"/>
              <a:t>从文档读出</a:t>
            </a:r>
            <a:r>
              <a:rPr kumimoji="1" lang="en-US" altLang="zh-CN" dirty="0"/>
              <a:t>stream</a:t>
            </a:r>
            <a:r>
              <a:rPr kumimoji="1" lang="zh-CN" altLang="en-US" dirty="0"/>
              <a:t> 然后当做参数 建立相应的文件夹</a:t>
            </a:r>
            <a:endParaRPr kumimoji="1" lang="en-US" altLang="zh-CN" dirty="0"/>
          </a:p>
          <a:p>
            <a:r>
              <a:rPr kumimoji="1" lang="zh-CN" altLang="en-US" dirty="0"/>
              <a:t>有个学生列表 然后可以这样一下子出现相应的文件夹</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229</a:t>
            </a:fld>
            <a:endParaRPr kumimoji="1" lang="zh-CN" altLang="en-US"/>
          </a:p>
        </p:txBody>
      </p:sp>
    </p:spTree>
    <p:extLst>
      <p:ext uri="{BB962C8B-B14F-4D97-AF65-F5344CB8AC3E}">
        <p14:creationId xmlns:p14="http://schemas.microsoft.com/office/powerpoint/2010/main" val="20668416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ps</a:t>
            </a:r>
            <a:r>
              <a:rPr kumimoji="1" lang="en" altLang="zh-CN" dirty="0"/>
              <a:t> aux |grep '</a:t>
            </a:r>
            <a:r>
              <a:rPr kumimoji="1" lang="en" altLang="zh-CN" dirty="0" err="1"/>
              <a:t>badprocess</a:t>
            </a:r>
            <a:r>
              <a:rPr kumimoji="1" lang="en" altLang="zh-CN" dirty="0"/>
              <a:t>'|cut -c 18-23 </a:t>
            </a:r>
          </a:p>
          <a:p>
            <a:r>
              <a:rPr kumimoji="1" lang="zh-CN" altLang="en" dirty="0"/>
              <a:t>找到这个名字对应</a:t>
            </a:r>
            <a:r>
              <a:rPr kumimoji="1" lang="zh-CN" altLang="en-US" dirty="0"/>
              <a:t>的</a:t>
            </a:r>
            <a:r>
              <a:rPr kumimoji="1" lang="en-US" altLang="zh-CN" dirty="0" err="1"/>
              <a:t>pid</a:t>
            </a:r>
            <a:endParaRPr kumimoji="1" lang="en-US" altLang="zh-CN" dirty="0"/>
          </a:p>
          <a:p>
            <a:endParaRPr kumimoji="1" lang="en-US" altLang="zh-CN" dirty="0"/>
          </a:p>
          <a:p>
            <a:r>
              <a:rPr kumimoji="1" lang="zh-CN" altLang="en-US" dirty="0"/>
              <a:t>然后</a:t>
            </a:r>
            <a:r>
              <a:rPr kumimoji="1" lang="en-US" altLang="zh-CN" dirty="0"/>
              <a:t>kill -9</a:t>
            </a:r>
          </a:p>
          <a:p>
            <a:endParaRPr kumimoji="1" lang="en-US" altLang="zh-CN" dirty="0"/>
          </a:p>
          <a:p>
            <a:r>
              <a:rPr kumimoji="1" lang="en-US" altLang="zh-CN" dirty="0"/>
              <a:t> </a:t>
            </a:r>
            <a:r>
              <a:rPr kumimoji="1" lang="en-US" altLang="zh-CN" dirty="0" err="1"/>
              <a:t>easyo@easydeMacBook-Pro</a:t>
            </a:r>
            <a:r>
              <a:rPr kumimoji="1" lang="en-US" altLang="zh-CN" dirty="0"/>
              <a:t>  ~  </a:t>
            </a:r>
            <a:r>
              <a:rPr kumimoji="1" lang="en-US" altLang="zh-CN" dirty="0" err="1"/>
              <a:t>ps</a:t>
            </a:r>
            <a:r>
              <a:rPr kumimoji="1" lang="en-US" altLang="zh-CN" dirty="0"/>
              <a:t> aux | grep '*terminal*’</a:t>
            </a:r>
          </a:p>
          <a:p>
            <a:r>
              <a:rPr kumimoji="1" lang="zh-CN" altLang="en-US" dirty="0"/>
              <a:t>找到之后可以直接</a:t>
            </a:r>
            <a:r>
              <a:rPr kumimoji="1" lang="en-US" altLang="zh-CN" dirty="0"/>
              <a:t>kill</a:t>
            </a:r>
            <a:r>
              <a:rPr kumimoji="1" lang="zh-CN" altLang="en-US" dirty="0"/>
              <a:t>试试</a:t>
            </a:r>
            <a:endParaRPr kumimoji="1" lang="en-US" altLang="zh-CN" dirty="0"/>
          </a:p>
          <a:p>
            <a:r>
              <a:rPr kumimoji="1" lang="en-US" altLang="zh-CN" dirty="0"/>
              <a:t> </a:t>
            </a:r>
            <a:r>
              <a:rPr kumimoji="1" lang="en-US" altLang="zh-CN" dirty="0" err="1"/>
              <a:t>ps</a:t>
            </a:r>
            <a:r>
              <a:rPr kumimoji="1" lang="en-US" altLang="zh-CN" dirty="0"/>
              <a:t> aux | grep ‘*terminal*’|cut -c 18-23|xargs kill -9</a:t>
            </a:r>
          </a:p>
          <a:p>
            <a:r>
              <a:rPr kumimoji="1" lang="zh-CN" altLang="en-US" dirty="0"/>
              <a:t>截取一下</a:t>
            </a:r>
            <a:r>
              <a:rPr kumimoji="1" lang="en-US" altLang="zh-CN" dirty="0" err="1"/>
              <a:t>pid</a:t>
            </a:r>
            <a:r>
              <a:rPr kumimoji="1" lang="zh-CN" altLang="en-US" dirty="0"/>
              <a:t>部分字符 </a:t>
            </a:r>
            <a:endParaRPr kumimoji="1" lang="en-US" altLang="zh-CN" dirty="0"/>
          </a:p>
          <a:p>
            <a:endParaRPr kumimoji="1" lang="en-US" altLang="zh-CN" dirty="0"/>
          </a:p>
          <a:p>
            <a:r>
              <a:rPr kumimoji="1" lang="en-US" altLang="zh-CN" dirty="0"/>
              <a:t> </a:t>
            </a:r>
            <a:r>
              <a:rPr kumimoji="1" lang="en-US" altLang="zh-CN" dirty="0" err="1"/>
              <a:t>ps</a:t>
            </a:r>
            <a:r>
              <a:rPr kumimoji="1" lang="en-US" altLang="zh-CN" dirty="0"/>
              <a:t> aux | grep ‘Firefox’ |cut -c 18-23|xargs kill -9   </a:t>
            </a:r>
            <a:r>
              <a:rPr kumimoji="1" lang="zh-CN" altLang="en-US" dirty="0"/>
              <a:t>把火狐相关的都给关了</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230</a:t>
            </a:fld>
            <a:endParaRPr kumimoji="1" lang="zh-CN" altLang="en-US"/>
          </a:p>
        </p:txBody>
      </p:sp>
    </p:spTree>
    <p:extLst>
      <p:ext uri="{BB962C8B-B14F-4D97-AF65-F5344CB8AC3E}">
        <p14:creationId xmlns:p14="http://schemas.microsoft.com/office/powerpoint/2010/main" val="699764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观察读写可访问性</a:t>
            </a:r>
            <a:endParaRPr kumimoji="1" lang="en-US" altLang="zh-CN" dirty="0"/>
          </a:p>
          <a:p>
            <a:r>
              <a:rPr kumimoji="1" lang="zh-CN" altLang="en-US" dirty="0"/>
              <a:t>原来不可以写 </a:t>
            </a:r>
            <a:endParaRPr kumimoji="1" lang="en-US" altLang="zh-CN" dirty="0"/>
          </a:p>
          <a:p>
            <a:r>
              <a:rPr kumimoji="1" lang="zh-CN" altLang="en-US" dirty="0"/>
              <a:t>现在 通过修改</a:t>
            </a:r>
            <a:r>
              <a:rPr kumimoji="1" lang="en-US" altLang="zh-CN" dirty="0"/>
              <a:t>owner</a:t>
            </a:r>
            <a:r>
              <a:rPr kumimoji="1" lang="zh-CN" altLang="en-US" dirty="0"/>
              <a:t>就可以写了</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a:t>
            </a:fld>
            <a:endParaRPr kumimoji="1" lang="zh-CN" altLang="en-US"/>
          </a:p>
        </p:txBody>
      </p:sp>
    </p:spTree>
    <p:extLst>
      <p:ext uri="{BB962C8B-B14F-4D97-AF65-F5344CB8AC3E}">
        <p14:creationId xmlns:p14="http://schemas.microsoft.com/office/powerpoint/2010/main" val="64784586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grep -l 'apple' fruit*.</a:t>
            </a:r>
            <a:r>
              <a:rPr kumimoji="1" lang="en" altLang="zh-CN" dirty="0" err="1"/>
              <a:t>txt|xargs</a:t>
            </a:r>
            <a:r>
              <a:rPr kumimoji="1" lang="en" altLang="zh-CN" dirty="0"/>
              <a:t>  </a:t>
            </a:r>
            <a:r>
              <a:rPr kumimoji="1" lang="en" altLang="zh-CN" dirty="0" err="1"/>
              <a:t>wc</a:t>
            </a:r>
            <a:endParaRPr kumimoji="1" lang="en" altLang="zh-CN" dirty="0"/>
          </a:p>
          <a:p>
            <a:r>
              <a:rPr kumimoji="1" lang="zh-CN" altLang="en" dirty="0"/>
              <a:t>找到</a:t>
            </a:r>
            <a:r>
              <a:rPr kumimoji="1" lang="zh-CN" altLang="en-US" dirty="0"/>
              <a:t>有</a:t>
            </a:r>
            <a:r>
              <a:rPr kumimoji="1" lang="en-US" altLang="zh-CN" dirty="0"/>
              <a:t>apple</a:t>
            </a:r>
            <a:r>
              <a:rPr kumimoji="1" lang="zh-CN" altLang="en-US" dirty="0"/>
              <a:t>的文件 然后 对他们进行</a:t>
            </a:r>
            <a:r>
              <a:rPr kumimoji="1" lang="en-US" altLang="zh-CN" dirty="0" err="1"/>
              <a:t>wc</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231</a:t>
            </a:fld>
            <a:endParaRPr kumimoji="1" lang="zh-CN" altLang="en-US"/>
          </a:p>
        </p:txBody>
      </p:sp>
    </p:spTree>
    <p:extLst>
      <p:ext uri="{BB962C8B-B14F-4D97-AF65-F5344CB8AC3E}">
        <p14:creationId xmlns:p14="http://schemas.microsoft.com/office/powerpoint/2010/main" val="147247853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 find . -name “fruit*.*” -print0|xargs -0 -I {} cp {} ./desktop</a:t>
            </a:r>
            <a:r>
              <a:rPr kumimoji="1" lang="en-US" altLang="zh-CN" dirty="0"/>
              <a:t>/{}.backup</a:t>
            </a:r>
            <a:endParaRPr kumimoji="1" lang="en" altLang="zh-CN" dirty="0"/>
          </a:p>
          <a:p>
            <a:r>
              <a:rPr kumimoji="1" lang="zh-CN" altLang="en" dirty="0"/>
              <a:t>查找到</a:t>
            </a:r>
            <a:r>
              <a:rPr kumimoji="1" lang="zh-CN" altLang="en-US" dirty="0"/>
              <a:t>文件夹 然后拷贝到指定目录下</a:t>
            </a:r>
            <a:endParaRPr kumimoji="1" lang="en-US" altLang="zh-CN" dirty="0"/>
          </a:p>
          <a:p>
            <a:r>
              <a:rPr kumimoji="1" lang="en-US" altLang="zh-CN" dirty="0"/>
              <a:t>-print0</a:t>
            </a:r>
            <a:r>
              <a:rPr kumimoji="1" lang="zh-CN" altLang="en-US" dirty="0"/>
              <a:t>控制输出格式 使用</a:t>
            </a:r>
            <a:r>
              <a:rPr kumimoji="1" lang="en-US" altLang="zh-CN" dirty="0"/>
              <a:t>null</a:t>
            </a:r>
            <a:r>
              <a:rPr kumimoji="1" lang="zh-CN" altLang="en-US" dirty="0"/>
              <a:t>对每个文件项进行分割</a:t>
            </a:r>
            <a:endParaRPr kumimoji="1" lang="en-US" altLang="zh-CN" dirty="0"/>
          </a:p>
          <a:p>
            <a:r>
              <a:rPr kumimoji="1" lang="en-US" altLang="zh-CN" dirty="0"/>
              <a:t>-0</a:t>
            </a:r>
            <a:r>
              <a:rPr kumimoji="1" lang="zh-CN" altLang="en-US" dirty="0"/>
              <a:t>保证</a:t>
            </a:r>
            <a:r>
              <a:rPr kumimoji="1" lang="en-US" altLang="zh-CN" dirty="0" err="1"/>
              <a:t>xargs</a:t>
            </a:r>
            <a:r>
              <a:rPr kumimoji="1" lang="zh-CN" altLang="en-US" dirty="0"/>
              <a:t> 使用这个</a:t>
            </a:r>
            <a:r>
              <a:rPr kumimoji="1" lang="en-US" altLang="zh-CN" dirty="0"/>
              <a:t>null</a:t>
            </a:r>
            <a:r>
              <a:rPr kumimoji="1" lang="zh-CN" altLang="en-US" dirty="0"/>
              <a:t>字符</a:t>
            </a:r>
            <a:endParaRPr kumimoji="1" lang="en-US" altLang="zh-CN" dirty="0"/>
          </a:p>
          <a:p>
            <a:r>
              <a:rPr kumimoji="1" lang="zh-CN" altLang="en-US" dirty="0"/>
              <a:t>通过这种方式 他们可以相互通信</a:t>
            </a:r>
            <a:endParaRPr kumimoji="1" lang="en-US" altLang="zh-CN" dirty="0"/>
          </a:p>
          <a:p>
            <a:endParaRPr kumimoji="1" lang="en-US" altLang="zh-CN" dirty="0"/>
          </a:p>
          <a:p>
            <a:r>
              <a:rPr lang="en" altLang="zh-CN" dirty="0"/>
              <a:t>:help </a:t>
            </a:r>
            <a:r>
              <a:rPr lang="en" altLang="zh-CN" dirty="0" err="1"/>
              <a:t>arglist</a:t>
            </a:r>
            <a:endParaRPr lang="en" altLang="zh-CN" dirty="0"/>
          </a:p>
          <a:p>
            <a:r>
              <a:rPr lang="en" altLang="zh-CN" dirty="0"/>
              <a:t>:help :</a:t>
            </a:r>
            <a:r>
              <a:rPr lang="en" altLang="zh-CN" dirty="0" err="1"/>
              <a:t>arg</a:t>
            </a:r>
            <a:endParaRPr lang="en" altLang="zh-CN" dirty="0"/>
          </a:p>
          <a:p>
            <a:r>
              <a:rPr lang="en" altLang="zh-CN" dirty="0"/>
              <a:t>:help :</a:t>
            </a:r>
            <a:r>
              <a:rPr lang="en" altLang="zh-CN" dirty="0" err="1"/>
              <a:t>argdo</a:t>
            </a:r>
            <a:endParaRPr lang="en" altLang="zh-CN" dirty="0"/>
          </a:p>
          <a:p>
            <a:r>
              <a:rPr lang="en" altLang="zh-CN" dirty="0"/>
              <a:t>:help :</a:t>
            </a:r>
            <a:r>
              <a:rPr lang="en" altLang="zh-CN" dirty="0" err="1"/>
              <a:t>bufdo</a:t>
            </a:r>
            <a:endParaRPr lang="en" altLang="zh-CN" dirty="0"/>
          </a:p>
          <a:p>
            <a:r>
              <a:rPr lang="en" altLang="zh-CN" dirty="0"/>
              <a:t>:help :</a:t>
            </a:r>
            <a:r>
              <a:rPr lang="en" altLang="zh-CN" dirty="0" err="1"/>
              <a:t>windo</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232</a:t>
            </a:fld>
            <a:endParaRPr kumimoji="1" lang="zh-CN" altLang="en-US"/>
          </a:p>
        </p:txBody>
      </p:sp>
    </p:spTree>
    <p:extLst>
      <p:ext uri="{BB962C8B-B14F-4D97-AF65-F5344CB8AC3E}">
        <p14:creationId xmlns:p14="http://schemas.microsoft.com/office/powerpoint/2010/main" val="342691100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删除文件但不删除文件夹</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233</a:t>
            </a:fld>
            <a:endParaRPr kumimoji="1" lang="zh-CN" altLang="en-US"/>
          </a:p>
        </p:txBody>
      </p:sp>
    </p:spTree>
    <p:extLst>
      <p:ext uri="{BB962C8B-B14F-4D97-AF65-F5344CB8AC3E}">
        <p14:creationId xmlns:p14="http://schemas.microsoft.com/office/powerpoint/2010/main" val="27723600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有很多字幕文件 </a:t>
            </a:r>
            <a:endParaRPr kumimoji="1" lang="en-US" altLang="zh-CN" dirty="0"/>
          </a:p>
          <a:p>
            <a:r>
              <a:rPr kumimoji="1" lang="en-US" altLang="zh-CN" dirty="0" err="1"/>
              <a:t>a.srt</a:t>
            </a:r>
            <a:endParaRPr kumimoji="1" lang="en-US" altLang="zh-CN" dirty="0"/>
          </a:p>
          <a:p>
            <a:r>
              <a:rPr kumimoji="1" lang="en-US" altLang="zh-CN" dirty="0" err="1"/>
              <a:t>a_en.srt</a:t>
            </a:r>
            <a:endParaRPr kumimoji="1" lang="en-US" altLang="zh-CN" dirty="0"/>
          </a:p>
          <a:p>
            <a:r>
              <a:rPr kumimoji="1" lang="en-US" altLang="zh-CN" dirty="0" err="1"/>
              <a:t>a_zh_en.srt</a:t>
            </a:r>
            <a:endParaRPr kumimoji="1" lang="en-US" altLang="zh-CN" dirty="0"/>
          </a:p>
          <a:p>
            <a:endParaRPr kumimoji="1" lang="en-US" altLang="zh-CN" dirty="0"/>
          </a:p>
          <a:p>
            <a:r>
              <a:rPr kumimoji="1" lang="zh-CN" altLang="en-US" dirty="0"/>
              <a:t>我只要保留*</a:t>
            </a:r>
            <a:r>
              <a:rPr kumimoji="1" lang="en-US" altLang="zh-CN" dirty="0" err="1"/>
              <a:t>en.srt</a:t>
            </a:r>
            <a:r>
              <a:rPr kumimoji="1" lang="en-US" altLang="zh-CN" dirty="0"/>
              <a:t>,</a:t>
            </a:r>
            <a:r>
              <a:rPr kumimoji="1" lang="zh-CN" altLang="en-US" dirty="0"/>
              <a:t>怎么半</a:t>
            </a:r>
            <a:r>
              <a:rPr kumimoji="1" lang="en-US" altLang="zh-CN" dirty="0"/>
              <a:t>?</a:t>
            </a:r>
          </a:p>
          <a:p>
            <a:endParaRPr kumimoji="1" lang="en-US" altLang="zh-CN" dirty="0"/>
          </a:p>
          <a:p>
            <a:r>
              <a:rPr kumimoji="1" lang="zh-CN" altLang="en-US" dirty="0"/>
              <a:t>首先删除所有的 </a:t>
            </a:r>
            <a:r>
              <a:rPr kumimoji="1" lang="en-US" altLang="zh-CN" dirty="0" err="1"/>
              <a:t>zh_en.srt</a:t>
            </a:r>
            <a:endParaRPr kumimoji="1" lang="en-US" altLang="zh-CN" dirty="0"/>
          </a:p>
          <a:p>
            <a:r>
              <a:rPr kumimoji="1" lang="en-US" altLang="zh-CN" dirty="0"/>
              <a:t>rm **/*</a:t>
            </a:r>
            <a:r>
              <a:rPr kumimoji="1" lang="en-US" altLang="zh-CN" dirty="0" err="1"/>
              <a:t>zh_en.srt</a:t>
            </a:r>
            <a:endParaRPr kumimoji="1" lang="en-US" altLang="zh-CN" dirty="0"/>
          </a:p>
          <a:p>
            <a:endParaRPr kumimoji="1" lang="en-US" altLang="zh-CN" dirty="0"/>
          </a:p>
          <a:p>
            <a:r>
              <a:rPr kumimoji="1" lang="zh-CN" altLang="en-US" dirty="0"/>
              <a:t>然后</a:t>
            </a:r>
            <a:r>
              <a:rPr kumimoji="1" lang="en-US" altLang="zh-CN" dirty="0"/>
              <a:t>,</a:t>
            </a:r>
            <a:r>
              <a:rPr kumimoji="1" lang="zh-CN" altLang="en-US" dirty="0"/>
              <a:t>筛选出所有的*</a:t>
            </a:r>
            <a:r>
              <a:rPr kumimoji="1" lang="en-US" altLang="zh-CN" dirty="0"/>
              <a:t>.</a:t>
            </a:r>
            <a:r>
              <a:rPr kumimoji="1" lang="en-US" altLang="zh-CN" dirty="0" err="1"/>
              <a:t>srt</a:t>
            </a:r>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–type f</a:t>
            </a:r>
          </a:p>
          <a:p>
            <a:endParaRPr kumimoji="1" lang="en-US" altLang="zh-CN" dirty="0"/>
          </a:p>
          <a:p>
            <a:r>
              <a:rPr kumimoji="1" lang="zh-CN" altLang="en-US" dirty="0"/>
              <a:t>然后去除所有的 *</a:t>
            </a:r>
            <a:r>
              <a:rPr kumimoji="1" lang="en-US" altLang="zh-CN" dirty="0" err="1"/>
              <a:t>en.srt</a:t>
            </a:r>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 –name “*</a:t>
            </a:r>
            <a:r>
              <a:rPr kumimoji="1" lang="en-US" altLang="zh-CN" dirty="0" err="1"/>
              <a:t>en.srt</a:t>
            </a:r>
            <a:r>
              <a:rPr kumimoji="1" lang="en-US" altLang="zh-CN" dirty="0"/>
              <a:t>” –type f</a:t>
            </a:r>
          </a:p>
          <a:p>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srt</a:t>
            </a:r>
            <a:r>
              <a:rPr kumimoji="1" lang="en-US" altLang="zh-CN" dirty="0"/>
              <a:t>” ! –name “*</a:t>
            </a:r>
            <a:r>
              <a:rPr kumimoji="1" lang="en-US" altLang="zh-CN" dirty="0" err="1"/>
              <a:t>en.srt</a:t>
            </a:r>
            <a:r>
              <a:rPr kumimoji="1" lang="en-US" altLang="zh-CN" dirty="0"/>
              <a:t>” –type f –delete </a:t>
            </a:r>
            <a:r>
              <a:rPr kumimoji="1" lang="zh-CN" altLang="en-US" dirty="0"/>
              <a:t>进行删除</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234</a:t>
            </a:fld>
            <a:endParaRPr kumimoji="1" lang="zh-CN" altLang="en-US"/>
          </a:p>
        </p:txBody>
      </p:sp>
    </p:spTree>
    <p:extLst>
      <p:ext uri="{BB962C8B-B14F-4D97-AF65-F5344CB8AC3E}">
        <p14:creationId xmlns:p14="http://schemas.microsoft.com/office/powerpoint/2010/main" val="378132616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dirty="0"/>
            </a:br>
            <a:r>
              <a:rPr lang="zh-CN" altLang="en-US" sz="1200" kern="1200" dirty="0">
                <a:solidFill>
                  <a:schemeClr val="tx1"/>
                </a:solidFill>
                <a:effectLst/>
                <a:latin typeface="+mn-lt"/>
                <a:ea typeface="+mn-ea"/>
                <a:cs typeface="+mn-cs"/>
              </a:rPr>
              <a:t>参数</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 </a:t>
            </a:r>
            <a:r>
              <a:rPr lang="zh-CN" altLang="en-US" sz="1200" kern="1200" dirty="0">
                <a:solidFill>
                  <a:schemeClr val="tx1"/>
                </a:solidFill>
                <a:effectLst/>
                <a:latin typeface="+mn-lt"/>
                <a:ea typeface="+mn-ea"/>
                <a:cs typeface="+mn-cs"/>
              </a:rPr>
              <a:t>的意思是：在处理目录以前首先处理目录下的子内容。</a:t>
            </a:r>
            <a:br>
              <a:rPr lang="zh-CN" altLang="en-US" dirty="0"/>
            </a:br>
            <a:r>
              <a:rPr lang="zh-CN" altLang="en-US" sz="1200" kern="1200" dirty="0">
                <a:solidFill>
                  <a:schemeClr val="tx1"/>
                </a:solidFill>
                <a:effectLst/>
                <a:latin typeface="+mn-lt"/>
                <a:ea typeface="+mn-ea"/>
                <a:cs typeface="+mn-cs"/>
              </a:rPr>
              <a:t>也即是说在不加</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的时候， 处理顺序是首先处理目录本身，然后处理目录下的子内容。加不加</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depth</a:t>
            </a:r>
            <a:r>
              <a:rPr lang="zh-CN" altLang="en-US" sz="1200" kern="1200" dirty="0">
                <a:solidFill>
                  <a:schemeClr val="tx1"/>
                </a:solidFill>
                <a:effectLst/>
                <a:latin typeface="+mn-lt"/>
                <a:ea typeface="+mn-ea"/>
                <a:cs typeface="+mn-cs"/>
              </a:rPr>
              <a:t>参数，会影响输出结构的输出顺序。</a:t>
            </a:r>
            <a:br>
              <a:rPr lang="zh-CN" altLang="en-US" sz="1200" kern="1200" dirty="0">
                <a:solidFill>
                  <a:schemeClr val="tx1"/>
                </a:solidFill>
                <a:effectLst/>
                <a:latin typeface="+mn-lt"/>
                <a:ea typeface="+mn-ea"/>
                <a:cs typeface="+mn-cs"/>
              </a:rPr>
            </a:br>
            <a:br>
              <a:rPr lang="zh-CN" altLang="en-US"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例如下面的两个命令，输出结果是相反的：</a:t>
            </a:r>
            <a:br>
              <a:rPr lang="zh-CN" altLang="en-US"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先输出子内容，再输出上层目录内容，直到最顶层：</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-depth  ! -empty</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b="1" kern="1200" dirty="0">
                <a:solidFill>
                  <a:schemeClr val="tx1"/>
                </a:solidFill>
                <a:effectLst/>
                <a:latin typeface="+mn-lt"/>
                <a:ea typeface="+mn-ea"/>
                <a:cs typeface="+mn-cs"/>
              </a:rPr>
              <a:t>test</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先输出顶层目录，再输出下面的各层子目录内容，直到最低层：</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 -empty</a:t>
            </a:r>
            <a:br>
              <a:rPr lang="en" altLang="zh-CN" sz="1200" b="1" kern="1200" dirty="0">
                <a:solidFill>
                  <a:schemeClr val="tx1"/>
                </a:solidFill>
                <a:effectLst/>
                <a:latin typeface="+mn-lt"/>
                <a:ea typeface="+mn-ea"/>
                <a:cs typeface="+mn-cs"/>
              </a:rPr>
            </a:br>
            <a:r>
              <a:rPr lang="en" altLang="zh-CN" sz="1200" b="1" kern="1200" dirty="0">
                <a:solidFill>
                  <a:schemeClr val="tx1"/>
                </a:solidFill>
                <a:effectLst/>
                <a:latin typeface="+mn-lt"/>
                <a:ea typeface="+mn-ea"/>
                <a:cs typeface="+mn-cs"/>
              </a:rPr>
              <a:t>test</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zh-CN" altLang="en-US" sz="1200" kern="1200" dirty="0">
                <a:solidFill>
                  <a:schemeClr val="tx1"/>
                </a:solidFill>
                <a:effectLst/>
                <a:latin typeface="+mn-lt"/>
                <a:ea typeface="+mn-ea"/>
                <a:cs typeface="+mn-cs"/>
              </a:rPr>
              <a:t>去掉顶层目录</a:t>
            </a:r>
            <a:r>
              <a:rPr lang="en" altLang="zh-CN" sz="1200" kern="1200" dirty="0">
                <a:solidFill>
                  <a:schemeClr val="tx1"/>
                </a:solidFill>
                <a:effectLst/>
                <a:latin typeface="+mn-lt"/>
                <a:ea typeface="+mn-ea"/>
                <a:cs typeface="+mn-cs"/>
              </a:rPr>
              <a:t>test</a:t>
            </a:r>
            <a:r>
              <a:rPr lang="zh-CN" altLang="en-US" sz="1200" kern="1200" dirty="0">
                <a:solidFill>
                  <a:schemeClr val="tx1"/>
                </a:solidFill>
                <a:effectLst/>
                <a:latin typeface="+mn-lt"/>
                <a:ea typeface="+mn-ea"/>
                <a:cs typeface="+mn-cs"/>
              </a:rPr>
              <a:t>的那行输出， 加</a:t>
            </a:r>
            <a:r>
              <a:rPr lang="en-US"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mindepth</a:t>
            </a:r>
            <a:r>
              <a:rPr lang="en" altLang="zh-CN" sz="1200" kern="1200" dirty="0">
                <a:solidFill>
                  <a:schemeClr val="tx1"/>
                </a:solidFill>
                <a:effectLst/>
                <a:latin typeface="+mn-lt"/>
                <a:ea typeface="+mn-ea"/>
                <a:cs typeface="+mn-cs"/>
              </a:rPr>
              <a:t> 1</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可以看到输出结果为</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行，少了一会</a:t>
            </a:r>
            <a:r>
              <a:rPr lang="en-US" altLang="zh-CN" sz="1200" kern="1200" dirty="0">
                <a:solidFill>
                  <a:schemeClr val="tx1"/>
                </a:solidFill>
                <a:effectLst/>
                <a:latin typeface="+mn-lt"/>
                <a:ea typeface="+mn-ea"/>
                <a:cs typeface="+mn-cs"/>
              </a:rPr>
              <a:t>"</a:t>
            </a:r>
            <a:r>
              <a:rPr lang="en" altLang="zh-CN" sz="1200" kern="1200" dirty="0">
                <a:solidFill>
                  <a:schemeClr val="tx1"/>
                </a:solidFill>
                <a:effectLst/>
                <a:latin typeface="+mn-lt"/>
                <a:ea typeface="+mn-ea"/>
                <a:cs typeface="+mn-cs"/>
              </a:rPr>
              <a:t>test"</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因为默认是包含顶层目录的：</a:t>
            </a:r>
            <a:br>
              <a:rPr lang="zh-CN" altLang="en-US"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t>
            </a:r>
            <a:r>
              <a:rPr lang="en" altLang="zh-CN" sz="1200" b="1" kern="1200" dirty="0" err="1">
                <a:solidFill>
                  <a:schemeClr val="tx1"/>
                </a:solidFill>
                <a:effectLst/>
                <a:latin typeface="+mn-lt"/>
                <a:ea typeface="+mn-ea"/>
                <a:cs typeface="+mn-cs"/>
              </a:rPr>
              <a:t>oracle@oracledb</a:t>
            </a:r>
            <a:r>
              <a:rPr lang="en" altLang="zh-CN" sz="1200" b="1" kern="1200" dirty="0">
                <a:solidFill>
                  <a:schemeClr val="tx1"/>
                </a:solidFill>
                <a:effectLst/>
                <a:latin typeface="+mn-lt"/>
                <a:ea typeface="+mn-ea"/>
                <a:cs typeface="+mn-cs"/>
              </a:rPr>
              <a:t> ~]$ find test -depth  -</a:t>
            </a:r>
            <a:r>
              <a:rPr lang="en" altLang="zh-CN" sz="1200" b="1" kern="1200" dirty="0" err="1">
                <a:solidFill>
                  <a:schemeClr val="tx1"/>
                </a:solidFill>
                <a:effectLst/>
                <a:latin typeface="+mn-lt"/>
                <a:ea typeface="+mn-ea"/>
                <a:cs typeface="+mn-cs"/>
              </a:rPr>
              <a:t>mindepth</a:t>
            </a:r>
            <a:r>
              <a:rPr lang="en" altLang="zh-CN" sz="1200" b="1" kern="1200" dirty="0">
                <a:solidFill>
                  <a:schemeClr val="tx1"/>
                </a:solidFill>
                <a:effectLst/>
                <a:latin typeface="+mn-lt"/>
                <a:ea typeface="+mn-ea"/>
                <a:cs typeface="+mn-cs"/>
              </a:rPr>
              <a:t> 1  ! -empty  </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a:t>
            </a:r>
            <a:r>
              <a:rPr lang="en" altLang="zh-CN" sz="1200" kern="1200" dirty="0" err="1">
                <a:solidFill>
                  <a:schemeClr val="tx1"/>
                </a:solidFill>
                <a:effectLst/>
                <a:latin typeface="+mn-lt"/>
                <a:ea typeface="+mn-ea"/>
                <a:cs typeface="+mn-cs"/>
              </a:rPr>
              <a:t>oracle@oracledb</a:t>
            </a:r>
            <a:r>
              <a:rPr lang="en" altLang="zh-CN" sz="1200" kern="1200" dirty="0">
                <a:solidFill>
                  <a:schemeClr val="tx1"/>
                </a:solidFill>
                <a:effectLst/>
                <a:latin typeface="+mn-lt"/>
                <a:ea typeface="+mn-ea"/>
                <a:cs typeface="+mn-cs"/>
              </a:rPr>
              <a:t> ~]$ find test  -</a:t>
            </a:r>
            <a:r>
              <a:rPr lang="en" altLang="zh-CN" sz="1200" kern="1200" dirty="0" err="1">
                <a:solidFill>
                  <a:schemeClr val="tx1"/>
                </a:solidFill>
                <a:effectLst/>
                <a:latin typeface="+mn-lt"/>
                <a:ea typeface="+mn-ea"/>
                <a:cs typeface="+mn-cs"/>
              </a:rPr>
              <a:t>mindepth</a:t>
            </a:r>
            <a:r>
              <a:rPr lang="en" altLang="zh-CN" sz="1200" kern="1200" dirty="0">
                <a:solidFill>
                  <a:schemeClr val="tx1"/>
                </a:solidFill>
                <a:effectLst/>
                <a:latin typeface="+mn-lt"/>
                <a:ea typeface="+mn-ea"/>
                <a:cs typeface="+mn-cs"/>
              </a:rPr>
              <a:t> 1  ! -empty</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a:t>
            </a:r>
            <a:br>
              <a:rPr lang="en" altLang="zh-CN" sz="1200" kern="1200" dirty="0">
                <a:solidFill>
                  <a:schemeClr val="tx1"/>
                </a:solidFill>
                <a:effectLst/>
                <a:latin typeface="+mn-lt"/>
                <a:ea typeface="+mn-ea"/>
                <a:cs typeface="+mn-cs"/>
              </a:rPr>
            </a:br>
            <a:r>
              <a:rPr lang="en" altLang="zh-CN" sz="1200" kern="1200" dirty="0">
                <a:solidFill>
                  <a:schemeClr val="tx1"/>
                </a:solidFill>
                <a:effectLst/>
                <a:latin typeface="+mn-lt"/>
                <a:ea typeface="+mn-ea"/>
                <a:cs typeface="+mn-cs"/>
              </a:rPr>
              <a:t>test/test1/test2/test3</a:t>
            </a:r>
            <a:br>
              <a:rPr lang="en" altLang="zh-CN" sz="1200" kern="1200" dirty="0">
                <a:solidFill>
                  <a:schemeClr val="tx1"/>
                </a:solidFill>
                <a:effectLst/>
                <a:latin typeface="+mn-lt"/>
                <a:ea typeface="+mn-ea"/>
                <a:cs typeface="+mn-cs"/>
              </a:rPr>
            </a:br>
            <a:br>
              <a:rPr lang="en" altLang="zh-CN" dirty="0"/>
            </a:br>
            <a:endParaRPr lang="en" altLang="zh-CN" dirty="0"/>
          </a:p>
          <a:p>
            <a:r>
              <a:rPr lang="zh-CN" altLang="en-US" sz="1200" kern="1200" dirty="0">
                <a:solidFill>
                  <a:schemeClr val="tx1"/>
                </a:solidFill>
                <a:effectLst/>
                <a:latin typeface="+mn-lt"/>
                <a:ea typeface="+mn-ea"/>
                <a:cs typeface="+mn-cs"/>
              </a:rPr>
              <a:t>原文：</a:t>
            </a:r>
            <a:r>
              <a:rPr lang="en" altLang="zh-CN" sz="1200" kern="1200" dirty="0">
                <a:solidFill>
                  <a:schemeClr val="tx1"/>
                </a:solidFill>
                <a:effectLst/>
                <a:latin typeface="+mn-lt"/>
                <a:ea typeface="+mn-ea"/>
                <a:cs typeface="+mn-cs"/>
              </a:rPr>
              <a:t>http://</a:t>
            </a:r>
            <a:r>
              <a:rPr lang="en" altLang="zh-CN" sz="1200" kern="1200" dirty="0" err="1">
                <a:solidFill>
                  <a:schemeClr val="tx1"/>
                </a:solidFill>
                <a:effectLst/>
                <a:latin typeface="+mn-lt"/>
                <a:ea typeface="+mn-ea"/>
                <a:cs typeface="+mn-cs"/>
              </a:rPr>
              <a:t>blog.itpub.net</a:t>
            </a:r>
            <a:r>
              <a:rPr lang="en" altLang="zh-CN" sz="1200" kern="1200" dirty="0">
                <a:solidFill>
                  <a:schemeClr val="tx1"/>
                </a:solidFill>
                <a:effectLst/>
                <a:latin typeface="+mn-lt"/>
                <a:ea typeface="+mn-ea"/>
                <a:cs typeface="+mn-cs"/>
              </a:rPr>
              <a:t>/27042095/viewspace-1084430/</a:t>
            </a:r>
            <a:endParaRPr lang="en"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235</a:t>
            </a:fld>
            <a:endParaRPr kumimoji="1" lang="zh-CN" altLang="en-US"/>
          </a:p>
        </p:txBody>
      </p:sp>
    </p:spTree>
    <p:extLst>
      <p:ext uri="{BB962C8B-B14F-4D97-AF65-F5344CB8AC3E}">
        <p14:creationId xmlns:p14="http://schemas.microsoft.com/office/powerpoint/2010/main" val="2245222323"/>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js</a:t>
            </a:r>
            <a:r>
              <a:rPr kumimoji="1" lang="en-US" altLang="zh-CN" dirty="0"/>
              <a:t>*’ –</a:t>
            </a:r>
            <a:r>
              <a:rPr kumimoji="1" lang="en-US" altLang="zh-CN" dirty="0" err="1"/>
              <a:t>maxdepth</a:t>
            </a:r>
            <a:r>
              <a:rPr kumimoji="1" lang="en-US" altLang="zh-CN" dirty="0"/>
              <a:t> 1</a:t>
            </a:r>
          </a:p>
          <a:p>
            <a:r>
              <a:rPr kumimoji="1" lang="zh-CN" altLang="en-US" dirty="0"/>
              <a:t>制定路径</a:t>
            </a:r>
            <a:endParaRPr kumimoji="1" lang="en-US" altLang="zh-CN" dirty="0"/>
          </a:p>
          <a:p>
            <a:endParaRPr kumimoji="1" lang="en-US" altLang="zh-CN" dirty="0"/>
          </a:p>
          <a:p>
            <a:r>
              <a:rPr kumimoji="1" lang="en-US" altLang="zh-CN" dirty="0"/>
              <a:t>find</a:t>
            </a:r>
            <a:r>
              <a:rPr kumimoji="1" lang="zh-CN" altLang="en-US" dirty="0"/>
              <a:t> </a:t>
            </a:r>
            <a:r>
              <a:rPr kumimoji="1" lang="en-US" altLang="zh-CN" dirty="0"/>
              <a:t>.</a:t>
            </a:r>
            <a:r>
              <a:rPr kumimoji="1" lang="zh-CN" altLang="en-US" dirty="0"/>
              <a:t> </a:t>
            </a:r>
            <a:r>
              <a:rPr kumimoji="1" lang="en-US" altLang="zh-CN" dirty="0"/>
              <a:t>-name ‘*.</a:t>
            </a:r>
            <a:r>
              <a:rPr kumimoji="1" lang="en-US" altLang="zh-CN" dirty="0" err="1"/>
              <a:t>js</a:t>
            </a:r>
            <a:r>
              <a:rPr kumimoji="1" lang="en-US" altLang="zh-CN" dirty="0"/>
              <a:t>*’ –</a:t>
            </a:r>
            <a:r>
              <a:rPr kumimoji="1" lang="en-US" altLang="zh-CN" dirty="0" err="1"/>
              <a:t>maxdepth</a:t>
            </a:r>
            <a:r>
              <a:rPr kumimoji="1" lang="en-US" altLang="zh-CN" dirty="0"/>
              <a:t> 2</a:t>
            </a:r>
          </a:p>
          <a:p>
            <a:r>
              <a:rPr kumimoji="1" lang="zh-CN" altLang="en-US" dirty="0"/>
              <a:t>制定路径、及其直属子路径</a:t>
            </a:r>
            <a:endParaRPr kumimoji="1" lang="en-US" altLang="zh-CN" dirty="0"/>
          </a:p>
          <a:p>
            <a:endParaRPr kumimoji="1" lang="en-US" altLang="zh-CN" dirty="0"/>
          </a:p>
          <a:p>
            <a:endParaRPr kumimoji="1" lang="en-US" altLang="zh-CN" dirty="0"/>
          </a:p>
          <a:p>
            <a:r>
              <a:rPr kumimoji="1" lang="en-US" altLang="zh-CN" dirty="0"/>
              <a:t>https://</a:t>
            </a:r>
            <a:r>
              <a:rPr kumimoji="1" lang="en-US" altLang="zh-CN" dirty="0" err="1"/>
              <a:t>blog.csdn.net</a:t>
            </a:r>
            <a:r>
              <a:rPr kumimoji="1" lang="en-US" altLang="zh-CN" dirty="0"/>
              <a:t>/</a:t>
            </a:r>
            <a:r>
              <a:rPr kumimoji="1" lang="en-US" altLang="zh-CN" dirty="0" err="1"/>
              <a:t>helloxiaozhe</a:t>
            </a:r>
            <a:r>
              <a:rPr kumimoji="1" lang="en-US" altLang="zh-CN" dirty="0"/>
              <a:t>/article/details/87909519</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236</a:t>
            </a:fld>
            <a:endParaRPr kumimoji="1" lang="zh-CN" altLang="en-US"/>
          </a:p>
        </p:txBody>
      </p:sp>
    </p:spTree>
    <p:extLst>
      <p:ext uri="{BB962C8B-B14F-4D97-AF65-F5344CB8AC3E}">
        <p14:creationId xmlns:p14="http://schemas.microsoft.com/office/powerpoint/2010/main" val="105394966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find –depth</a:t>
            </a:r>
            <a:r>
              <a:rPr kumimoji="1" lang="zh-CN" altLang="en-US" dirty="0"/>
              <a:t>几层</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237</a:t>
            </a:fld>
            <a:endParaRPr kumimoji="1" lang="zh-CN" altLang="en-US"/>
          </a:p>
        </p:txBody>
      </p:sp>
    </p:spTree>
    <p:extLst>
      <p:ext uri="{BB962C8B-B14F-4D97-AF65-F5344CB8AC3E}">
        <p14:creationId xmlns:p14="http://schemas.microsoft.com/office/powerpoint/2010/main" val="168912966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这个得到之后 管道给后面 然后就要删除了 </a:t>
            </a:r>
            <a:endParaRPr kumimoji="1" lang="en-US" altLang="zh-CN" dirty="0"/>
          </a:p>
          <a:p>
            <a:r>
              <a:rPr kumimoji="1" lang="zh-CN" altLang="en-US" dirty="0"/>
              <a:t>如果不想一把删除 那就一个个的删除 加</a:t>
            </a:r>
            <a:r>
              <a:rPr kumimoji="1" lang="en-US" altLang="zh-CN" dirty="0"/>
              <a:t>-n1</a:t>
            </a:r>
          </a:p>
          <a:p>
            <a:r>
              <a:rPr kumimoji="1" lang="zh-CN" altLang="en-US" dirty="0"/>
              <a:t>的参数 </a:t>
            </a:r>
            <a:endParaRPr kumimoji="1" lang="en-US" altLang="zh-CN" dirty="0"/>
          </a:p>
          <a:p>
            <a:endParaRPr kumimoji="1" lang="en-US" altLang="zh-CN" dirty="0"/>
          </a:p>
          <a:p>
            <a:r>
              <a:rPr kumimoji="1" lang="en-US" altLang="zh-CN" dirty="0"/>
              <a:t> find ~/</a:t>
            </a:r>
            <a:r>
              <a:rPr kumimoji="1" lang="en-US" altLang="zh-CN" dirty="0" err="1"/>
              <a:t>my_website</a:t>
            </a:r>
            <a:r>
              <a:rPr kumimoji="1" lang="en-US" altLang="zh-CN" dirty="0"/>
              <a:t>/ -name '*.html' -print0|xargs -0 grep -l "&lt;h3&gt;”</a:t>
            </a:r>
          </a:p>
          <a:p>
            <a:r>
              <a:rPr kumimoji="1" lang="zh-CN" altLang="en-US" dirty="0"/>
              <a:t>找到网站中 所有关于</a:t>
            </a:r>
            <a:endParaRPr kumimoji="1" lang="en-US" altLang="zh-CN" dirty="0"/>
          </a:p>
          <a:p>
            <a:endParaRPr kumimoji="1" lang="en-US" altLang="zh-CN" dirty="0"/>
          </a:p>
          <a:p>
            <a:endParaRPr kumimoji="1" lang="en-US" altLang="zh-CN" dirty="0"/>
          </a:p>
          <a:p>
            <a:r>
              <a:rPr kumimoji="1" lang="en-US" altLang="zh-CN" dirty="0"/>
              <a:t>find . -name "fruit*.txt" -print0|xargs -0 grep -li 'mango'|</a:t>
            </a:r>
            <a:r>
              <a:rPr kumimoji="1" lang="en-US" altLang="zh-CN" dirty="0" err="1"/>
              <a:t>xargs</a:t>
            </a:r>
            <a:r>
              <a:rPr kumimoji="1" lang="en-US" altLang="zh-CN" dirty="0"/>
              <a:t> -I {} cp {} ~/Desktop/{}</a:t>
            </a:r>
          </a:p>
          <a:p>
            <a:r>
              <a:rPr kumimoji="1" lang="zh-CN" altLang="en-US" dirty="0"/>
              <a:t>找到各种</a:t>
            </a:r>
            <a:r>
              <a:rPr kumimoji="1" lang="en-US" altLang="zh-CN" dirty="0"/>
              <a:t>fruit</a:t>
            </a:r>
            <a:r>
              <a:rPr kumimoji="1" lang="zh-CN" altLang="en-US" dirty="0"/>
              <a:t>相关文件中 名字里有芒果的文件 然后把它拷贝到桌面</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238</a:t>
            </a:fld>
            <a:endParaRPr kumimoji="1" lang="zh-CN" altLang="en-US"/>
          </a:p>
        </p:txBody>
      </p:sp>
    </p:spTree>
    <p:extLst>
      <p:ext uri="{BB962C8B-B14F-4D97-AF65-F5344CB8AC3E}">
        <p14:creationId xmlns:p14="http://schemas.microsoft.com/office/powerpoint/2010/main" val="172123366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我想通过命令行把一堆视频加载到</a:t>
            </a:r>
            <a:r>
              <a:rPr lang="en" altLang="zh-CN" dirty="0" err="1"/>
              <a:t>vlc</a:t>
            </a:r>
            <a:r>
              <a:rPr lang="zh-CN" altLang="en-US" dirty="0"/>
              <a:t>播放器里面</a:t>
            </a:r>
            <a:r>
              <a:rPr lang="en-US" altLang="zh-CN" dirty="0"/>
              <a:t>:</a:t>
            </a:r>
            <a:br>
              <a:rPr lang="en-US" altLang="zh-CN" dirty="0"/>
            </a:br>
            <a:r>
              <a:rPr lang="en-US" altLang="zh-CN" dirty="0"/>
              <a:t>1.</a:t>
            </a:r>
            <a:r>
              <a:rPr lang="zh-CN" altLang="en-US" dirty="0"/>
              <a:t>首先我要得到视频列表</a:t>
            </a:r>
            <a:r>
              <a:rPr lang="en-US" altLang="zh-CN" dirty="0"/>
              <a:t>:</a:t>
            </a:r>
            <a:r>
              <a:rPr lang="en" altLang="zh-CN" dirty="0"/>
              <a:t>find */  -name "*.mp4" | </a:t>
            </a:r>
            <a:r>
              <a:rPr lang="en" altLang="zh-CN" dirty="0" err="1"/>
              <a:t>xargs</a:t>
            </a:r>
            <a:r>
              <a:rPr lang="en" altLang="zh-CN" dirty="0"/>
              <a:t> -I {} echo  "'"{}"'"|tr '\n' ' ' </a:t>
            </a:r>
            <a:br>
              <a:rPr lang="en" altLang="zh-CN" dirty="0"/>
            </a:br>
            <a:r>
              <a:rPr lang="en" altLang="zh-CN" dirty="0"/>
              <a:t>2.</a:t>
            </a:r>
            <a:r>
              <a:rPr lang="zh-CN" altLang="en-US" dirty="0"/>
              <a:t>然后我把列表结果放到</a:t>
            </a:r>
            <a:r>
              <a:rPr lang="en" altLang="zh-CN" dirty="0" err="1"/>
              <a:t>vlc</a:t>
            </a:r>
            <a:r>
              <a:rPr lang="zh-CN" altLang="en-US" dirty="0"/>
              <a:t>的参数的位置</a:t>
            </a:r>
            <a:r>
              <a:rPr lang="en-US" altLang="zh-CN" dirty="0"/>
              <a:t>,</a:t>
            </a:r>
            <a:r>
              <a:rPr lang="zh-CN" altLang="en-US" dirty="0"/>
              <a:t>也可以播放</a:t>
            </a:r>
            <a:r>
              <a:rPr lang="en-US" altLang="zh-CN" dirty="0"/>
              <a:t>.</a:t>
            </a:r>
            <a:r>
              <a:rPr lang="en" altLang="zh-CN" dirty="0"/>
              <a:t>xxx/LVC 'a/1.mp4' 'a/2.mp4'</a:t>
            </a:r>
            <a:br>
              <a:rPr lang="en" altLang="zh-CN" dirty="0"/>
            </a:br>
            <a:r>
              <a:rPr lang="en" altLang="zh-CN" dirty="0"/>
              <a:t>3.</a:t>
            </a:r>
            <a:r>
              <a:rPr lang="zh-CN" altLang="en-US" dirty="0"/>
              <a:t>最后我想把两个命令整合一下</a:t>
            </a:r>
            <a:r>
              <a:rPr lang="en-US" altLang="zh-CN" dirty="0"/>
              <a:t>, </a:t>
            </a:r>
            <a:r>
              <a:rPr lang="en" altLang="zh-CN" dirty="0"/>
              <a:t>find */  -name "*.mp4" | </a:t>
            </a:r>
            <a:r>
              <a:rPr lang="en" altLang="zh-CN" dirty="0" err="1"/>
              <a:t>xargs</a:t>
            </a:r>
            <a:r>
              <a:rPr lang="en" altLang="zh-CN" dirty="0"/>
              <a:t> -I {} echo  "'"{}"'"|tr '\n' ' '|</a:t>
            </a:r>
            <a:r>
              <a:rPr lang="en" altLang="zh-CN" dirty="0" err="1"/>
              <a:t>xargs</a:t>
            </a:r>
            <a:r>
              <a:rPr lang="en" altLang="zh-CN" dirty="0"/>
              <a:t> -I {} '/Applications/</a:t>
            </a:r>
            <a:r>
              <a:rPr lang="en" altLang="zh-CN" dirty="0" err="1"/>
              <a:t>VLC.app</a:t>
            </a:r>
            <a:r>
              <a:rPr lang="en" altLang="zh-CN" dirty="0"/>
              <a:t>/Contents/MacOS/VLC' {} </a:t>
            </a:r>
          </a:p>
          <a:p>
            <a:endParaRPr kumimoji="1" lang="en" altLang="zh-CN" dirty="0"/>
          </a:p>
          <a:p>
            <a:endParaRPr kumimoji="1" lang="en-US" altLang="zh-CN" dirty="0"/>
          </a:p>
          <a:p>
            <a:r>
              <a:rPr lang="en" altLang="zh-CN" dirty="0"/>
              <a:t>find */ -name "*.mp4" | </a:t>
            </a:r>
            <a:r>
              <a:rPr lang="en" altLang="zh-CN" dirty="0" err="1"/>
              <a:t>xargs</a:t>
            </a:r>
            <a:r>
              <a:rPr lang="en" altLang="zh-CN" dirty="0"/>
              <a:t> -I {} echo "'"{}"'"|tr '\n' ' '|</a:t>
            </a:r>
            <a:r>
              <a:rPr lang="en" altLang="zh-CN" dirty="0" err="1"/>
              <a:t>xargs</a:t>
            </a:r>
            <a:r>
              <a:rPr lang="en" altLang="zh-CN" dirty="0"/>
              <a:t> '/Applications/</a:t>
            </a:r>
            <a:r>
              <a:rPr lang="en" altLang="zh-CN" dirty="0" err="1"/>
              <a:t>VLC.app</a:t>
            </a:r>
            <a:r>
              <a:rPr lang="en" altLang="zh-CN" dirty="0"/>
              <a:t>/Contents/MacOS/VLC’</a:t>
            </a:r>
          </a:p>
          <a:p>
            <a:endParaRPr kumimoji="1" lang="en" altLang="zh-CN" dirty="0"/>
          </a:p>
          <a:p>
            <a:r>
              <a:rPr kumimoji="1" lang="zh-CN" altLang="en" dirty="0"/>
              <a:t>为了</a:t>
            </a:r>
            <a:r>
              <a:rPr kumimoji="1" lang="zh-CN" altLang="en-US" dirty="0"/>
              <a:t>控制顺序 可以在</a:t>
            </a:r>
            <a:r>
              <a:rPr kumimoji="1" lang="en-US" altLang="zh-CN" dirty="0"/>
              <a:t>pipe</a:t>
            </a:r>
            <a:r>
              <a:rPr kumimoji="1" lang="zh-CN" altLang="en-US" dirty="0"/>
              <a:t>一层</a:t>
            </a:r>
            <a:r>
              <a:rPr kumimoji="1" lang="en-US" altLang="zh-CN" dirty="0"/>
              <a:t>sort</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find */ -name "*.mp4" </a:t>
            </a:r>
            <a:r>
              <a:rPr lang="en-US" altLang="zh-CN" dirty="0"/>
              <a:t>|sort</a:t>
            </a:r>
            <a:r>
              <a:rPr lang="en" altLang="zh-CN" dirty="0"/>
              <a:t>| </a:t>
            </a:r>
            <a:r>
              <a:rPr lang="en" altLang="zh-CN" dirty="0" err="1"/>
              <a:t>xargs</a:t>
            </a:r>
            <a:r>
              <a:rPr lang="en" altLang="zh-CN" dirty="0"/>
              <a:t> -I {} echo "'"{}"'"|tr '\n' ' '|</a:t>
            </a:r>
            <a:r>
              <a:rPr lang="en" altLang="zh-CN" dirty="0" err="1"/>
              <a:t>xargs</a:t>
            </a:r>
            <a:r>
              <a:rPr lang="en" altLang="zh-CN" dirty="0"/>
              <a:t> '/Applications/</a:t>
            </a:r>
            <a:r>
              <a:rPr lang="en" altLang="zh-CN" dirty="0" err="1"/>
              <a:t>VLC.app</a:t>
            </a:r>
            <a:r>
              <a:rPr lang="en" altLang="zh-CN" dirty="0"/>
              <a:t>/Contents/MacOS/VLC’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vlc</a:t>
            </a:r>
            <a:r>
              <a:rPr lang="en" altLang="zh-CN" dirty="0"/>
              <a:t> */*.mp4</a:t>
            </a:r>
            <a:r>
              <a:rPr lang="zh-CN" altLang="en-US" dirty="0"/>
              <a:t> 这个也好使用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find */ -name ‘*.mp4’ -type f -print0 |</a:t>
            </a:r>
            <a:r>
              <a:rPr lang="en" altLang="zh-CN" dirty="0" err="1"/>
              <a:t>xargs</a:t>
            </a:r>
            <a:r>
              <a:rPr lang="en" altLang="zh-CN" dirty="0"/>
              <a:t> -0 /Applications/</a:t>
            </a:r>
            <a:r>
              <a:rPr lang="en" altLang="zh-CN" dirty="0" err="1"/>
              <a:t>VLC.app</a:t>
            </a:r>
            <a:r>
              <a:rPr lang="en" altLang="zh-CN" dirty="0"/>
              <a:t>/Contents/MacOS/VLC </a:t>
            </a:r>
            <a:r>
              <a:rPr lang="zh-CN" altLang="en" dirty="0"/>
              <a:t>标准写法</a:t>
            </a:r>
            <a:r>
              <a:rPr lang="zh-CN" altLang="en-US" dirty="0"/>
              <a:t> </a:t>
            </a:r>
            <a:endParaRPr lang="en" altLang="zh-CN" b="1"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239</a:t>
            </a:fld>
            <a:endParaRPr kumimoji="1" lang="zh-CN" altLang="en-US"/>
          </a:p>
        </p:txBody>
      </p:sp>
    </p:spTree>
    <p:extLst>
      <p:ext uri="{BB962C8B-B14F-4D97-AF65-F5344CB8AC3E}">
        <p14:creationId xmlns:p14="http://schemas.microsoft.com/office/powerpoint/2010/main" val="336543579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en-US" altLang="zh-CN" dirty="0"/>
          </a:p>
          <a:p>
            <a:r>
              <a:rPr lang="zh-CN" altLang="en-US" dirty="0"/>
              <a:t>我想改名当前文件夹</a:t>
            </a:r>
            <a:r>
              <a:rPr lang="en-US" altLang="zh-CN" dirty="0"/>
              <a:t>(</a:t>
            </a:r>
            <a:r>
              <a:rPr lang="zh-CN" altLang="en-US" dirty="0"/>
              <a:t>去掉前面的数字和</a:t>
            </a:r>
            <a:r>
              <a:rPr lang="en-US" altLang="zh-CN" dirty="0"/>
              <a:t>.(</a:t>
            </a:r>
            <a:r>
              <a:rPr lang="zh-CN" altLang="en-US" dirty="0"/>
              <a:t>比如</a:t>
            </a:r>
            <a:r>
              <a:rPr lang="en-US" altLang="zh-CN" dirty="0"/>
              <a:t>"4.</a:t>
            </a:r>
            <a:r>
              <a:rPr lang="zh-CN" altLang="en-US" dirty="0"/>
              <a:t>显示和计算</a:t>
            </a:r>
            <a:r>
              <a:rPr lang="en-US" altLang="zh-CN" dirty="0"/>
              <a:t>"</a:t>
            </a:r>
            <a:r>
              <a:rPr lang="zh-CN" altLang="en-US" dirty="0"/>
              <a:t>变成</a:t>
            </a:r>
            <a:r>
              <a:rPr lang="en-US" altLang="zh-CN" dirty="0"/>
              <a:t>"</a:t>
            </a:r>
            <a:r>
              <a:rPr lang="zh-CN" altLang="en-US" dirty="0"/>
              <a:t>显示和计算</a:t>
            </a:r>
            <a:r>
              <a:rPr lang="en-US" altLang="zh-CN" dirty="0"/>
              <a:t>"))</a:t>
            </a:r>
            <a:br>
              <a:rPr lang="en-US" altLang="zh-CN" dirty="0"/>
            </a:br>
            <a:r>
              <a:rPr lang="zh-CN" altLang="en-US" dirty="0"/>
              <a:t>于是我想到了通过</a:t>
            </a:r>
            <a:r>
              <a:rPr lang="en" altLang="zh-CN" dirty="0"/>
              <a:t>find</a:t>
            </a:r>
            <a:r>
              <a:rPr lang="zh-CN" altLang="en-US" dirty="0"/>
              <a:t>得到</a:t>
            </a:r>
            <a:r>
              <a:rPr lang="en" altLang="zh-CN" dirty="0"/>
              <a:t>stream</a:t>
            </a:r>
            <a:r>
              <a:rPr lang="zh-CN" altLang="en-US" dirty="0"/>
              <a:t>然后拼接</a:t>
            </a:r>
            <a:r>
              <a:rPr lang="en" altLang="zh-CN" dirty="0"/>
              <a:t>mv,</a:t>
            </a:r>
            <a:br>
              <a:rPr lang="en" altLang="zh-CN" dirty="0"/>
            </a:br>
            <a:r>
              <a:rPr lang="en" altLang="zh-CN" dirty="0"/>
              <a:t>find . -type d -</a:t>
            </a:r>
            <a:r>
              <a:rPr lang="en" altLang="zh-CN" dirty="0" err="1"/>
              <a:t>maxdepth</a:t>
            </a:r>
            <a:r>
              <a:rPr lang="en" altLang="zh-CN" dirty="0"/>
              <a:t> 1 -name "[4-6]*" | sed "s/\(\.\/[4-6]\.\)\(.*\)/mv \1\2 \.\/\2/g" </a:t>
            </a:r>
            <a:br>
              <a:rPr lang="en" altLang="zh-CN" dirty="0"/>
            </a:br>
            <a:r>
              <a:rPr lang="zh-CN" altLang="en-US" dirty="0"/>
              <a:t>生成的这个命令</a:t>
            </a:r>
            <a:r>
              <a:rPr lang="en-US" altLang="zh-CN" dirty="0"/>
              <a:t>(</a:t>
            </a:r>
            <a:r>
              <a:rPr lang="en" altLang="zh-CN" dirty="0"/>
              <a:t>mv ./4.</a:t>
            </a:r>
            <a:r>
              <a:rPr lang="zh-CN" altLang="en-US" dirty="0"/>
              <a:t>显示与计算 </a:t>
            </a:r>
            <a:r>
              <a:rPr lang="en-US" altLang="zh-CN" dirty="0"/>
              <a:t>./</a:t>
            </a:r>
            <a:r>
              <a:rPr lang="zh-CN" altLang="en-US" dirty="0"/>
              <a:t>显示与计算 </a:t>
            </a:r>
            <a:r>
              <a:rPr lang="en-US" altLang="zh-CN" dirty="0"/>
              <a:t>) </a:t>
            </a:r>
            <a:r>
              <a:rPr lang="zh-CN" altLang="en-US" dirty="0"/>
              <a:t>应该是正确的可以执行</a:t>
            </a:r>
            <a:r>
              <a:rPr lang="en-US" altLang="zh-CN" dirty="0"/>
              <a:t>.</a:t>
            </a:r>
            <a:br>
              <a:rPr lang="en-US" altLang="zh-CN" dirty="0"/>
            </a:br>
            <a:r>
              <a:rPr lang="zh-CN" altLang="en-US" dirty="0"/>
              <a:t>然后我想用</a:t>
            </a:r>
            <a:r>
              <a:rPr lang="en" altLang="zh-CN" dirty="0" err="1"/>
              <a:t>xargs</a:t>
            </a:r>
            <a:r>
              <a:rPr lang="zh-CN" altLang="en-US" dirty="0"/>
              <a:t>交给</a:t>
            </a:r>
            <a:r>
              <a:rPr lang="en" altLang="zh-CN" dirty="0" err="1"/>
              <a:t>sudo</a:t>
            </a:r>
            <a:r>
              <a:rPr lang="zh-CN" altLang="en-US" dirty="0"/>
              <a:t>或者</a:t>
            </a:r>
            <a:r>
              <a:rPr lang="en" altLang="zh-CN" dirty="0"/>
              <a:t>command</a:t>
            </a:r>
            <a:br>
              <a:rPr lang="en" altLang="zh-CN" dirty="0"/>
            </a:br>
            <a:r>
              <a:rPr lang="en" altLang="zh-CN" dirty="0"/>
              <a:t>find . -type d -</a:t>
            </a:r>
            <a:r>
              <a:rPr lang="en" altLang="zh-CN" dirty="0" err="1"/>
              <a:t>maxdepth</a:t>
            </a:r>
            <a:r>
              <a:rPr lang="en" altLang="zh-CN" dirty="0"/>
              <a:t> 1 -name "[4-6]*" | sed "s/\(\.\/[4-6]\.\)\(.*\)/mv \1\2 \.\/\2/g" | </a:t>
            </a:r>
            <a:r>
              <a:rPr lang="en" altLang="zh-CN" dirty="0" err="1"/>
              <a:t>xargs</a:t>
            </a:r>
            <a:r>
              <a:rPr lang="en" altLang="zh-CN" dirty="0"/>
              <a:t> </a:t>
            </a:r>
            <a:r>
              <a:rPr lang="en" altLang="zh-CN" dirty="0" err="1"/>
              <a:t>sudo</a:t>
            </a:r>
            <a:r>
              <a:rPr lang="en" altLang="zh-CN" dirty="0"/>
              <a:t> </a:t>
            </a:r>
            <a:br>
              <a:rPr lang="en" altLang="zh-CN" dirty="0"/>
            </a:br>
            <a:r>
              <a:rPr lang="zh-CN" altLang="en-US" dirty="0"/>
              <a:t>结果都执行不下去</a:t>
            </a:r>
            <a:r>
              <a:rPr lang="en-US" altLang="zh-CN" dirty="0"/>
              <a:t>...</a:t>
            </a:r>
            <a:r>
              <a:rPr lang="zh-CN" altLang="en-US" dirty="0"/>
              <a:t>我没办法了</a:t>
            </a:r>
            <a:r>
              <a:rPr lang="en-US" altLang="zh-CN" dirty="0"/>
              <a:t>,</a:t>
            </a:r>
            <a:r>
              <a:rPr lang="zh-CN" altLang="en-US" dirty="0"/>
              <a:t>来求指教</a:t>
            </a:r>
            <a:r>
              <a:rPr lang="en-US" altLang="zh-CN" dirty="0"/>
              <a:t>.</a:t>
            </a:r>
            <a:r>
              <a:rPr lang="zh-CN" altLang="en-US" dirty="0"/>
              <a:t>谁能帮帮我</a:t>
            </a:r>
            <a:r>
              <a:rPr lang="en-US" altLang="zh-CN" dirty="0"/>
              <a:t>?</a:t>
            </a:r>
          </a:p>
          <a:p>
            <a:endParaRPr lang="en-US" altLang="zh-CN" dirty="0"/>
          </a:p>
          <a:p>
            <a:r>
              <a:rPr lang="en" altLang="zh-CN" dirty="0"/>
              <a:t>find . -type d -</a:t>
            </a:r>
            <a:r>
              <a:rPr lang="en" altLang="zh-CN" dirty="0" err="1"/>
              <a:t>maxdepth</a:t>
            </a:r>
            <a:r>
              <a:rPr lang="en" altLang="zh-CN" dirty="0"/>
              <a:t> 1 -name "【4-6】*" | sed "s/\(\.\/【4-6】\.\)\(.*\)/'\1\2' '\.\/\2'/g" | </a:t>
            </a:r>
            <a:r>
              <a:rPr lang="en" altLang="zh-CN" dirty="0" err="1"/>
              <a:t>xargs</a:t>
            </a:r>
            <a:r>
              <a:rPr lang="en" altLang="zh-CN" dirty="0"/>
              <a:t> -L 1 -t mv</a:t>
            </a:r>
            <a:endParaRPr lang="zh-CN" altLang="en-US" dirty="0"/>
          </a:p>
          <a:p>
            <a:endParaRPr kumimoji="1" lang="en-US" altLang="zh-CN" dirty="0"/>
          </a:p>
          <a:p>
            <a:endParaRPr kumimoji="1" lang="en-US" altLang="zh-CN" dirty="0"/>
          </a:p>
          <a:p>
            <a:r>
              <a:rPr kumimoji="1" lang="en" altLang="zh-CN" dirty="0"/>
              <a:t>https://</a:t>
            </a:r>
            <a:r>
              <a:rPr kumimoji="1" lang="en" altLang="zh-CN" dirty="0" err="1"/>
              <a:t>www.cnblogs.com</a:t>
            </a:r>
            <a:r>
              <a:rPr kumimoji="1" lang="en" altLang="zh-CN" dirty="0"/>
              <a:t>/0616--</a:t>
            </a:r>
            <a:r>
              <a:rPr kumimoji="1" lang="en" altLang="zh-CN" dirty="0" err="1"/>
              <a:t>ataozhijia</a:t>
            </a:r>
            <a:r>
              <a:rPr kumimoji="1" lang="en" altLang="zh-CN" dirty="0"/>
              <a:t>/p/3747382.html</a:t>
            </a:r>
          </a:p>
          <a:p>
            <a:endParaRPr kumimoji="1" lang="en" altLang="zh-CN" dirty="0"/>
          </a:p>
          <a:p>
            <a:r>
              <a:rPr lang="zh-CN" altLang="en-US" dirty="0"/>
              <a:t>起因在对一堆*</a:t>
            </a:r>
            <a:r>
              <a:rPr lang="en-US" altLang="zh-CN" dirty="0"/>
              <a:t>.</a:t>
            </a:r>
            <a:r>
              <a:rPr lang="en" altLang="zh-CN" dirty="0" err="1"/>
              <a:t>tar.gz</a:t>
            </a:r>
            <a:r>
              <a:rPr lang="zh-CN" altLang="en-US" dirty="0"/>
              <a:t>文件解压缩时，发现</a:t>
            </a:r>
            <a:r>
              <a:rPr lang="en" altLang="zh-CN" dirty="0"/>
              <a:t>tar </a:t>
            </a:r>
            <a:r>
              <a:rPr lang="en" altLang="zh-CN" dirty="0" err="1"/>
              <a:t>xvfz</a:t>
            </a:r>
            <a:r>
              <a:rPr lang="en" altLang="zh-CN" dirty="0"/>
              <a:t> *.</a:t>
            </a:r>
            <a:r>
              <a:rPr lang="en" altLang="zh-CN" dirty="0" err="1"/>
              <a:t>tar.gz</a:t>
            </a:r>
            <a:r>
              <a:rPr lang="zh-CN" altLang="en-US" dirty="0"/>
              <a:t>不管用，一查，原来是</a:t>
            </a:r>
            <a:r>
              <a:rPr lang="en" altLang="zh-CN" dirty="0"/>
              <a:t>tar </a:t>
            </a:r>
            <a:r>
              <a:rPr lang="en" altLang="zh-CN" dirty="0" err="1"/>
              <a:t>xvfz</a:t>
            </a:r>
            <a:r>
              <a:rPr lang="en" altLang="zh-CN" dirty="0"/>
              <a:t> *.</a:t>
            </a:r>
            <a:r>
              <a:rPr lang="en" altLang="zh-CN" dirty="0" err="1"/>
              <a:t>tar.gz</a:t>
            </a:r>
            <a:r>
              <a:rPr lang="zh-CN" altLang="en-US" dirty="0"/>
              <a:t>会被</a:t>
            </a:r>
            <a:r>
              <a:rPr lang="en" altLang="zh-CN" dirty="0"/>
              <a:t>shell</a:t>
            </a:r>
            <a:r>
              <a:rPr lang="zh-CN" altLang="en-US" dirty="0"/>
              <a:t>给拆成</a:t>
            </a:r>
            <a:r>
              <a:rPr lang="en" altLang="zh-CN" dirty="0"/>
              <a:t>tar </a:t>
            </a:r>
            <a:r>
              <a:rPr lang="en" altLang="zh-CN" dirty="0" err="1"/>
              <a:t>xvfz</a:t>
            </a:r>
            <a:r>
              <a:rPr lang="en" altLang="zh-CN" dirty="0"/>
              <a:t> </a:t>
            </a:r>
            <a:r>
              <a:rPr lang="en" altLang="zh-CN" dirty="0" err="1"/>
              <a:t>a.tar.gz</a:t>
            </a:r>
            <a:r>
              <a:rPr lang="en" altLang="zh-CN" dirty="0"/>
              <a:t> </a:t>
            </a:r>
            <a:r>
              <a:rPr lang="en" altLang="zh-CN" dirty="0" err="1"/>
              <a:t>b.tar.gz</a:t>
            </a:r>
            <a:r>
              <a:rPr lang="en" altLang="zh-CN" dirty="0"/>
              <a:t> </a:t>
            </a:r>
            <a:r>
              <a:rPr lang="en" altLang="zh-CN" dirty="0" err="1"/>
              <a:t>c.tar.gz</a:t>
            </a:r>
            <a:r>
              <a:rPr lang="zh-CN" altLang="en" dirty="0"/>
              <a:t>，</a:t>
            </a:r>
            <a:r>
              <a:rPr lang="zh-CN" altLang="en-US" dirty="0"/>
              <a:t>而在</a:t>
            </a:r>
            <a:r>
              <a:rPr lang="en" altLang="zh-CN" dirty="0" err="1"/>
              <a:t>a.tar.gz</a:t>
            </a:r>
            <a:r>
              <a:rPr lang="zh-CN" altLang="en-US" dirty="0"/>
              <a:t>中不存在</a:t>
            </a:r>
            <a:r>
              <a:rPr lang="en" altLang="zh-CN" dirty="0" err="1"/>
              <a:t>b.tar.gz</a:t>
            </a:r>
            <a:r>
              <a:rPr lang="en" altLang="zh-CN" dirty="0"/>
              <a:t>,</a:t>
            </a:r>
            <a:r>
              <a:rPr lang="zh-CN" altLang="en-US" dirty="0"/>
              <a:t>当然会报错。</a:t>
            </a:r>
          </a:p>
          <a:p>
            <a:r>
              <a:rPr lang="zh-CN" altLang="en-US" dirty="0"/>
              <a:t>解决方法是使用脚本，写法很多，其中一种是：  </a:t>
            </a:r>
            <a:br>
              <a:rPr lang="zh-CN" altLang="en-US" dirty="0"/>
            </a:br>
            <a:r>
              <a:rPr lang="en" altLang="zh-CN" dirty="0"/>
              <a:t>for </a:t>
            </a:r>
            <a:r>
              <a:rPr lang="en" altLang="zh-CN" dirty="0" err="1"/>
              <a:t>i</a:t>
            </a:r>
            <a:r>
              <a:rPr lang="en" altLang="zh-CN" dirty="0"/>
              <a:t> in $(ls *.tar);do tar </a:t>
            </a:r>
            <a:r>
              <a:rPr lang="en" altLang="zh-CN" dirty="0" err="1"/>
              <a:t>xvf</a:t>
            </a:r>
            <a:r>
              <a:rPr lang="en" altLang="zh-CN" dirty="0"/>
              <a:t> $</a:t>
            </a:r>
            <a:r>
              <a:rPr lang="en" altLang="zh-CN" dirty="0" err="1"/>
              <a:t>i;done</a:t>
            </a:r>
            <a:br>
              <a:rPr lang="en" altLang="zh-CN" dirty="0"/>
            </a:br>
            <a:r>
              <a:rPr lang="zh-CN" altLang="en-US" dirty="0"/>
              <a:t>或：</a:t>
            </a:r>
            <a:r>
              <a:rPr lang="en" altLang="zh-CN" dirty="0"/>
              <a:t>for tar in *.</a:t>
            </a:r>
            <a:r>
              <a:rPr lang="en" altLang="zh-CN" dirty="0" err="1"/>
              <a:t>tar.gz</a:t>
            </a:r>
            <a:r>
              <a:rPr lang="en" altLang="zh-CN" dirty="0"/>
              <a:t>; do tar </a:t>
            </a:r>
            <a:r>
              <a:rPr lang="en" altLang="zh-CN" dirty="0" err="1"/>
              <a:t>tvfz</a:t>
            </a:r>
            <a:r>
              <a:rPr lang="en" altLang="zh-CN" dirty="0"/>
              <a:t> $</a:t>
            </a:r>
            <a:r>
              <a:rPr lang="en" altLang="zh-CN" dirty="0" err="1"/>
              <a:t>tar;done</a:t>
            </a:r>
            <a:endParaRPr lang="en" altLang="zh-CN" dirty="0"/>
          </a:p>
          <a:p>
            <a:r>
              <a:rPr lang="zh-CN" altLang="en-US" dirty="0"/>
              <a:t>另还有一种使用</a:t>
            </a:r>
            <a:r>
              <a:rPr lang="en" altLang="zh-CN" dirty="0" err="1"/>
              <a:t>xagrs</a:t>
            </a:r>
            <a:r>
              <a:rPr lang="zh-CN" altLang="en-US" dirty="0"/>
              <a:t>的写法：</a:t>
            </a:r>
          </a:p>
          <a:p>
            <a:r>
              <a:rPr lang="zh-CN" altLang="en-US" dirty="0"/>
              <a:t>  </a:t>
            </a:r>
            <a:r>
              <a:rPr lang="en" altLang="zh-CN" dirty="0"/>
              <a:t>ls *.</a:t>
            </a:r>
            <a:r>
              <a:rPr lang="en" altLang="zh-CN" dirty="0" err="1"/>
              <a:t>tar.gz|xargs</a:t>
            </a:r>
            <a:r>
              <a:rPr lang="en" altLang="zh-CN" dirty="0"/>
              <a:t> -n1 tar </a:t>
            </a:r>
            <a:r>
              <a:rPr lang="en" altLang="zh-CN" dirty="0" err="1"/>
              <a:t>tvfz</a:t>
            </a:r>
            <a:endParaRPr lang="en" altLang="zh-CN" dirty="0"/>
          </a:p>
          <a:p>
            <a:r>
              <a:rPr lang="zh-CN" altLang="en-US" dirty="0"/>
              <a:t>关键就在于这个</a:t>
            </a:r>
            <a:r>
              <a:rPr lang="en" altLang="zh-CN" dirty="0" err="1"/>
              <a:t>xagrs</a:t>
            </a:r>
            <a:r>
              <a:rPr lang="zh-CN" altLang="en-US" dirty="0"/>
              <a:t>的</a:t>
            </a:r>
            <a:r>
              <a:rPr lang="en-US" altLang="zh-CN" dirty="0"/>
              <a:t>-</a:t>
            </a:r>
            <a:r>
              <a:rPr lang="en" altLang="zh-CN" dirty="0"/>
              <a:t>n1</a:t>
            </a:r>
            <a:r>
              <a:rPr lang="zh-CN" altLang="en-US" dirty="0"/>
              <a:t>参数是什么意思呢？</a:t>
            </a:r>
          </a:p>
          <a:p>
            <a:r>
              <a:rPr lang="en" altLang="zh-CN" dirty="0"/>
              <a:t>n1</a:t>
            </a:r>
            <a:r>
              <a:rPr lang="zh-CN" altLang="en-US" dirty="0"/>
              <a:t>应该是指每次只传递一个参数给</a:t>
            </a:r>
            <a:r>
              <a:rPr lang="en" altLang="zh-CN" dirty="0" err="1"/>
              <a:t>args</a:t>
            </a:r>
            <a:r>
              <a:rPr lang="zh-CN" altLang="en-US" dirty="0"/>
              <a:t>命令，有高人写过如下脚本对比，非常能说明问题：</a:t>
            </a:r>
          </a:p>
          <a:p>
            <a:r>
              <a:rPr lang="en" altLang="zh-CN" dirty="0"/>
              <a:t>echo "1 2 3 4"|xargs -n1</a:t>
            </a:r>
            <a:br>
              <a:rPr lang="en" altLang="zh-CN" dirty="0"/>
            </a:br>
            <a:r>
              <a:rPr lang="en" altLang="zh-CN" dirty="0"/>
              <a:t>1</a:t>
            </a:r>
            <a:br>
              <a:rPr lang="en" altLang="zh-CN" dirty="0"/>
            </a:br>
            <a:r>
              <a:rPr lang="en" altLang="zh-CN" dirty="0"/>
              <a:t>2</a:t>
            </a:r>
            <a:br>
              <a:rPr lang="en" altLang="zh-CN" dirty="0"/>
            </a:br>
            <a:r>
              <a:rPr lang="en" altLang="zh-CN" dirty="0"/>
              <a:t>3</a:t>
            </a:r>
            <a:br>
              <a:rPr lang="en" altLang="zh-CN" dirty="0"/>
            </a:br>
            <a:r>
              <a:rPr lang="en" altLang="zh-CN" dirty="0"/>
              <a:t>4</a:t>
            </a:r>
            <a:br>
              <a:rPr lang="en" altLang="zh-CN" dirty="0"/>
            </a:br>
            <a:r>
              <a:rPr lang="en" altLang="zh-CN" dirty="0"/>
              <a:t>echo "1 2 3 4"|xargs -n2</a:t>
            </a:r>
            <a:br>
              <a:rPr lang="en" altLang="zh-CN" dirty="0"/>
            </a:br>
            <a:r>
              <a:rPr lang="en" altLang="zh-CN" dirty="0"/>
              <a:t>1 2</a:t>
            </a:r>
            <a:br>
              <a:rPr lang="en" altLang="zh-CN" dirty="0"/>
            </a:br>
            <a:r>
              <a:rPr lang="en" altLang="zh-CN" dirty="0"/>
              <a:t>3 4</a:t>
            </a:r>
          </a:p>
          <a:p>
            <a:r>
              <a:rPr lang="zh-CN" altLang="en-US" dirty="0"/>
              <a:t>这样，若加</a:t>
            </a:r>
            <a:r>
              <a:rPr lang="en" altLang="zh-CN" dirty="0"/>
              <a:t>n1</a:t>
            </a:r>
            <a:r>
              <a:rPr lang="zh-CN" altLang="en-US" dirty="0"/>
              <a:t>参数，则*</a:t>
            </a:r>
            <a:r>
              <a:rPr lang="en-US" altLang="zh-CN" dirty="0"/>
              <a:t>.</a:t>
            </a:r>
            <a:r>
              <a:rPr lang="en" altLang="zh-CN" dirty="0" err="1"/>
              <a:t>tar.gz</a:t>
            </a:r>
            <a:r>
              <a:rPr lang="zh-CN" altLang="en-US" dirty="0"/>
              <a:t>会拆成每个</a:t>
            </a:r>
            <a:r>
              <a:rPr lang="en" altLang="zh-CN" dirty="0" err="1"/>
              <a:t>tar.gz</a:t>
            </a:r>
            <a:r>
              <a:rPr lang="zh-CN" altLang="en-US" dirty="0"/>
              <a:t>文件后，一个一个传给</a:t>
            </a:r>
            <a:r>
              <a:rPr lang="en" altLang="zh-CN" dirty="0"/>
              <a:t>tar </a:t>
            </a:r>
            <a:r>
              <a:rPr lang="en" altLang="zh-CN" dirty="0" err="1"/>
              <a:t>tvfz</a:t>
            </a:r>
            <a:r>
              <a:rPr lang="zh-CN" altLang="en-US" dirty="0"/>
              <a:t>命令，这样就解决了问题。</a:t>
            </a:r>
            <a:endParaRPr lang="en-US" altLang="zh-CN" dirty="0"/>
          </a:p>
          <a:p>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240</a:t>
            </a:fld>
            <a:endParaRPr kumimoji="1" lang="zh-CN" altLang="en-US"/>
          </a:p>
        </p:txBody>
      </p:sp>
    </p:spTree>
    <p:extLst>
      <p:ext uri="{BB962C8B-B14F-4D97-AF65-F5344CB8AC3E}">
        <p14:creationId xmlns:p14="http://schemas.microsoft.com/office/powerpoint/2010/main" val="1268223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sudo</a:t>
            </a:r>
            <a:r>
              <a:rPr kumimoji="1" lang="en-US" altLang="zh-CN" dirty="0"/>
              <a:t> </a:t>
            </a:r>
            <a:r>
              <a:rPr kumimoji="1" lang="zh-CN" altLang="en-US" dirty="0"/>
              <a:t>就是使用</a:t>
            </a:r>
            <a:r>
              <a:rPr kumimoji="1" lang="en-US" altLang="zh-CN" dirty="0"/>
              <a:t>root</a:t>
            </a:r>
            <a:r>
              <a:rPr kumimoji="1" lang="zh-CN" altLang="en-US" dirty="0"/>
              <a:t>的权限做事情 </a:t>
            </a:r>
            <a:endParaRPr kumimoji="1" lang="en-US" altLang="zh-CN" dirty="0"/>
          </a:p>
          <a:p>
            <a:r>
              <a:rPr kumimoji="1" lang="zh-CN" altLang="en-US" dirty="0"/>
              <a:t>当然也可以用某个具体的用户角色来做事情</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a:t>
            </a:fld>
            <a:endParaRPr kumimoji="1" lang="zh-CN" altLang="en-US"/>
          </a:p>
        </p:txBody>
      </p:sp>
    </p:spTree>
    <p:extLst>
      <p:ext uri="{BB962C8B-B14F-4D97-AF65-F5344CB8AC3E}">
        <p14:creationId xmlns:p14="http://schemas.microsoft.com/office/powerpoint/2010/main" val="336785612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www.ruanyifeng.com</a:t>
            </a:r>
            <a:r>
              <a:rPr kumimoji="1" lang="en" altLang="zh-CN" dirty="0"/>
              <a:t>/blog/2019/08/</a:t>
            </a:r>
            <a:r>
              <a:rPr kumimoji="1" lang="en" altLang="zh-CN" dirty="0" err="1"/>
              <a:t>xargs-tutorial.html</a:t>
            </a:r>
            <a:endParaRPr kumimoji="1" lang="en" altLang="zh-CN" dirty="0"/>
          </a:p>
          <a:p>
            <a:endParaRPr kumimoji="1" lang="en" altLang="zh-CN" dirty="0"/>
          </a:p>
          <a:p>
            <a:r>
              <a:rPr lang="en-US" altLang="zh-CN" dirty="0"/>
              <a:t>1. </a:t>
            </a:r>
            <a:r>
              <a:rPr lang="zh-CN" altLang="en-US" dirty="0"/>
              <a:t>你还是可以使用原命令</a:t>
            </a:r>
            <a:r>
              <a:rPr lang="en" altLang="zh-CN" dirty="0"/>
              <a:t>mv</a:t>
            </a:r>
            <a:r>
              <a:rPr lang="zh-CN" altLang="en-US" dirty="0"/>
              <a:t>进行批量改名。但是</a:t>
            </a:r>
            <a:r>
              <a:rPr lang="en" altLang="zh-CN" dirty="0" err="1"/>
              <a:t>xargs</a:t>
            </a:r>
            <a:r>
              <a:rPr lang="zh-CN" altLang="en-US" dirty="0"/>
              <a:t>后面不跟命令是默认是</a:t>
            </a:r>
            <a:r>
              <a:rPr lang="en" altLang="zh-CN" dirty="0"/>
              <a:t>echo</a:t>
            </a:r>
            <a:r>
              <a:rPr lang="zh-CN" altLang="en" dirty="0"/>
              <a:t>，</a:t>
            </a:r>
            <a:r>
              <a:rPr lang="zh-CN" altLang="en-US" dirty="0"/>
              <a:t>也就是输出前面的管道输入到标准输出中，如果你想让前面</a:t>
            </a:r>
            <a:r>
              <a:rPr lang="en" altLang="zh-CN" dirty="0"/>
              <a:t>sed</a:t>
            </a:r>
            <a:r>
              <a:rPr lang="zh-CN" altLang="en-US" dirty="0"/>
              <a:t>的输出执行有两种方法</a:t>
            </a:r>
            <a:r>
              <a:rPr lang="en-US" altLang="zh-CN" dirty="0"/>
              <a:t>,</a:t>
            </a:r>
            <a:r>
              <a:rPr lang="en" altLang="zh-CN" dirty="0"/>
              <a:t>command</a:t>
            </a:r>
            <a:r>
              <a:rPr lang="zh-CN" altLang="en-US" dirty="0"/>
              <a:t>指前面</a:t>
            </a:r>
            <a:r>
              <a:rPr lang="en" altLang="zh-CN" dirty="0" err="1"/>
              <a:t>find+sed</a:t>
            </a:r>
            <a:r>
              <a:rPr lang="zh-CN" altLang="en-US" dirty="0"/>
              <a:t>的命令组合：</a:t>
            </a:r>
            <a:br>
              <a:rPr lang="zh-CN" altLang="en-US" dirty="0"/>
            </a:br>
            <a:r>
              <a:rPr lang="en-US" altLang="zh-CN" dirty="0"/>
              <a:t>$(</a:t>
            </a:r>
            <a:r>
              <a:rPr lang="en" altLang="zh-CN" dirty="0"/>
              <a:t>command) | </a:t>
            </a:r>
            <a:r>
              <a:rPr lang="en" altLang="zh-CN" dirty="0" err="1"/>
              <a:t>xargs</a:t>
            </a:r>
            <a:r>
              <a:rPr lang="en" altLang="zh-CN" dirty="0"/>
              <a:t> -l bash -c</a:t>
            </a:r>
            <a:br>
              <a:rPr lang="en" altLang="zh-CN" dirty="0"/>
            </a:br>
            <a:r>
              <a:rPr lang="zh-CN" altLang="en-US" dirty="0"/>
              <a:t>或者</a:t>
            </a:r>
            <a:br>
              <a:rPr lang="zh-CN" altLang="en-US" dirty="0"/>
            </a:br>
            <a:r>
              <a:rPr lang="en" altLang="zh-CN" dirty="0"/>
              <a:t>eval $(command)</a:t>
            </a:r>
            <a:br>
              <a:rPr lang="en" altLang="zh-CN" dirty="0"/>
            </a:br>
            <a:r>
              <a:rPr lang="en" altLang="zh-CN" dirty="0"/>
              <a:t>2. </a:t>
            </a:r>
            <a:r>
              <a:rPr lang="zh-CN" altLang="en-US" dirty="0"/>
              <a:t>你可以使用</a:t>
            </a:r>
            <a:r>
              <a:rPr lang="en" altLang="zh-CN" dirty="0"/>
              <a:t>rename</a:t>
            </a:r>
            <a:r>
              <a:rPr lang="zh-CN" altLang="en-US" dirty="0"/>
              <a:t>命令，</a:t>
            </a:r>
            <a:r>
              <a:rPr lang="en" altLang="zh-CN" dirty="0"/>
              <a:t>rename</a:t>
            </a:r>
            <a:r>
              <a:rPr lang="zh-CN" altLang="en-US" dirty="0"/>
              <a:t>的参数支持使用正则表达式。</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241</a:t>
            </a:fld>
            <a:endParaRPr kumimoji="1" lang="zh-CN" altLang="en-US"/>
          </a:p>
        </p:txBody>
      </p:sp>
    </p:spTree>
    <p:extLst>
      <p:ext uri="{BB962C8B-B14F-4D97-AF65-F5344CB8AC3E}">
        <p14:creationId xmlns:p14="http://schemas.microsoft.com/office/powerpoint/2010/main" val="1585332326"/>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a:t>
            </a:r>
          </a:p>
          <a:p>
            <a:r>
              <a:rPr kumimoji="1" lang="en" altLang="zh-CN" dirty="0"/>
              <a:t>./4.</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a:t>
            </a:r>
          </a:p>
          <a:p>
            <a:r>
              <a:rPr kumimoji="1" lang="en" altLang="zh-CN" dirty="0"/>
              <a:t>./5.</a:t>
            </a:r>
            <a:r>
              <a:rPr kumimoji="1" lang="zh-CN" altLang="en-US" dirty="0"/>
              <a:t>用户与权限</a:t>
            </a:r>
          </a:p>
          <a:p>
            <a:r>
              <a:rPr kumimoji="1" lang="en-US" altLang="zh-CN" dirty="0"/>
              <a:t>./4.</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 |</a:t>
            </a:r>
          </a:p>
          <a:p>
            <a:r>
              <a:rPr kumimoji="1" lang="en" altLang="zh-CN" dirty="0"/>
              <a:t>pipe pipe&gt;</a:t>
            </a:r>
          </a:p>
          <a:p>
            <a:r>
              <a:rPr kumimoji="1" lang="en" altLang="zh-CN" dirty="0"/>
              <a:t> ✘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a:t>
            </a:r>
          </a:p>
          <a:p>
            <a:r>
              <a:rPr kumimoji="1" lang="en" altLang="zh-CN" dirty="0"/>
              <a:t>./5.</a:t>
            </a:r>
            <a:r>
              <a:rPr kumimoji="1" lang="zh-CN" altLang="en-US" dirty="0"/>
              <a:t>用户与权限</a:t>
            </a:r>
          </a:p>
          <a:p>
            <a:r>
              <a:rPr kumimoji="1" lang="en-US" altLang="zh-CN" dirty="0"/>
              <a:t>./</a:t>
            </a:r>
            <a:r>
              <a:rPr kumimoji="1" lang="zh-CN" altLang="en-US" dirty="0"/>
              <a:t>用户与权限</a:t>
            </a:r>
          </a:p>
          <a:p>
            <a:r>
              <a:rPr kumimoji="1" lang="en-US" altLang="zh-CN" dirty="0"/>
              <a:t>./4.</a:t>
            </a:r>
            <a:r>
              <a:rPr kumimoji="1" lang="zh-CN" altLang="en-US" dirty="0"/>
              <a:t>历史记录</a:t>
            </a:r>
          </a:p>
          <a:p>
            <a:r>
              <a:rPr kumimoji="1" lang="en-US" altLang="zh-CN" dirty="0"/>
              <a:t>./</a:t>
            </a:r>
            <a:r>
              <a:rPr kumimoji="1" lang="zh-CN" altLang="en-US" dirty="0"/>
              <a:t>历史记录</a:t>
            </a:r>
          </a:p>
          <a:p>
            <a:r>
              <a:rPr kumimoji="1" lang="zh-CN" altLang="en-US" dirty="0"/>
              <a:t> </a:t>
            </a:r>
            <a:r>
              <a:rPr kumimoji="1" lang="en" altLang="zh-CN" dirty="0" err="1"/>
              <a:t>easyo@easydeMacBook-Pro</a:t>
            </a:r>
            <a:r>
              <a:rPr kumimoji="1" lang="en" altLang="zh-CN" dirty="0"/>
              <a:t>  ~/desktop/</a:t>
            </a:r>
            <a:r>
              <a:rPr kumimoji="1" lang="zh-CN" altLang="en-US" dirty="0"/>
              <a:t>实验楼  </a:t>
            </a:r>
            <a:r>
              <a:rPr kumimoji="1" lang="en" altLang="zh-CN" dirty="0"/>
              <a:t>find . -</a:t>
            </a:r>
            <a:r>
              <a:rPr kumimoji="1" lang="en" altLang="zh-CN" dirty="0" err="1"/>
              <a:t>maxdepth</a:t>
            </a:r>
            <a:r>
              <a:rPr kumimoji="1" lang="en" altLang="zh-CN" dirty="0"/>
              <a:t> 1 -name "[3-9]*"| sed "</a:t>
            </a:r>
            <a:r>
              <a:rPr kumimoji="1" lang="en" altLang="zh-CN" dirty="0" err="1"/>
              <a:t>p;s</a:t>
            </a:r>
            <a:r>
              <a:rPr kumimoji="1" lang="en" altLang="zh-CN" dirty="0"/>
              <a:t>/[4-6]\.//" | </a:t>
            </a:r>
            <a:r>
              <a:rPr kumimoji="1" lang="en" altLang="zh-CN" dirty="0" err="1"/>
              <a:t>xargs</a:t>
            </a:r>
            <a:r>
              <a:rPr kumimoji="1" lang="en" altLang="zh-CN" dirty="0"/>
              <a:t> -n 2 mv</a:t>
            </a:r>
          </a:p>
          <a:p>
            <a:endParaRPr kumimoji="1" lang="en" altLang="zh-CN" dirty="0"/>
          </a:p>
          <a:p>
            <a:endParaRPr kumimoji="1" lang="en" altLang="zh-CN" dirty="0"/>
          </a:p>
          <a:p>
            <a:r>
              <a:rPr lang="en" altLang="zh-CN" b="1" dirty="0"/>
              <a:t>sed </a:t>
            </a:r>
            <a:r>
              <a:rPr lang="zh-CN" altLang="en-US" b="1" dirty="0"/>
              <a:t>简明教程</a:t>
            </a:r>
          </a:p>
          <a:p>
            <a:r>
              <a:rPr lang="en-US" altLang="zh-CN" b="1" dirty="0">
                <a:hlinkClick r:id="rId3" tooltip="08:36"/>
              </a:rPr>
              <a:t>2013</a:t>
            </a:r>
            <a:r>
              <a:rPr lang="zh-CN" altLang="en-US" b="1" dirty="0">
                <a:hlinkClick r:id="rId3" tooltip="08:36"/>
              </a:rPr>
              <a:t>年</a:t>
            </a:r>
            <a:r>
              <a:rPr lang="en-US" altLang="zh-CN" b="1" dirty="0">
                <a:hlinkClick r:id="rId3" tooltip="08:36"/>
              </a:rPr>
              <a:t>02</a:t>
            </a:r>
            <a:r>
              <a:rPr lang="zh-CN" altLang="en-US" b="1" dirty="0">
                <a:hlinkClick r:id="rId3" tooltip="08:36"/>
              </a:rPr>
              <a:t>月</a:t>
            </a:r>
            <a:r>
              <a:rPr lang="en-US" altLang="zh-CN" b="1" dirty="0">
                <a:hlinkClick r:id="rId3" tooltip="08:36"/>
              </a:rPr>
              <a:t>20</a:t>
            </a:r>
            <a:r>
              <a:rPr lang="zh-CN" altLang="en-US" b="1" dirty="0">
                <a:hlinkClick r:id="rId3" tooltip="08:36"/>
              </a:rPr>
              <a:t>日 </a:t>
            </a:r>
            <a:r>
              <a:rPr lang="zh-CN" altLang="en-US" b="1" dirty="0">
                <a:hlinkClick r:id="rId4" tooltip="View all posts by 陈皓"/>
              </a:rPr>
              <a:t>陈皓</a:t>
            </a:r>
            <a:r>
              <a:rPr lang="zh-CN" altLang="en-US" b="1" dirty="0"/>
              <a:t> 评论 </a:t>
            </a:r>
            <a:r>
              <a:rPr lang="en-US" altLang="zh-CN" b="1" dirty="0">
                <a:hlinkClick r:id="rId5"/>
              </a:rPr>
              <a:t>201 </a:t>
            </a:r>
            <a:r>
              <a:rPr lang="zh-CN" altLang="en-US" b="1" dirty="0">
                <a:hlinkClick r:id="rId5"/>
              </a:rPr>
              <a:t>条评论</a:t>
            </a:r>
            <a:r>
              <a:rPr lang="zh-CN" altLang="en-US" b="1" dirty="0"/>
              <a:t> </a:t>
            </a:r>
            <a:r>
              <a:rPr lang="en-US" altLang="zh-CN" b="1" dirty="0"/>
              <a:t>305,213 </a:t>
            </a:r>
            <a:r>
              <a:rPr lang="zh-CN" altLang="en-US" b="1" dirty="0"/>
              <a:t>人阅读</a:t>
            </a:r>
          </a:p>
          <a:p>
            <a:r>
              <a:rPr lang="en" altLang="zh-CN" dirty="0" err="1"/>
              <a:t>awk</a:t>
            </a:r>
            <a:r>
              <a:rPr lang="zh-CN" altLang="en-US" dirty="0"/>
              <a:t>于</a:t>
            </a:r>
            <a:r>
              <a:rPr lang="en-US" altLang="zh-CN" dirty="0"/>
              <a:t>1977</a:t>
            </a:r>
            <a:r>
              <a:rPr lang="zh-CN" altLang="en-US" dirty="0"/>
              <a:t>年出生，今年</a:t>
            </a:r>
            <a:r>
              <a:rPr lang="en-US" altLang="zh-CN" dirty="0"/>
              <a:t>36</a:t>
            </a:r>
            <a:r>
              <a:rPr lang="zh-CN" altLang="en-US" dirty="0"/>
              <a:t>岁本命年，</a:t>
            </a:r>
            <a:r>
              <a:rPr lang="en" altLang="zh-CN" dirty="0"/>
              <a:t>sed</a:t>
            </a:r>
            <a:r>
              <a:rPr lang="zh-CN" altLang="en-US" dirty="0"/>
              <a:t>比</a:t>
            </a:r>
            <a:r>
              <a:rPr lang="en" altLang="zh-CN" dirty="0" err="1"/>
              <a:t>awk</a:t>
            </a:r>
            <a:r>
              <a:rPr lang="zh-CN" altLang="en-US" dirty="0"/>
              <a:t>大</a:t>
            </a:r>
            <a:r>
              <a:rPr lang="en-US" altLang="zh-CN" dirty="0"/>
              <a:t>2-3</a:t>
            </a:r>
            <a:r>
              <a:rPr lang="zh-CN" altLang="en-US" dirty="0"/>
              <a:t>岁，</a:t>
            </a:r>
            <a:r>
              <a:rPr lang="en" altLang="zh-CN" dirty="0" err="1"/>
              <a:t>awk</a:t>
            </a:r>
            <a:r>
              <a:rPr lang="zh-CN" altLang="en-US" dirty="0"/>
              <a:t>就像林妹妹，</a:t>
            </a:r>
            <a:r>
              <a:rPr lang="en" altLang="zh-CN" dirty="0"/>
              <a:t>sed</a:t>
            </a:r>
            <a:r>
              <a:rPr lang="zh-CN" altLang="en-US" dirty="0"/>
              <a:t>就是宝玉哥哥了。所以 </a:t>
            </a:r>
            <a:r>
              <a:rPr lang="zh-CN" altLang="en-US" dirty="0">
                <a:hlinkClick r:id="rId6" tooltip="AWK 简明教程"/>
              </a:rPr>
              <a:t>林妹妹跳了个</a:t>
            </a:r>
            <a:r>
              <a:rPr lang="en" altLang="zh-CN" dirty="0">
                <a:hlinkClick r:id="rId6" tooltip="AWK 简明教程"/>
              </a:rPr>
              <a:t>Topless</a:t>
            </a:r>
            <a:r>
              <a:rPr lang="zh-CN" altLang="en" dirty="0"/>
              <a:t>，</a:t>
            </a:r>
            <a:r>
              <a:rPr lang="zh-CN" altLang="en-US" dirty="0"/>
              <a:t>他的哥哥</a:t>
            </a:r>
            <a:r>
              <a:rPr lang="en" altLang="zh-CN" dirty="0"/>
              <a:t>sed</a:t>
            </a:r>
            <a:r>
              <a:rPr lang="zh-CN" altLang="en-US" dirty="0"/>
              <a:t>坐不住了，也一定要出来抖一抖。</a:t>
            </a:r>
          </a:p>
          <a:p>
            <a:r>
              <a:rPr lang="en" altLang="zh-CN" dirty="0"/>
              <a:t>sed</a:t>
            </a:r>
            <a:r>
              <a:rPr lang="zh-CN" altLang="en-US" dirty="0"/>
              <a:t>全名叫</a:t>
            </a:r>
            <a:r>
              <a:rPr lang="en" altLang="zh-CN" dirty="0"/>
              <a:t>stream editor</a:t>
            </a:r>
            <a:r>
              <a:rPr lang="zh-CN" altLang="en" dirty="0"/>
              <a:t>，</a:t>
            </a:r>
            <a:r>
              <a:rPr lang="zh-CN" altLang="en-US" dirty="0"/>
              <a:t>流编辑器，用程序的方式来编辑文本，相当的</a:t>
            </a:r>
            <a:r>
              <a:rPr lang="en" altLang="zh-CN" dirty="0"/>
              <a:t>hacker</a:t>
            </a:r>
            <a:r>
              <a:rPr lang="zh-CN" altLang="en-US" dirty="0"/>
              <a:t>啊。</a:t>
            </a:r>
            <a:r>
              <a:rPr lang="en" altLang="zh-CN" dirty="0"/>
              <a:t>sed</a:t>
            </a:r>
            <a:r>
              <a:rPr lang="zh-CN" altLang="en-US" dirty="0"/>
              <a:t>基本上就是玩正则模式匹配，所以，玩</a:t>
            </a:r>
            <a:r>
              <a:rPr lang="en" altLang="zh-CN" dirty="0"/>
              <a:t>sed</a:t>
            </a:r>
            <a:r>
              <a:rPr lang="zh-CN" altLang="en-US" dirty="0"/>
              <a:t>的人，正则表达式一般都比较强。</a:t>
            </a:r>
          </a:p>
          <a:p>
            <a:r>
              <a:rPr lang="zh-CN" altLang="en-US" dirty="0"/>
              <a:t>同样，本篇文章不会说</a:t>
            </a:r>
            <a:r>
              <a:rPr lang="en" altLang="zh-CN" dirty="0"/>
              <a:t>sed</a:t>
            </a:r>
            <a:r>
              <a:rPr lang="zh-CN" altLang="en-US" dirty="0"/>
              <a:t>的全部东西，你可以参看</a:t>
            </a:r>
            <a:r>
              <a:rPr lang="en" altLang="zh-CN" dirty="0">
                <a:hlinkClick r:id="rId7"/>
              </a:rPr>
              <a:t>sed</a:t>
            </a:r>
            <a:r>
              <a:rPr lang="zh-CN" altLang="en-US" dirty="0">
                <a:hlinkClick r:id="rId7"/>
              </a:rPr>
              <a:t>的手册</a:t>
            </a:r>
            <a:r>
              <a:rPr lang="zh-CN" altLang="en-US" dirty="0"/>
              <a:t>，我这里主要还是想和大家竞争一下那些从手机指缝间或马桶里流走的时间，用这些时间来学习一些东西。当然，接下来的还是要靠大家自己双手。</a:t>
            </a:r>
          </a:p>
          <a:p>
            <a:r>
              <a:rPr lang="zh-CN" altLang="en-US" dirty="0"/>
              <a:t>目录</a:t>
            </a:r>
          </a:p>
          <a:p>
            <a:r>
              <a:rPr lang="zh-CN" altLang="en-US" dirty="0">
                <a:hlinkClick r:id="rId8" tooltip="用s命令替换"/>
              </a:rPr>
              <a:t>用</a:t>
            </a:r>
            <a:r>
              <a:rPr lang="en" altLang="zh-CN" dirty="0">
                <a:hlinkClick r:id="rId8" tooltip="用s命令替换"/>
              </a:rPr>
              <a:t>s</a:t>
            </a:r>
            <a:r>
              <a:rPr lang="zh-CN" altLang="en-US" dirty="0">
                <a:hlinkClick r:id="rId8" tooltip="用s命令替换"/>
              </a:rPr>
              <a:t>命令替换</a:t>
            </a:r>
            <a:endParaRPr lang="zh-CN" altLang="en-US" dirty="0"/>
          </a:p>
          <a:p>
            <a:r>
              <a:rPr lang="zh-CN" altLang="en-US" dirty="0">
                <a:hlinkClick r:id="rId9" tooltip="多个匹配"/>
              </a:rPr>
              <a:t>多个匹配</a:t>
            </a:r>
            <a:endParaRPr lang="zh-CN" altLang="en-US" dirty="0"/>
          </a:p>
          <a:p>
            <a:r>
              <a:rPr lang="zh-CN" altLang="en-US" dirty="0">
                <a:hlinkClick r:id="rId10" tooltip="圆括号匹配"/>
              </a:rPr>
              <a:t>圆括号匹配</a:t>
            </a:r>
            <a:endParaRPr lang="zh-CN" altLang="en-US" dirty="0"/>
          </a:p>
          <a:p>
            <a:r>
              <a:rPr lang="en" altLang="zh-CN" dirty="0">
                <a:hlinkClick r:id="rId11" tooltip="sed的命令"/>
              </a:rPr>
              <a:t>sed</a:t>
            </a:r>
            <a:r>
              <a:rPr lang="zh-CN" altLang="en-US" dirty="0">
                <a:hlinkClick r:id="rId11" tooltip="sed的命令"/>
              </a:rPr>
              <a:t>的命令</a:t>
            </a:r>
            <a:endParaRPr lang="zh-CN" altLang="en-US" dirty="0"/>
          </a:p>
          <a:p>
            <a:pPr lvl="1"/>
            <a:r>
              <a:rPr lang="en" altLang="zh-CN" dirty="0">
                <a:hlinkClick r:id="rId12" tooltip="N命令"/>
              </a:rPr>
              <a:t>N</a:t>
            </a:r>
            <a:r>
              <a:rPr lang="zh-CN" altLang="en-US" dirty="0">
                <a:hlinkClick r:id="rId12" tooltip="N命令"/>
              </a:rPr>
              <a:t>命令</a:t>
            </a:r>
            <a:endParaRPr lang="zh-CN" altLang="en-US" dirty="0"/>
          </a:p>
          <a:p>
            <a:pPr lvl="1"/>
            <a:r>
              <a:rPr lang="en" altLang="zh-CN" dirty="0">
                <a:hlinkClick r:id="rId13" tooltip="a命令和i命令"/>
              </a:rPr>
              <a:t>a</a:t>
            </a:r>
            <a:r>
              <a:rPr lang="zh-CN" altLang="en-US" dirty="0">
                <a:hlinkClick r:id="rId13" tooltip="a命令和i命令"/>
              </a:rPr>
              <a:t>命令和</a:t>
            </a:r>
            <a:r>
              <a:rPr lang="en" altLang="zh-CN" dirty="0">
                <a:hlinkClick r:id="rId13" tooltip="a命令和i命令"/>
              </a:rPr>
              <a:t>i</a:t>
            </a:r>
            <a:r>
              <a:rPr lang="zh-CN" altLang="en-US" dirty="0">
                <a:hlinkClick r:id="rId13" tooltip="a命令和i命令"/>
              </a:rPr>
              <a:t>命令</a:t>
            </a:r>
            <a:endParaRPr lang="zh-CN" altLang="en-US" dirty="0"/>
          </a:p>
          <a:p>
            <a:pPr lvl="1"/>
            <a:r>
              <a:rPr lang="en" altLang="zh-CN" dirty="0">
                <a:hlinkClick r:id="rId14" tooltip="c命令"/>
              </a:rPr>
              <a:t>c</a:t>
            </a:r>
            <a:r>
              <a:rPr lang="zh-CN" altLang="en-US" dirty="0">
                <a:hlinkClick r:id="rId14" tooltip="c命令"/>
              </a:rPr>
              <a:t>命令</a:t>
            </a:r>
            <a:endParaRPr lang="zh-CN" altLang="en-US" dirty="0"/>
          </a:p>
          <a:p>
            <a:pPr lvl="1"/>
            <a:r>
              <a:rPr lang="en" altLang="zh-CN" dirty="0">
                <a:hlinkClick r:id="rId15" tooltip="d命令"/>
              </a:rPr>
              <a:t>d</a:t>
            </a:r>
            <a:r>
              <a:rPr lang="zh-CN" altLang="en-US" dirty="0">
                <a:hlinkClick r:id="rId15" tooltip="d命令"/>
              </a:rPr>
              <a:t>命令</a:t>
            </a:r>
            <a:endParaRPr lang="zh-CN" altLang="en-US" dirty="0"/>
          </a:p>
          <a:p>
            <a:pPr lvl="1"/>
            <a:r>
              <a:rPr lang="en" altLang="zh-CN" dirty="0">
                <a:hlinkClick r:id="rId16" tooltip="p命令"/>
              </a:rPr>
              <a:t>p</a:t>
            </a:r>
            <a:r>
              <a:rPr lang="zh-CN" altLang="en-US" dirty="0">
                <a:hlinkClick r:id="rId16" tooltip="p命令"/>
              </a:rPr>
              <a:t>命令</a:t>
            </a:r>
            <a:endParaRPr lang="zh-CN" altLang="en-US" dirty="0"/>
          </a:p>
          <a:p>
            <a:r>
              <a:rPr lang="zh-CN" altLang="en-US" dirty="0">
                <a:hlinkClick r:id="rId17" tooltip="几个知识点"/>
              </a:rPr>
              <a:t>几个知识点</a:t>
            </a:r>
            <a:endParaRPr lang="zh-CN" altLang="en-US" dirty="0"/>
          </a:p>
          <a:p>
            <a:pPr lvl="1"/>
            <a:r>
              <a:rPr lang="en" altLang="zh-CN" dirty="0">
                <a:hlinkClick r:id="rId18" tooltip="Pattern Space"/>
              </a:rPr>
              <a:t>Pattern Space</a:t>
            </a:r>
            <a:endParaRPr lang="en" altLang="zh-CN" dirty="0"/>
          </a:p>
          <a:p>
            <a:pPr lvl="1"/>
            <a:r>
              <a:rPr lang="en" altLang="zh-CN" dirty="0">
                <a:hlinkClick r:id="rId19" tooltip="Address"/>
              </a:rPr>
              <a:t>Address</a:t>
            </a:r>
            <a:endParaRPr lang="en" altLang="zh-CN" dirty="0"/>
          </a:p>
          <a:p>
            <a:pPr lvl="1"/>
            <a:r>
              <a:rPr lang="zh-CN" altLang="en-US" dirty="0">
                <a:hlinkClick r:id="rId20" tooltip="命令打包"/>
              </a:rPr>
              <a:t>命令打包</a:t>
            </a:r>
            <a:endParaRPr lang="zh-CN" altLang="en-US" dirty="0"/>
          </a:p>
          <a:p>
            <a:pPr lvl="1"/>
            <a:r>
              <a:rPr lang="en" altLang="zh-CN" dirty="0">
                <a:hlinkClick r:id="rId21" tooltip="Hold Space"/>
              </a:rPr>
              <a:t>Hold Space</a:t>
            </a:r>
            <a:endParaRPr lang="en" altLang="zh-CN" dirty="0"/>
          </a:p>
          <a:p>
            <a:r>
              <a:rPr lang="zh-CN" altLang="en-US" b="1" dirty="0"/>
              <a:t>用</a:t>
            </a:r>
            <a:r>
              <a:rPr lang="en" altLang="zh-CN" b="1" dirty="0"/>
              <a:t>s</a:t>
            </a:r>
            <a:r>
              <a:rPr lang="zh-CN" altLang="en-US" b="1" dirty="0"/>
              <a:t>命令替换</a:t>
            </a:r>
          </a:p>
          <a:p>
            <a:r>
              <a:rPr lang="zh-CN" altLang="en-US" dirty="0"/>
              <a:t>我使用下面的这段文本做演示：</a:t>
            </a:r>
          </a:p>
          <a:p>
            <a:r>
              <a:rPr lang="en-US" altLang="zh-CN" dirty="0"/>
              <a:t>$ </a:t>
            </a:r>
            <a:r>
              <a:rPr lang="en" altLang="zh-CN" dirty="0"/>
              <a:t>cat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dirty="0"/>
              <a:t>把其中的</a:t>
            </a:r>
            <a:r>
              <a:rPr lang="en" altLang="zh-CN" dirty="0"/>
              <a:t>my</a:t>
            </a:r>
            <a:r>
              <a:rPr lang="zh-CN" altLang="en-US" dirty="0"/>
              <a:t>字符串替换成</a:t>
            </a:r>
            <a:r>
              <a:rPr lang="en" altLang="zh-CN" dirty="0"/>
              <a:t>Hao Chen’s</a:t>
            </a:r>
            <a:r>
              <a:rPr lang="zh-CN" altLang="en" dirty="0"/>
              <a:t>，</a:t>
            </a:r>
            <a:r>
              <a:rPr lang="zh-CN" altLang="en-US" dirty="0"/>
              <a:t>下面的语句应该很好理解（</a:t>
            </a:r>
            <a:r>
              <a:rPr lang="en" altLang="zh-CN" dirty="0"/>
              <a:t>s</a:t>
            </a:r>
            <a:r>
              <a:rPr lang="zh-CN" altLang="en-US" dirty="0"/>
              <a:t>表示替换命令，</a:t>
            </a:r>
            <a:r>
              <a:rPr lang="en-US" altLang="zh-CN" dirty="0"/>
              <a:t>/</a:t>
            </a:r>
            <a:r>
              <a:rPr lang="en" altLang="zh-CN" dirty="0"/>
              <a:t>my/</a:t>
            </a:r>
            <a:r>
              <a:rPr lang="zh-CN" altLang="en-US" dirty="0"/>
              <a:t>表示匹配</a:t>
            </a:r>
            <a:r>
              <a:rPr lang="en" altLang="zh-CN" dirty="0"/>
              <a:t>my</a:t>
            </a:r>
            <a:r>
              <a:rPr lang="zh-CN" altLang="en" dirty="0"/>
              <a:t>，</a:t>
            </a:r>
            <a:r>
              <a:rPr lang="en" altLang="zh-CN" dirty="0"/>
              <a:t>/Hao Chen’s/</a:t>
            </a:r>
            <a:r>
              <a:rPr lang="zh-CN" altLang="en-US" dirty="0"/>
              <a:t>表示把匹配替换成</a:t>
            </a:r>
            <a:r>
              <a:rPr lang="en" altLang="zh-CN" dirty="0"/>
              <a:t>Hao Chen’s</a:t>
            </a:r>
            <a:r>
              <a:rPr lang="zh-CN" altLang="en" dirty="0"/>
              <a:t>，</a:t>
            </a:r>
            <a:r>
              <a:rPr lang="en" altLang="zh-CN" dirty="0"/>
              <a:t>/g </a:t>
            </a:r>
            <a:r>
              <a:rPr lang="zh-CN" altLang="en-US" dirty="0"/>
              <a:t>表示一行上的替换所有的匹配）：</a:t>
            </a:r>
          </a:p>
          <a:p>
            <a:r>
              <a:rPr lang="en-US" altLang="zh-CN" dirty="0"/>
              <a:t>$ </a:t>
            </a:r>
            <a:r>
              <a:rPr lang="en" altLang="zh-CN" dirty="0"/>
              <a:t>sed "s/my/Hao Chen's/g" </a:t>
            </a:r>
            <a:r>
              <a:rPr lang="en" altLang="zh-CN" dirty="0" err="1"/>
              <a:t>pets.txt</a:t>
            </a:r>
            <a:endParaRPr lang="en" altLang="zh-CN" dirty="0"/>
          </a:p>
          <a:p>
            <a:r>
              <a:rPr lang="en" altLang="zh-CN" dirty="0"/>
              <a:t>This is Hao Chen's cat</a:t>
            </a:r>
          </a:p>
          <a:p>
            <a:r>
              <a:rPr lang="en" altLang="zh-CN" dirty="0"/>
              <a:t>Hao Chen's cat's name is betty</a:t>
            </a:r>
          </a:p>
          <a:p>
            <a:r>
              <a:rPr lang="en" altLang="zh-CN" dirty="0"/>
              <a:t>This is Hao Chen's dog</a:t>
            </a:r>
          </a:p>
          <a:p>
            <a:r>
              <a:rPr lang="en" altLang="zh-CN" dirty="0"/>
              <a:t>Hao Chen's dog's name is frank</a:t>
            </a:r>
          </a:p>
          <a:p>
            <a:r>
              <a:rPr lang="en" altLang="zh-CN" dirty="0"/>
              <a:t>This is Hao Chen's fish</a:t>
            </a:r>
          </a:p>
          <a:p>
            <a:r>
              <a:rPr lang="en" altLang="zh-CN" dirty="0"/>
              <a:t>Hao Chen's fish's name is </a:t>
            </a:r>
            <a:r>
              <a:rPr lang="en" altLang="zh-CN" dirty="0" err="1"/>
              <a:t>george</a:t>
            </a:r>
            <a:endParaRPr lang="en" altLang="zh-CN" dirty="0"/>
          </a:p>
          <a:p>
            <a:r>
              <a:rPr lang="en" altLang="zh-CN" dirty="0"/>
              <a:t>This is Hao Chen's goat</a:t>
            </a:r>
          </a:p>
          <a:p>
            <a:r>
              <a:rPr lang="en" altLang="zh-CN" dirty="0"/>
              <a:t>Hao Chen's goat's name is </a:t>
            </a:r>
            <a:r>
              <a:rPr lang="en" altLang="zh-CN" dirty="0" err="1"/>
              <a:t>adam</a:t>
            </a:r>
            <a:endParaRPr lang="en" altLang="zh-CN" dirty="0"/>
          </a:p>
          <a:p>
            <a:r>
              <a:rPr lang="zh-CN" altLang="en-US" dirty="0"/>
              <a:t>注意：如果你要使用单引号，那么你没办法通过</a:t>
            </a:r>
            <a:r>
              <a:rPr lang="en-US" altLang="zh-CN" dirty="0"/>
              <a:t>\’</a:t>
            </a:r>
            <a:r>
              <a:rPr lang="zh-CN" altLang="en-US" dirty="0"/>
              <a:t>这样来转义，就有双引号就可以了，在双引号内可以用</a:t>
            </a:r>
            <a:r>
              <a:rPr lang="en-US" altLang="zh-CN" dirty="0"/>
              <a:t>\”</a:t>
            </a:r>
            <a:r>
              <a:rPr lang="zh-CN" altLang="en-US" dirty="0"/>
              <a:t>来转义。</a:t>
            </a:r>
          </a:p>
          <a:p>
            <a:r>
              <a:rPr lang="zh-CN" altLang="en-US" dirty="0"/>
              <a:t>再注意：上面的</a:t>
            </a:r>
            <a:r>
              <a:rPr lang="en" altLang="zh-CN" dirty="0"/>
              <a:t>sed</a:t>
            </a:r>
            <a:r>
              <a:rPr lang="zh-CN" altLang="en-US" dirty="0"/>
              <a:t>并没有对文件的内容改变，只是把处理过后的内容输出，如果你要写回文件，你可以使用重定向，如：</a:t>
            </a:r>
          </a:p>
          <a:p>
            <a:r>
              <a:rPr lang="en-US" altLang="zh-CN" dirty="0"/>
              <a:t>$ </a:t>
            </a:r>
            <a:r>
              <a:rPr lang="en" altLang="zh-CN" dirty="0"/>
              <a:t>sed "s/my/Hao Chen's/g" </a:t>
            </a:r>
            <a:r>
              <a:rPr lang="en" altLang="zh-CN" dirty="0" err="1"/>
              <a:t>pets.txt</a:t>
            </a:r>
            <a:r>
              <a:rPr lang="en" altLang="zh-CN" dirty="0"/>
              <a:t> &gt; </a:t>
            </a:r>
            <a:r>
              <a:rPr lang="en" altLang="zh-CN" dirty="0" err="1"/>
              <a:t>hao_pets.txt</a:t>
            </a:r>
            <a:endParaRPr lang="en" altLang="zh-CN" dirty="0"/>
          </a:p>
          <a:p>
            <a:r>
              <a:rPr lang="zh-CN" altLang="en-US" dirty="0"/>
              <a:t>或使用 </a:t>
            </a:r>
            <a:r>
              <a:rPr lang="en-US" altLang="zh-CN" dirty="0"/>
              <a:t>-</a:t>
            </a:r>
            <a:r>
              <a:rPr lang="en" altLang="zh-CN" dirty="0" err="1"/>
              <a:t>i</a:t>
            </a:r>
            <a:r>
              <a:rPr lang="en" altLang="zh-CN" dirty="0"/>
              <a:t> </a:t>
            </a:r>
            <a:r>
              <a:rPr lang="zh-CN" altLang="en-US" dirty="0"/>
              <a:t>参数直接修改文件内容：</a:t>
            </a:r>
          </a:p>
          <a:p>
            <a:r>
              <a:rPr lang="en-US" altLang="zh-CN" dirty="0"/>
              <a:t>$ </a:t>
            </a:r>
            <a:r>
              <a:rPr lang="en" altLang="zh-CN" dirty="0"/>
              <a:t>sed -</a:t>
            </a:r>
            <a:r>
              <a:rPr lang="en" altLang="zh-CN" dirty="0" err="1"/>
              <a:t>i</a:t>
            </a:r>
            <a:r>
              <a:rPr lang="en" altLang="zh-CN" dirty="0"/>
              <a:t> "s/my/Hao Chen's/g" </a:t>
            </a:r>
            <a:r>
              <a:rPr lang="en" altLang="zh-CN" dirty="0" err="1"/>
              <a:t>pets.txt</a:t>
            </a:r>
            <a:endParaRPr lang="en" altLang="zh-CN" dirty="0"/>
          </a:p>
          <a:p>
            <a:r>
              <a:rPr lang="zh-CN" altLang="en-US" dirty="0"/>
              <a:t>在每一行最前面加点东西：</a:t>
            </a:r>
          </a:p>
          <a:p>
            <a:r>
              <a:rPr lang="en-US" altLang="zh-CN" dirty="0"/>
              <a:t>$ </a:t>
            </a:r>
            <a:r>
              <a:rPr lang="en" altLang="zh-CN" dirty="0"/>
              <a:t>sed 's/^/#/g' </a:t>
            </a:r>
            <a:r>
              <a:rPr lang="en" altLang="zh-CN" dirty="0" err="1"/>
              <a:t>pets.txt</a:t>
            </a:r>
            <a:endParaRPr lang="en" altLang="zh-CN" dirty="0"/>
          </a:p>
          <a:p>
            <a:r>
              <a:rPr lang="en" altLang="zh-CN" dirty="0"/>
              <a:t>#This is my cat</a:t>
            </a:r>
          </a:p>
          <a:p>
            <a:r>
              <a:rPr lang="en" altLang="zh-CN" dirty="0"/>
              <a:t># my cat's name is betty</a:t>
            </a:r>
          </a:p>
          <a:p>
            <a:r>
              <a:rPr lang="en" altLang="zh-CN" dirty="0"/>
              <a:t>#This is my dog</a:t>
            </a:r>
          </a:p>
          <a:p>
            <a:r>
              <a:rPr lang="en" altLang="zh-CN" dirty="0"/>
              <a:t># my dog's name is frank</a:t>
            </a:r>
          </a:p>
          <a:p>
            <a:r>
              <a:rPr lang="en" altLang="zh-CN" dirty="0"/>
              <a:t>#This is my fish</a:t>
            </a:r>
          </a:p>
          <a:p>
            <a:r>
              <a:rPr lang="en" altLang="zh-CN" dirty="0"/>
              <a:t># my fish's name is </a:t>
            </a:r>
            <a:r>
              <a:rPr lang="en" altLang="zh-CN" dirty="0" err="1"/>
              <a:t>george</a:t>
            </a:r>
            <a:endParaRPr lang="en" altLang="zh-CN" dirty="0"/>
          </a:p>
          <a:p>
            <a:r>
              <a:rPr lang="en" altLang="zh-CN" dirty="0"/>
              <a:t>#This is my goat</a:t>
            </a:r>
          </a:p>
          <a:p>
            <a:r>
              <a:rPr lang="en" altLang="zh-CN" dirty="0"/>
              <a:t># my goat's name is </a:t>
            </a:r>
            <a:r>
              <a:rPr lang="en" altLang="zh-CN" dirty="0" err="1"/>
              <a:t>adam</a:t>
            </a:r>
            <a:endParaRPr lang="en" altLang="zh-CN" dirty="0"/>
          </a:p>
          <a:p>
            <a:r>
              <a:rPr lang="zh-CN" altLang="en-US" dirty="0"/>
              <a:t>在每一行最后面加点东西：</a:t>
            </a:r>
          </a:p>
          <a:p>
            <a:r>
              <a:rPr lang="en-US" altLang="zh-CN" dirty="0"/>
              <a:t>$ </a:t>
            </a:r>
            <a:r>
              <a:rPr lang="en" altLang="zh-CN" dirty="0"/>
              <a:t>sed 's/$/ --- /g' </a:t>
            </a:r>
            <a:r>
              <a:rPr lang="en" altLang="zh-CN" dirty="0" err="1"/>
              <a:t>pets.txt</a:t>
            </a:r>
            <a:endParaRPr lang="en" altLang="zh-CN" dirty="0"/>
          </a:p>
          <a:p>
            <a:r>
              <a:rPr lang="en" altLang="zh-CN" dirty="0"/>
              <a:t>This is my cat ---</a:t>
            </a:r>
          </a:p>
          <a:p>
            <a:r>
              <a:rPr lang="en" altLang="zh-CN" dirty="0"/>
              <a:t>my cat's name is betty ---</a:t>
            </a:r>
          </a:p>
          <a:p>
            <a:r>
              <a:rPr lang="en" altLang="zh-CN" dirty="0"/>
              <a:t>This is my dog ---</a:t>
            </a:r>
          </a:p>
          <a:p>
            <a:r>
              <a:rPr lang="en" altLang="zh-CN" dirty="0"/>
              <a:t>my dog's name is frank ---</a:t>
            </a:r>
          </a:p>
          <a:p>
            <a:r>
              <a:rPr lang="en" altLang="zh-CN" dirty="0"/>
              <a:t>This is my fish ---</a:t>
            </a:r>
          </a:p>
          <a:p>
            <a:r>
              <a:rPr lang="en" altLang="zh-CN" dirty="0"/>
              <a:t>my fish's name is </a:t>
            </a:r>
            <a:r>
              <a:rPr lang="en" altLang="zh-CN" dirty="0" err="1"/>
              <a:t>george</a:t>
            </a:r>
            <a:r>
              <a:rPr lang="en" altLang="zh-CN" dirty="0"/>
              <a:t> ---</a:t>
            </a:r>
          </a:p>
          <a:p>
            <a:r>
              <a:rPr lang="en" altLang="zh-CN" dirty="0"/>
              <a:t>This is my goat ---</a:t>
            </a:r>
          </a:p>
          <a:p>
            <a:r>
              <a:rPr lang="en" altLang="zh-CN" dirty="0"/>
              <a:t>my goat's name is </a:t>
            </a:r>
            <a:r>
              <a:rPr lang="en" altLang="zh-CN" dirty="0" err="1"/>
              <a:t>adam</a:t>
            </a:r>
            <a:r>
              <a:rPr lang="en" altLang="zh-CN" dirty="0"/>
              <a:t> ---</a:t>
            </a:r>
          </a:p>
          <a:p>
            <a:r>
              <a:rPr lang="zh-CN" altLang="en-US" dirty="0"/>
              <a:t>顺手介绍一下正则表达式的一些最基本的东西：</a:t>
            </a:r>
          </a:p>
          <a:p>
            <a:r>
              <a:rPr lang="en-US" altLang="zh-CN" dirty="0"/>
              <a:t>^ </a:t>
            </a:r>
            <a:r>
              <a:rPr lang="zh-CN" altLang="en-US" dirty="0"/>
              <a:t>表示一行的开头。如：</a:t>
            </a:r>
            <a:r>
              <a:rPr lang="en-US" altLang="zh-CN" dirty="0"/>
              <a:t>/^#/ </a:t>
            </a:r>
            <a:r>
              <a:rPr lang="zh-CN" altLang="en-US" dirty="0"/>
              <a:t>以</a:t>
            </a:r>
            <a:r>
              <a:rPr lang="en-US" altLang="zh-CN" dirty="0"/>
              <a:t>#</a:t>
            </a:r>
            <a:r>
              <a:rPr lang="zh-CN" altLang="en-US" dirty="0"/>
              <a:t>开头的匹配。</a:t>
            </a:r>
          </a:p>
          <a:p>
            <a:r>
              <a:rPr lang="en-US" altLang="zh-CN" dirty="0"/>
              <a:t>$ </a:t>
            </a:r>
            <a:r>
              <a:rPr lang="zh-CN" altLang="en-US" dirty="0"/>
              <a:t>表示一行的结尾。如：</a:t>
            </a:r>
            <a:r>
              <a:rPr lang="en-US" altLang="zh-CN" dirty="0"/>
              <a:t>/}$/ </a:t>
            </a:r>
            <a:r>
              <a:rPr lang="zh-CN" altLang="en-US" dirty="0"/>
              <a:t>以</a:t>
            </a:r>
            <a:r>
              <a:rPr lang="en-US" altLang="zh-CN" dirty="0"/>
              <a:t>}</a:t>
            </a:r>
            <a:r>
              <a:rPr lang="zh-CN" altLang="en-US" dirty="0"/>
              <a:t>结尾的匹配。</a:t>
            </a:r>
          </a:p>
          <a:p>
            <a:r>
              <a:rPr lang="en-US" altLang="zh-CN" dirty="0"/>
              <a:t>\&lt; </a:t>
            </a:r>
            <a:r>
              <a:rPr lang="zh-CN" altLang="en-US" dirty="0"/>
              <a:t>表示词首。 如：</a:t>
            </a:r>
            <a:r>
              <a:rPr lang="en-US" altLang="zh-CN" dirty="0"/>
              <a:t>\&lt;</a:t>
            </a:r>
            <a:r>
              <a:rPr lang="en" altLang="zh-CN" dirty="0" err="1"/>
              <a:t>abc</a:t>
            </a:r>
            <a:r>
              <a:rPr lang="en" altLang="zh-CN" dirty="0"/>
              <a:t> </a:t>
            </a:r>
            <a:r>
              <a:rPr lang="zh-CN" altLang="en-US" dirty="0"/>
              <a:t>表示以 </a:t>
            </a:r>
            <a:r>
              <a:rPr lang="en" altLang="zh-CN" dirty="0" err="1"/>
              <a:t>abc</a:t>
            </a:r>
            <a:r>
              <a:rPr lang="en" altLang="zh-CN" dirty="0"/>
              <a:t> </a:t>
            </a:r>
            <a:r>
              <a:rPr lang="zh-CN" altLang="en-US" dirty="0"/>
              <a:t>为首的詞。</a:t>
            </a:r>
          </a:p>
          <a:p>
            <a:r>
              <a:rPr lang="en-US" altLang="zh-CN" dirty="0"/>
              <a:t>\&gt; </a:t>
            </a:r>
            <a:r>
              <a:rPr lang="zh-CN" altLang="en-US" dirty="0"/>
              <a:t>表示词尾。 如：</a:t>
            </a:r>
            <a:r>
              <a:rPr lang="en" altLang="zh-CN" dirty="0" err="1"/>
              <a:t>abc</a:t>
            </a:r>
            <a:r>
              <a:rPr lang="en" altLang="zh-CN" dirty="0"/>
              <a:t>\&gt; </a:t>
            </a:r>
            <a:r>
              <a:rPr lang="zh-CN" altLang="en-US" dirty="0"/>
              <a:t>表示以 </a:t>
            </a:r>
            <a:r>
              <a:rPr lang="en" altLang="zh-CN" dirty="0" err="1"/>
              <a:t>abc</a:t>
            </a:r>
            <a:r>
              <a:rPr lang="en" altLang="zh-CN" dirty="0"/>
              <a:t> </a:t>
            </a:r>
            <a:r>
              <a:rPr lang="zh-CN" altLang="en-US" dirty="0"/>
              <a:t>結尾的詞。</a:t>
            </a:r>
          </a:p>
          <a:p>
            <a:r>
              <a:rPr lang="en-US" altLang="zh-CN" dirty="0"/>
              <a:t>. </a:t>
            </a:r>
            <a:r>
              <a:rPr lang="zh-CN" altLang="en-US" dirty="0"/>
              <a:t>表示任何单个字符。</a:t>
            </a:r>
          </a:p>
          <a:p>
            <a:r>
              <a:rPr lang="zh-CN" altLang="en-US" dirty="0"/>
              <a:t>* 表示某个字符出现了</a:t>
            </a:r>
            <a:r>
              <a:rPr lang="en-US" altLang="zh-CN" dirty="0"/>
              <a:t>0</a:t>
            </a:r>
            <a:r>
              <a:rPr lang="zh-CN" altLang="en-US" dirty="0"/>
              <a:t>次或多次。</a:t>
            </a:r>
          </a:p>
          <a:p>
            <a:r>
              <a:rPr lang="en-US" altLang="zh-CN" dirty="0"/>
              <a:t>[ ] </a:t>
            </a:r>
            <a:r>
              <a:rPr lang="zh-CN" altLang="en-US" dirty="0"/>
              <a:t>字符集合。 如：</a:t>
            </a:r>
            <a:r>
              <a:rPr lang="en-US" altLang="zh-CN" dirty="0"/>
              <a:t>[</a:t>
            </a:r>
            <a:r>
              <a:rPr lang="en" altLang="zh-CN" dirty="0" err="1"/>
              <a:t>abc</a:t>
            </a:r>
            <a:r>
              <a:rPr lang="en" altLang="zh-CN" dirty="0"/>
              <a:t>] </a:t>
            </a:r>
            <a:r>
              <a:rPr lang="zh-CN" altLang="en-US" dirty="0"/>
              <a:t>表示匹配</a:t>
            </a:r>
            <a:r>
              <a:rPr lang="en" altLang="zh-CN" dirty="0"/>
              <a:t>a</a:t>
            </a:r>
            <a:r>
              <a:rPr lang="zh-CN" altLang="en-US" dirty="0"/>
              <a:t>或</a:t>
            </a:r>
            <a:r>
              <a:rPr lang="en" altLang="zh-CN" dirty="0"/>
              <a:t>b</a:t>
            </a:r>
            <a:r>
              <a:rPr lang="zh-CN" altLang="en-US" dirty="0"/>
              <a:t>或</a:t>
            </a:r>
            <a:r>
              <a:rPr lang="en" altLang="zh-CN" dirty="0"/>
              <a:t>c</a:t>
            </a:r>
            <a:r>
              <a:rPr lang="zh-CN" altLang="en" dirty="0"/>
              <a:t>，</a:t>
            </a:r>
            <a:r>
              <a:rPr lang="zh-CN" altLang="en-US" dirty="0"/>
              <a:t>还有 </a:t>
            </a:r>
            <a:r>
              <a:rPr lang="en-US" altLang="zh-CN" dirty="0"/>
              <a:t>[</a:t>
            </a:r>
            <a:r>
              <a:rPr lang="en" altLang="zh-CN" dirty="0"/>
              <a:t>a-</a:t>
            </a:r>
            <a:r>
              <a:rPr lang="en" altLang="zh-CN" dirty="0" err="1"/>
              <a:t>zA</a:t>
            </a:r>
            <a:r>
              <a:rPr lang="en" altLang="zh-CN" dirty="0"/>
              <a:t>-Z] </a:t>
            </a:r>
            <a:r>
              <a:rPr lang="zh-CN" altLang="en-US" dirty="0"/>
              <a:t>表示匹配所有的</a:t>
            </a:r>
            <a:r>
              <a:rPr lang="en-US" altLang="zh-CN" dirty="0"/>
              <a:t>26</a:t>
            </a:r>
            <a:r>
              <a:rPr lang="zh-CN" altLang="en-US" dirty="0"/>
              <a:t>个字符。如果其中有</a:t>
            </a:r>
            <a:r>
              <a:rPr lang="en-US" altLang="zh-CN" dirty="0"/>
              <a:t>^</a:t>
            </a:r>
            <a:r>
              <a:rPr lang="zh-CN" altLang="en-US" dirty="0"/>
              <a:t>表示反，如 </a:t>
            </a:r>
            <a:r>
              <a:rPr lang="en-US" altLang="zh-CN" dirty="0"/>
              <a:t>[^</a:t>
            </a:r>
            <a:r>
              <a:rPr lang="en" altLang="zh-CN" dirty="0"/>
              <a:t>a] </a:t>
            </a:r>
            <a:r>
              <a:rPr lang="zh-CN" altLang="en-US" dirty="0"/>
              <a:t>表示非</a:t>
            </a:r>
            <a:r>
              <a:rPr lang="en" altLang="zh-CN" dirty="0"/>
              <a:t>a</a:t>
            </a:r>
            <a:r>
              <a:rPr lang="zh-CN" altLang="en-US" dirty="0"/>
              <a:t>的字符</a:t>
            </a:r>
          </a:p>
          <a:p>
            <a:r>
              <a:rPr lang="zh-CN" altLang="en-US" dirty="0"/>
              <a:t>正规则表达式是一些很牛的事，比如我们要去掉某</a:t>
            </a:r>
            <a:r>
              <a:rPr lang="en" altLang="zh-CN" dirty="0"/>
              <a:t>html</a:t>
            </a:r>
            <a:r>
              <a:rPr lang="zh-CN" altLang="en-US" dirty="0"/>
              <a:t>中的</a:t>
            </a:r>
            <a:r>
              <a:rPr lang="en" altLang="zh-CN" dirty="0"/>
              <a:t>tags</a:t>
            </a:r>
            <a:r>
              <a:rPr lang="zh-CN" altLang="en" dirty="0"/>
              <a:t>：</a:t>
            </a:r>
          </a:p>
          <a:p>
            <a:r>
              <a:rPr lang="en" altLang="zh-CN" dirty="0"/>
              <a:t>&lt;b&gt;This&lt;/b&gt; is what &lt;span style="text-decoration: underline;"&gt;I&lt;/span&gt; meant. Understand?</a:t>
            </a:r>
          </a:p>
          <a:p>
            <a:r>
              <a:rPr lang="zh-CN" altLang="en-US" dirty="0"/>
              <a:t>看看我们的</a:t>
            </a:r>
            <a:r>
              <a:rPr lang="en" altLang="zh-CN" dirty="0"/>
              <a:t>sed</a:t>
            </a:r>
            <a:r>
              <a:rPr lang="zh-CN" altLang="en-US" dirty="0"/>
              <a:t>命令</a:t>
            </a:r>
          </a:p>
          <a:p>
            <a:r>
              <a:rPr lang="en-US" altLang="zh-CN" dirty="0"/>
              <a:t># </a:t>
            </a:r>
            <a:r>
              <a:rPr lang="zh-CN" altLang="en-US" dirty="0"/>
              <a:t>如果你这样搞的话，就会有问题</a:t>
            </a:r>
          </a:p>
          <a:p>
            <a:r>
              <a:rPr lang="en-US" altLang="zh-CN" dirty="0"/>
              <a:t>$ </a:t>
            </a:r>
            <a:r>
              <a:rPr lang="en" altLang="zh-CN" dirty="0"/>
              <a:t>sed 's/&lt;.*&gt;//g' </a:t>
            </a:r>
            <a:r>
              <a:rPr lang="en" altLang="zh-CN" dirty="0" err="1"/>
              <a:t>html.txt</a:t>
            </a:r>
            <a:endParaRPr lang="en" altLang="zh-CN" dirty="0"/>
          </a:p>
          <a:p>
            <a:r>
              <a:rPr lang="en" altLang="zh-CN" dirty="0"/>
              <a:t>Understand?</a:t>
            </a:r>
          </a:p>
          <a:p>
            <a:r>
              <a:rPr lang="en" altLang="zh-CN" dirty="0"/>
              <a:t># </a:t>
            </a:r>
            <a:r>
              <a:rPr lang="zh-CN" altLang="en-US" dirty="0"/>
              <a:t>要解决上面的那个问题，就得像下面这样。</a:t>
            </a:r>
          </a:p>
          <a:p>
            <a:r>
              <a:rPr lang="en-US" altLang="zh-CN" dirty="0"/>
              <a:t># </a:t>
            </a:r>
            <a:r>
              <a:rPr lang="zh-CN" altLang="en-US" dirty="0"/>
              <a:t>其中的</a:t>
            </a:r>
            <a:r>
              <a:rPr lang="en-US" altLang="zh-CN" dirty="0"/>
              <a:t>'[^&gt;]' </a:t>
            </a:r>
            <a:r>
              <a:rPr lang="zh-CN" altLang="en-US" dirty="0"/>
              <a:t>指定了除了</a:t>
            </a:r>
            <a:r>
              <a:rPr lang="en-US" altLang="zh-CN" dirty="0"/>
              <a:t>&gt;</a:t>
            </a:r>
            <a:r>
              <a:rPr lang="zh-CN" altLang="en-US" dirty="0"/>
              <a:t>的字符重复</a:t>
            </a:r>
            <a:r>
              <a:rPr lang="en-US" altLang="zh-CN" dirty="0"/>
              <a:t>0</a:t>
            </a:r>
            <a:r>
              <a:rPr lang="zh-CN" altLang="en-US" dirty="0"/>
              <a:t>次或多次。</a:t>
            </a:r>
          </a:p>
          <a:p>
            <a:r>
              <a:rPr lang="en-US" altLang="zh-CN" dirty="0"/>
              <a:t>$ </a:t>
            </a:r>
            <a:r>
              <a:rPr lang="en" altLang="zh-CN" dirty="0"/>
              <a:t>sed 's/&lt;[^&gt;]*&gt;//g' </a:t>
            </a:r>
            <a:r>
              <a:rPr lang="en" altLang="zh-CN" dirty="0" err="1"/>
              <a:t>html.txt</a:t>
            </a:r>
            <a:endParaRPr lang="en" altLang="zh-CN" dirty="0"/>
          </a:p>
          <a:p>
            <a:r>
              <a:rPr lang="en" altLang="zh-CN" dirty="0"/>
              <a:t>This is what I meant. Understand?</a:t>
            </a:r>
          </a:p>
          <a:p>
            <a:r>
              <a:rPr lang="zh-CN" altLang="en-US" dirty="0"/>
              <a:t>我们再来看看指定需要替换的内容：</a:t>
            </a:r>
          </a:p>
          <a:p>
            <a:r>
              <a:rPr lang="en-US" altLang="zh-CN" dirty="0"/>
              <a:t>$ </a:t>
            </a:r>
            <a:r>
              <a:rPr lang="en" altLang="zh-CN" dirty="0"/>
              <a:t>sed "3s/my/your/g"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your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dirty="0"/>
              <a:t>下面的命令只替换第</a:t>
            </a:r>
            <a:r>
              <a:rPr lang="en-US" altLang="zh-CN" dirty="0"/>
              <a:t>3</a:t>
            </a:r>
            <a:r>
              <a:rPr lang="zh-CN" altLang="en-US" dirty="0"/>
              <a:t>到第</a:t>
            </a:r>
            <a:r>
              <a:rPr lang="en-US" altLang="zh-CN" dirty="0"/>
              <a:t>6</a:t>
            </a:r>
            <a:r>
              <a:rPr lang="zh-CN" altLang="en-US" dirty="0"/>
              <a:t>行的文本。</a:t>
            </a:r>
          </a:p>
          <a:p>
            <a:r>
              <a:rPr lang="en-US" altLang="zh-CN" dirty="0"/>
              <a:t>$ </a:t>
            </a:r>
            <a:r>
              <a:rPr lang="en" altLang="zh-CN" dirty="0"/>
              <a:t>sed "3,6s/my/your/g"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your dog</a:t>
            </a:r>
          </a:p>
          <a:p>
            <a:r>
              <a:rPr lang="en" altLang="zh-CN" dirty="0"/>
              <a:t>your dog's name is frank</a:t>
            </a:r>
          </a:p>
          <a:p>
            <a:r>
              <a:rPr lang="en" altLang="zh-CN" dirty="0"/>
              <a:t>This is your fish</a:t>
            </a:r>
          </a:p>
          <a:p>
            <a:r>
              <a:rPr lang="en" altLang="zh-CN" dirty="0"/>
              <a:t>your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p>
          <a:p>
            <a:r>
              <a:rPr lang="en" altLang="zh-CN" dirty="0"/>
              <a:t>$ cat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dirty="0"/>
              <a:t>只替换每一行的第一个</a:t>
            </a:r>
            <a:r>
              <a:rPr lang="en" altLang="zh-CN" dirty="0"/>
              <a:t>s</a:t>
            </a:r>
            <a:r>
              <a:rPr lang="zh-CN" altLang="en" dirty="0"/>
              <a:t>：</a:t>
            </a:r>
          </a:p>
          <a:p>
            <a:r>
              <a:rPr lang="en" altLang="zh-CN" dirty="0"/>
              <a:t>$ sed 's/s/S/1' </a:t>
            </a:r>
            <a:r>
              <a:rPr lang="en" altLang="zh-CN" dirty="0" err="1"/>
              <a:t>my.txt</a:t>
            </a:r>
            <a:endParaRPr lang="en" altLang="zh-CN" dirty="0"/>
          </a:p>
          <a:p>
            <a:r>
              <a:rPr lang="en" altLang="zh-CN" dirty="0" err="1"/>
              <a:t>ThiS</a:t>
            </a:r>
            <a:r>
              <a:rPr lang="en" altLang="zh-CN" dirty="0"/>
              <a:t> is my cat, my cat's name is betty</a:t>
            </a:r>
          </a:p>
          <a:p>
            <a:r>
              <a:rPr lang="en" altLang="zh-CN" dirty="0" err="1"/>
              <a:t>ThiS</a:t>
            </a:r>
            <a:r>
              <a:rPr lang="en" altLang="zh-CN" dirty="0"/>
              <a:t> is my dog, my dog's name is frank</a:t>
            </a:r>
          </a:p>
          <a:p>
            <a:r>
              <a:rPr lang="en" altLang="zh-CN" dirty="0" err="1"/>
              <a:t>ThiS</a:t>
            </a:r>
            <a:r>
              <a:rPr lang="en" altLang="zh-CN" dirty="0"/>
              <a:t> is my fish, my fish's name is </a:t>
            </a:r>
            <a:r>
              <a:rPr lang="en" altLang="zh-CN" dirty="0" err="1"/>
              <a:t>george</a:t>
            </a:r>
            <a:endParaRPr lang="en" altLang="zh-CN" dirty="0"/>
          </a:p>
          <a:p>
            <a:r>
              <a:rPr lang="en" altLang="zh-CN" dirty="0" err="1"/>
              <a:t>ThiS</a:t>
            </a:r>
            <a:r>
              <a:rPr lang="en" altLang="zh-CN" dirty="0"/>
              <a:t> is my goat, my goat's name is </a:t>
            </a:r>
            <a:r>
              <a:rPr lang="en" altLang="zh-CN" dirty="0" err="1"/>
              <a:t>adam</a:t>
            </a:r>
            <a:endParaRPr lang="en" altLang="zh-CN" dirty="0"/>
          </a:p>
          <a:p>
            <a:r>
              <a:rPr lang="zh-CN" altLang="en-US" dirty="0"/>
              <a:t>只替换每一行的第二个</a:t>
            </a:r>
            <a:r>
              <a:rPr lang="en" altLang="zh-CN" dirty="0"/>
              <a:t>s</a:t>
            </a:r>
            <a:r>
              <a:rPr lang="zh-CN" altLang="en" dirty="0"/>
              <a:t>：</a:t>
            </a:r>
          </a:p>
          <a:p>
            <a:r>
              <a:rPr lang="en" altLang="zh-CN" dirty="0"/>
              <a:t>$ sed 's/s/S/2' </a:t>
            </a:r>
            <a:r>
              <a:rPr lang="en" altLang="zh-CN" dirty="0" err="1"/>
              <a:t>my.txt</a:t>
            </a:r>
            <a:endParaRPr lang="en" altLang="zh-CN" dirty="0"/>
          </a:p>
          <a:p>
            <a:r>
              <a:rPr lang="en" altLang="zh-CN" dirty="0"/>
              <a:t>This </a:t>
            </a:r>
            <a:r>
              <a:rPr lang="en" altLang="zh-CN" dirty="0" err="1"/>
              <a:t>iS</a:t>
            </a:r>
            <a:r>
              <a:rPr lang="en" altLang="zh-CN" dirty="0"/>
              <a:t> my cat, my cat's name is betty</a:t>
            </a:r>
          </a:p>
          <a:p>
            <a:r>
              <a:rPr lang="en" altLang="zh-CN" dirty="0"/>
              <a:t>This </a:t>
            </a:r>
            <a:r>
              <a:rPr lang="en" altLang="zh-CN" dirty="0" err="1"/>
              <a:t>iS</a:t>
            </a:r>
            <a:r>
              <a:rPr lang="en" altLang="zh-CN" dirty="0"/>
              <a:t> my dog, my dog's name is frank</a:t>
            </a:r>
          </a:p>
          <a:p>
            <a:r>
              <a:rPr lang="en" altLang="zh-CN" dirty="0"/>
              <a:t>This </a:t>
            </a:r>
            <a:r>
              <a:rPr lang="en" altLang="zh-CN" dirty="0" err="1"/>
              <a:t>iS</a:t>
            </a:r>
            <a:r>
              <a:rPr lang="en" altLang="zh-CN" dirty="0"/>
              <a:t> my fish, my fish's name is </a:t>
            </a:r>
            <a:r>
              <a:rPr lang="en" altLang="zh-CN" dirty="0" err="1"/>
              <a:t>george</a:t>
            </a:r>
            <a:endParaRPr lang="en" altLang="zh-CN" dirty="0"/>
          </a:p>
          <a:p>
            <a:r>
              <a:rPr lang="en" altLang="zh-CN" dirty="0"/>
              <a:t>This </a:t>
            </a:r>
            <a:r>
              <a:rPr lang="en" altLang="zh-CN" dirty="0" err="1"/>
              <a:t>iS</a:t>
            </a:r>
            <a:r>
              <a:rPr lang="en" altLang="zh-CN" dirty="0"/>
              <a:t> my goat, my goat's name is </a:t>
            </a:r>
            <a:r>
              <a:rPr lang="en" altLang="zh-CN" dirty="0" err="1"/>
              <a:t>adam</a:t>
            </a:r>
            <a:endParaRPr lang="en" altLang="zh-CN" dirty="0"/>
          </a:p>
          <a:p>
            <a:r>
              <a:rPr lang="zh-CN" altLang="en-US" dirty="0"/>
              <a:t>只替换第一行的第</a:t>
            </a:r>
            <a:r>
              <a:rPr lang="en-US" altLang="zh-CN" dirty="0"/>
              <a:t>3</a:t>
            </a:r>
            <a:r>
              <a:rPr lang="zh-CN" altLang="en-US" dirty="0"/>
              <a:t>个以后的</a:t>
            </a:r>
            <a:r>
              <a:rPr lang="en" altLang="zh-CN" dirty="0"/>
              <a:t>s</a:t>
            </a:r>
            <a:r>
              <a:rPr lang="zh-CN" altLang="en" dirty="0"/>
              <a:t>：</a:t>
            </a:r>
          </a:p>
          <a:p>
            <a:r>
              <a:rPr lang="en" altLang="zh-CN" dirty="0"/>
              <a:t>$ sed 's/s/S/3g' </a:t>
            </a:r>
            <a:r>
              <a:rPr lang="en" altLang="zh-CN" dirty="0" err="1"/>
              <a:t>my.txt</a:t>
            </a:r>
            <a:endParaRPr lang="en" altLang="zh-CN" dirty="0"/>
          </a:p>
          <a:p>
            <a:r>
              <a:rPr lang="en" altLang="zh-CN" dirty="0"/>
              <a:t>This is my cat, my </a:t>
            </a:r>
            <a:r>
              <a:rPr lang="en" altLang="zh-CN" dirty="0" err="1"/>
              <a:t>cat'S</a:t>
            </a:r>
            <a:r>
              <a:rPr lang="en" altLang="zh-CN" dirty="0"/>
              <a:t> name </a:t>
            </a:r>
            <a:r>
              <a:rPr lang="en" altLang="zh-CN" dirty="0" err="1"/>
              <a:t>iS</a:t>
            </a:r>
            <a:r>
              <a:rPr lang="en" altLang="zh-CN" dirty="0"/>
              <a:t> betty</a:t>
            </a:r>
          </a:p>
          <a:p>
            <a:r>
              <a:rPr lang="en" altLang="zh-CN" dirty="0"/>
              <a:t>This is my dog, my </a:t>
            </a:r>
            <a:r>
              <a:rPr lang="en" altLang="zh-CN" dirty="0" err="1"/>
              <a:t>dog'S</a:t>
            </a:r>
            <a:r>
              <a:rPr lang="en" altLang="zh-CN" dirty="0"/>
              <a:t> name </a:t>
            </a:r>
            <a:r>
              <a:rPr lang="en" altLang="zh-CN" dirty="0" err="1"/>
              <a:t>iS</a:t>
            </a:r>
            <a:r>
              <a:rPr lang="en" altLang="zh-CN" dirty="0"/>
              <a:t> frank</a:t>
            </a:r>
          </a:p>
          <a:p>
            <a:r>
              <a:rPr lang="en" altLang="zh-CN" dirty="0"/>
              <a:t>This is my </a:t>
            </a:r>
            <a:r>
              <a:rPr lang="en" altLang="zh-CN" dirty="0" err="1"/>
              <a:t>fiSh</a:t>
            </a:r>
            <a:r>
              <a:rPr lang="en" altLang="zh-CN" dirty="0"/>
              <a:t>, my </a:t>
            </a:r>
            <a:r>
              <a:rPr lang="en" altLang="zh-CN" dirty="0" err="1"/>
              <a:t>fiSh'S</a:t>
            </a:r>
            <a:r>
              <a:rPr lang="en" altLang="zh-CN" dirty="0"/>
              <a:t> name </a:t>
            </a:r>
            <a:r>
              <a:rPr lang="en" altLang="zh-CN" dirty="0" err="1"/>
              <a:t>iS</a:t>
            </a:r>
            <a:r>
              <a:rPr lang="en" altLang="zh-CN" dirty="0"/>
              <a:t> </a:t>
            </a:r>
            <a:r>
              <a:rPr lang="en" altLang="zh-CN" dirty="0" err="1"/>
              <a:t>george</a:t>
            </a:r>
            <a:endParaRPr lang="en" altLang="zh-CN" dirty="0"/>
          </a:p>
          <a:p>
            <a:r>
              <a:rPr lang="en" altLang="zh-CN" dirty="0"/>
              <a:t>This is my goat, my </a:t>
            </a:r>
            <a:r>
              <a:rPr lang="en" altLang="zh-CN" dirty="0" err="1"/>
              <a:t>goat'S</a:t>
            </a:r>
            <a:r>
              <a:rPr lang="en" altLang="zh-CN" dirty="0"/>
              <a:t> name </a:t>
            </a:r>
            <a:r>
              <a:rPr lang="en" altLang="zh-CN" dirty="0" err="1"/>
              <a:t>iS</a:t>
            </a:r>
            <a:r>
              <a:rPr lang="en" altLang="zh-CN" dirty="0"/>
              <a:t> </a:t>
            </a:r>
            <a:r>
              <a:rPr lang="en" altLang="zh-CN" dirty="0" err="1"/>
              <a:t>adam</a:t>
            </a:r>
            <a:endParaRPr lang="en" altLang="zh-CN" dirty="0"/>
          </a:p>
          <a:p>
            <a:r>
              <a:rPr lang="zh-CN" altLang="en-US" b="1" dirty="0"/>
              <a:t>多个匹配</a:t>
            </a:r>
          </a:p>
          <a:p>
            <a:r>
              <a:rPr lang="zh-CN" altLang="en-US" dirty="0"/>
              <a:t>如果我们需要一次替换多个模式，可参看下面的示例：（第一个模式把第一行到第三行的</a:t>
            </a:r>
            <a:r>
              <a:rPr lang="en" altLang="zh-CN" dirty="0"/>
              <a:t>my</a:t>
            </a:r>
            <a:r>
              <a:rPr lang="zh-CN" altLang="en-US" dirty="0"/>
              <a:t>替换成</a:t>
            </a:r>
            <a:r>
              <a:rPr lang="en" altLang="zh-CN" dirty="0"/>
              <a:t>your</a:t>
            </a:r>
            <a:r>
              <a:rPr lang="zh-CN" altLang="en" dirty="0"/>
              <a:t>，</a:t>
            </a:r>
            <a:r>
              <a:rPr lang="zh-CN" altLang="en-US" dirty="0"/>
              <a:t>第二个则把第</a:t>
            </a:r>
            <a:r>
              <a:rPr lang="en-US" altLang="zh-CN" dirty="0"/>
              <a:t>3</a:t>
            </a:r>
            <a:r>
              <a:rPr lang="zh-CN" altLang="en-US" dirty="0"/>
              <a:t>行以后的</a:t>
            </a:r>
            <a:r>
              <a:rPr lang="en" altLang="zh-CN" dirty="0"/>
              <a:t>This</a:t>
            </a:r>
            <a:r>
              <a:rPr lang="zh-CN" altLang="en-US" dirty="0"/>
              <a:t>替换成了</a:t>
            </a:r>
            <a:r>
              <a:rPr lang="en" altLang="zh-CN" dirty="0"/>
              <a:t>That</a:t>
            </a:r>
            <a:r>
              <a:rPr lang="zh-CN" altLang="en" dirty="0"/>
              <a:t>）</a:t>
            </a:r>
          </a:p>
          <a:p>
            <a:r>
              <a:rPr lang="en" altLang="zh-CN" dirty="0"/>
              <a:t>$ sed '1,3s/my/your/g; 3,$s/This/That/g' </a:t>
            </a:r>
            <a:r>
              <a:rPr lang="en" altLang="zh-CN" dirty="0" err="1"/>
              <a:t>my.txt</a:t>
            </a:r>
            <a:endParaRPr lang="en" altLang="zh-CN" dirty="0"/>
          </a:p>
          <a:p>
            <a:r>
              <a:rPr lang="en" altLang="zh-CN" dirty="0"/>
              <a:t>This is your cat, your cat's name is betty</a:t>
            </a:r>
          </a:p>
          <a:p>
            <a:r>
              <a:rPr lang="en" altLang="zh-CN" dirty="0"/>
              <a:t>This is your dog, your dog's name is frank</a:t>
            </a:r>
          </a:p>
          <a:p>
            <a:r>
              <a:rPr lang="en" altLang="zh-CN" dirty="0"/>
              <a:t>That is your fish, your fish's name is </a:t>
            </a:r>
            <a:r>
              <a:rPr lang="en" altLang="zh-CN" dirty="0" err="1"/>
              <a:t>george</a:t>
            </a:r>
            <a:endParaRPr lang="en" altLang="zh-CN" dirty="0"/>
          </a:p>
          <a:p>
            <a:r>
              <a:rPr lang="en" altLang="zh-CN" dirty="0"/>
              <a:t>That is my goat, my goat's name is </a:t>
            </a:r>
            <a:r>
              <a:rPr lang="en" altLang="zh-CN" dirty="0" err="1"/>
              <a:t>adam</a:t>
            </a:r>
            <a:endParaRPr lang="en" altLang="zh-CN" dirty="0"/>
          </a:p>
          <a:p>
            <a:r>
              <a:rPr lang="zh-CN" altLang="en-US" dirty="0"/>
              <a:t>上面的命令等价于：（注：下面使用的是</a:t>
            </a:r>
            <a:r>
              <a:rPr lang="en" altLang="zh-CN" dirty="0"/>
              <a:t>sed</a:t>
            </a:r>
            <a:r>
              <a:rPr lang="zh-CN" altLang="en-US" dirty="0"/>
              <a:t>的</a:t>
            </a:r>
            <a:r>
              <a:rPr lang="en-US" altLang="zh-CN" dirty="0"/>
              <a:t>-</a:t>
            </a:r>
            <a:r>
              <a:rPr lang="en" altLang="zh-CN" dirty="0"/>
              <a:t>e</a:t>
            </a:r>
            <a:r>
              <a:rPr lang="zh-CN" altLang="en-US" dirty="0"/>
              <a:t>命令行参数）</a:t>
            </a:r>
          </a:p>
          <a:p>
            <a:r>
              <a:rPr lang="en" altLang="zh-CN" dirty="0"/>
              <a:t>sed -e '1,3s/my/your/g' -e '3,$s/This/That/g' </a:t>
            </a:r>
            <a:r>
              <a:rPr lang="en" altLang="zh-CN" dirty="0" err="1"/>
              <a:t>my.txt</a:t>
            </a:r>
            <a:endParaRPr lang="en" altLang="zh-CN" dirty="0"/>
          </a:p>
          <a:p>
            <a:r>
              <a:rPr lang="zh-CN" altLang="en-US" dirty="0"/>
              <a:t>我们可以使用</a:t>
            </a:r>
            <a:r>
              <a:rPr lang="en-US" altLang="zh-CN" dirty="0"/>
              <a:t>&amp;</a:t>
            </a:r>
            <a:r>
              <a:rPr lang="zh-CN" altLang="en-US" dirty="0"/>
              <a:t>来当做被匹配的变量，然后可以在基本左右加点东西。如下所示：</a:t>
            </a:r>
          </a:p>
          <a:p>
            <a:r>
              <a:rPr lang="en-US" altLang="zh-CN" dirty="0"/>
              <a:t>$ </a:t>
            </a:r>
            <a:r>
              <a:rPr lang="en" altLang="zh-CN" dirty="0"/>
              <a:t>sed 's/my/[&amp;]/g'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b="1" dirty="0"/>
              <a:t>圆括号匹配</a:t>
            </a:r>
          </a:p>
          <a:p>
            <a:r>
              <a:rPr lang="zh-CN" altLang="en-US" dirty="0"/>
              <a:t>使用圆括号匹配的示例：（圆括号括起来的正则表达式所匹配的字符串会可以当成变量来使用，</a:t>
            </a:r>
            <a:r>
              <a:rPr lang="en" altLang="zh-CN" dirty="0"/>
              <a:t>sed</a:t>
            </a:r>
            <a:r>
              <a:rPr lang="zh-CN" altLang="en-US" dirty="0"/>
              <a:t>中使用的是</a:t>
            </a:r>
            <a:r>
              <a:rPr lang="en-US" altLang="zh-CN" dirty="0"/>
              <a:t>\1,\2…</a:t>
            </a:r>
            <a:r>
              <a:rPr lang="zh-CN" altLang="en-US" dirty="0"/>
              <a:t>）</a:t>
            </a:r>
          </a:p>
          <a:p>
            <a:r>
              <a:rPr lang="en-US" altLang="zh-CN" dirty="0"/>
              <a:t>$ </a:t>
            </a:r>
            <a:r>
              <a:rPr lang="en" altLang="zh-CN" dirty="0"/>
              <a:t>sed 's/This is my \([^,&amp;]*\),.*is \(.*\)/\1:\2/g' </a:t>
            </a:r>
            <a:r>
              <a:rPr lang="en" altLang="zh-CN" dirty="0" err="1"/>
              <a:t>my.txt</a:t>
            </a:r>
            <a:endParaRPr lang="en" altLang="zh-CN" dirty="0"/>
          </a:p>
          <a:p>
            <a:r>
              <a:rPr lang="en" altLang="zh-CN" dirty="0" err="1"/>
              <a:t>cat:betty</a:t>
            </a:r>
            <a:endParaRPr lang="en" altLang="zh-CN" dirty="0"/>
          </a:p>
          <a:p>
            <a:r>
              <a:rPr lang="en" altLang="zh-CN" dirty="0" err="1"/>
              <a:t>dog:frank</a:t>
            </a:r>
            <a:endParaRPr lang="en" altLang="zh-CN" dirty="0"/>
          </a:p>
          <a:p>
            <a:r>
              <a:rPr lang="en" altLang="zh-CN" dirty="0" err="1"/>
              <a:t>fish:george</a:t>
            </a:r>
            <a:endParaRPr lang="en" altLang="zh-CN" dirty="0"/>
          </a:p>
          <a:p>
            <a:r>
              <a:rPr lang="en" altLang="zh-CN" dirty="0" err="1"/>
              <a:t>goat:adam</a:t>
            </a:r>
            <a:endParaRPr lang="en" altLang="zh-CN" dirty="0"/>
          </a:p>
          <a:p>
            <a:r>
              <a:rPr lang="zh-CN" altLang="en-US" dirty="0"/>
              <a:t>上面这个例子中的正则表达式有点复杂，解开如下（去掉转义字符）：</a:t>
            </a:r>
          </a:p>
          <a:p>
            <a:r>
              <a:rPr lang="zh-CN" altLang="en-US" dirty="0"/>
              <a:t>正则为：</a:t>
            </a:r>
            <a:r>
              <a:rPr lang="en" altLang="zh-CN" dirty="0"/>
              <a:t>This is my ([^,]*),.*is (.*)</a:t>
            </a:r>
            <a:br>
              <a:rPr lang="en" altLang="zh-CN" dirty="0"/>
            </a:br>
            <a:r>
              <a:rPr lang="zh-CN" altLang="en-US" dirty="0"/>
              <a:t>匹配为：</a:t>
            </a:r>
            <a:r>
              <a:rPr lang="en" altLang="zh-CN" dirty="0"/>
              <a:t>This is my (cat),……….is (betty)</a:t>
            </a:r>
          </a:p>
          <a:p>
            <a:r>
              <a:rPr lang="zh-CN" altLang="en-US" dirty="0"/>
              <a:t>然后：</a:t>
            </a:r>
            <a:r>
              <a:rPr lang="en-US" altLang="zh-CN" dirty="0"/>
              <a:t>\1</a:t>
            </a:r>
            <a:r>
              <a:rPr lang="zh-CN" altLang="en-US" dirty="0"/>
              <a:t>就是</a:t>
            </a:r>
            <a:r>
              <a:rPr lang="en" altLang="zh-CN" dirty="0"/>
              <a:t>cat</a:t>
            </a:r>
            <a:r>
              <a:rPr lang="zh-CN" altLang="en" dirty="0"/>
              <a:t>，</a:t>
            </a:r>
            <a:r>
              <a:rPr lang="en" altLang="zh-CN" dirty="0"/>
              <a:t>\2</a:t>
            </a:r>
            <a:r>
              <a:rPr lang="zh-CN" altLang="en-US" dirty="0"/>
              <a:t>就是</a:t>
            </a:r>
            <a:r>
              <a:rPr lang="en" altLang="zh-CN" dirty="0"/>
              <a:t>betty</a:t>
            </a:r>
          </a:p>
          <a:p>
            <a:r>
              <a:rPr lang="en" altLang="zh-CN" b="1" dirty="0"/>
              <a:t>sed</a:t>
            </a:r>
            <a:r>
              <a:rPr lang="zh-CN" altLang="en-US" b="1" dirty="0"/>
              <a:t>的命令</a:t>
            </a:r>
          </a:p>
          <a:p>
            <a:r>
              <a:rPr lang="zh-CN" altLang="en-US" dirty="0"/>
              <a:t>让我们回到最一开始的例子</a:t>
            </a:r>
            <a:r>
              <a:rPr lang="en" altLang="zh-CN" dirty="0" err="1"/>
              <a:t>pets.txt</a:t>
            </a:r>
            <a:r>
              <a:rPr lang="zh-CN" altLang="en" dirty="0"/>
              <a:t>，</a:t>
            </a:r>
            <a:r>
              <a:rPr lang="zh-CN" altLang="en-US" dirty="0"/>
              <a:t>让我们来看几个命令：</a:t>
            </a:r>
          </a:p>
          <a:p>
            <a:r>
              <a:rPr lang="en" altLang="zh-CN" b="1" dirty="0"/>
              <a:t>N</a:t>
            </a:r>
            <a:r>
              <a:rPr lang="zh-CN" altLang="en-US" b="1" dirty="0"/>
              <a:t>命令</a:t>
            </a:r>
          </a:p>
          <a:p>
            <a:r>
              <a:rPr lang="zh-CN" altLang="en-US" dirty="0"/>
              <a:t>先来看</a:t>
            </a:r>
            <a:r>
              <a:rPr lang="en" altLang="zh-CN" dirty="0"/>
              <a:t>N</a:t>
            </a:r>
            <a:r>
              <a:rPr lang="zh-CN" altLang="en-US" dirty="0"/>
              <a:t>命令 </a:t>
            </a:r>
            <a:r>
              <a:rPr lang="en-US" altLang="zh-CN" dirty="0"/>
              <a:t>—— </a:t>
            </a:r>
            <a:r>
              <a:rPr lang="zh-CN" altLang="en-US" dirty="0"/>
              <a:t>把下一行的内容纳入当成缓冲区做匹配。</a:t>
            </a:r>
          </a:p>
          <a:p>
            <a:r>
              <a:rPr lang="zh-CN" altLang="en-US" dirty="0"/>
              <a:t>下面的的示例会把原文本中的偶数行纳入奇数行匹配，而</a:t>
            </a:r>
            <a:r>
              <a:rPr lang="en" altLang="zh-CN" dirty="0"/>
              <a:t>s</a:t>
            </a:r>
            <a:r>
              <a:rPr lang="zh-CN" altLang="en-US" dirty="0"/>
              <a:t>只匹配并替换一次，所以，就成了下面的结果：</a:t>
            </a:r>
          </a:p>
          <a:p>
            <a:r>
              <a:rPr lang="en-US" altLang="zh-CN" dirty="0"/>
              <a:t>$ </a:t>
            </a:r>
            <a:r>
              <a:rPr lang="en" altLang="zh-CN" dirty="0"/>
              <a:t>sed 'N;s/my/your/' </a:t>
            </a:r>
            <a:r>
              <a:rPr lang="en" altLang="zh-CN" dirty="0" err="1"/>
              <a:t>pets.txt</a:t>
            </a:r>
            <a:endParaRPr lang="en" altLang="zh-CN" dirty="0"/>
          </a:p>
          <a:p>
            <a:r>
              <a:rPr lang="en" altLang="zh-CN" dirty="0"/>
              <a:t>This is your cat</a:t>
            </a:r>
          </a:p>
          <a:p>
            <a:r>
              <a:rPr lang="en" altLang="zh-CN" dirty="0"/>
              <a:t>my cat's name is betty</a:t>
            </a:r>
          </a:p>
          <a:p>
            <a:r>
              <a:rPr lang="en" altLang="zh-CN" dirty="0"/>
              <a:t>This is your dog</a:t>
            </a:r>
          </a:p>
          <a:p>
            <a:r>
              <a:rPr lang="en" altLang="zh-CN" dirty="0"/>
              <a:t>my dog's name is frank</a:t>
            </a:r>
          </a:p>
          <a:p>
            <a:r>
              <a:rPr lang="en" altLang="zh-CN" dirty="0"/>
              <a:t>This is your fish</a:t>
            </a:r>
          </a:p>
          <a:p>
            <a:r>
              <a:rPr lang="en" altLang="zh-CN" dirty="0"/>
              <a:t>my fish's name is </a:t>
            </a:r>
            <a:r>
              <a:rPr lang="en" altLang="zh-CN" dirty="0" err="1"/>
              <a:t>george</a:t>
            </a:r>
            <a:endParaRPr lang="en" altLang="zh-CN" dirty="0"/>
          </a:p>
          <a:p>
            <a:r>
              <a:rPr lang="en" altLang="zh-CN" dirty="0"/>
              <a:t>This is your goat</a:t>
            </a:r>
          </a:p>
          <a:p>
            <a:r>
              <a:rPr lang="en" altLang="zh-CN" dirty="0"/>
              <a:t>my goat's name is </a:t>
            </a:r>
            <a:r>
              <a:rPr lang="en" altLang="zh-CN" dirty="0" err="1"/>
              <a:t>adam</a:t>
            </a:r>
            <a:endParaRPr lang="en" altLang="zh-CN" dirty="0"/>
          </a:p>
          <a:p>
            <a:r>
              <a:rPr lang="zh-CN" altLang="en-US" dirty="0"/>
              <a:t>也就是说，原来的文件成了：</a:t>
            </a:r>
          </a:p>
          <a:p>
            <a:r>
              <a:rPr lang="en" altLang="zh-CN" dirty="0"/>
              <a:t>This is my cat\n my cat's name is betty</a:t>
            </a:r>
          </a:p>
          <a:p>
            <a:r>
              <a:rPr lang="en" altLang="zh-CN" dirty="0"/>
              <a:t>This is my dog\n my dog's name is frank</a:t>
            </a:r>
          </a:p>
          <a:p>
            <a:r>
              <a:rPr lang="en" altLang="zh-CN" dirty="0"/>
              <a:t>This is my fish\n my fish's name is </a:t>
            </a:r>
            <a:r>
              <a:rPr lang="en" altLang="zh-CN" dirty="0" err="1"/>
              <a:t>george</a:t>
            </a:r>
            <a:endParaRPr lang="en" altLang="zh-CN" dirty="0"/>
          </a:p>
          <a:p>
            <a:r>
              <a:rPr lang="en" altLang="zh-CN" dirty="0"/>
              <a:t>This is my goat\n my goat's name is </a:t>
            </a:r>
            <a:r>
              <a:rPr lang="en" altLang="zh-CN" dirty="0" err="1"/>
              <a:t>adam</a:t>
            </a:r>
            <a:endParaRPr lang="en" altLang="zh-CN" dirty="0"/>
          </a:p>
          <a:p>
            <a:r>
              <a:rPr lang="zh-CN" altLang="en-US" dirty="0"/>
              <a:t>这样一来，下面的例子你就明白了，</a:t>
            </a:r>
          </a:p>
          <a:p>
            <a:r>
              <a:rPr lang="en-US" altLang="zh-CN" dirty="0"/>
              <a:t>$ </a:t>
            </a:r>
            <a:r>
              <a:rPr lang="en" altLang="zh-CN" dirty="0"/>
              <a:t>sed 'N;s/\n/,/' </a:t>
            </a:r>
            <a:r>
              <a:rPr lang="en" altLang="zh-CN" dirty="0" err="1"/>
              <a:t>pets.txt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b="1" dirty="0"/>
              <a:t>a</a:t>
            </a:r>
            <a:r>
              <a:rPr lang="zh-CN" altLang="en-US" b="1" dirty="0"/>
              <a:t>命令和</a:t>
            </a:r>
            <a:r>
              <a:rPr lang="en" altLang="zh-CN" b="1" dirty="0" err="1"/>
              <a:t>i</a:t>
            </a:r>
            <a:r>
              <a:rPr lang="zh-CN" altLang="en-US" b="1" dirty="0"/>
              <a:t>命令</a:t>
            </a:r>
          </a:p>
          <a:p>
            <a:r>
              <a:rPr lang="en" altLang="zh-CN" dirty="0"/>
              <a:t>a</a:t>
            </a:r>
            <a:r>
              <a:rPr lang="zh-CN" altLang="en-US" dirty="0"/>
              <a:t>命令就是</a:t>
            </a:r>
            <a:r>
              <a:rPr lang="en" altLang="zh-CN" dirty="0"/>
              <a:t>append</a:t>
            </a:r>
            <a:r>
              <a:rPr lang="zh-CN" altLang="en" dirty="0"/>
              <a:t>， </a:t>
            </a:r>
            <a:r>
              <a:rPr lang="en" altLang="zh-CN" dirty="0" err="1"/>
              <a:t>i</a:t>
            </a:r>
            <a:r>
              <a:rPr lang="zh-CN" altLang="en-US" dirty="0"/>
              <a:t>命令就是</a:t>
            </a:r>
            <a:r>
              <a:rPr lang="en" altLang="zh-CN" dirty="0"/>
              <a:t>insert</a:t>
            </a:r>
            <a:r>
              <a:rPr lang="zh-CN" altLang="en" dirty="0"/>
              <a:t>，</a:t>
            </a:r>
            <a:r>
              <a:rPr lang="zh-CN" altLang="en-US" dirty="0"/>
              <a:t>它们是用来添加行的。如：</a:t>
            </a:r>
          </a:p>
          <a:p>
            <a:r>
              <a:rPr lang="en-US" altLang="zh-CN" dirty="0"/>
              <a:t># </a:t>
            </a:r>
            <a:r>
              <a:rPr lang="zh-CN" altLang="en-US" dirty="0"/>
              <a:t>其中的</a:t>
            </a:r>
            <a:r>
              <a:rPr lang="en-US" altLang="zh-CN" dirty="0"/>
              <a:t>1</a:t>
            </a:r>
            <a:r>
              <a:rPr lang="en" altLang="zh-CN" dirty="0" err="1"/>
              <a:t>i</a:t>
            </a:r>
            <a:r>
              <a:rPr lang="zh-CN" altLang="en-US" dirty="0"/>
              <a:t>表明，其要在第</a:t>
            </a:r>
            <a:r>
              <a:rPr lang="en-US" altLang="zh-CN" dirty="0"/>
              <a:t>1</a:t>
            </a:r>
            <a:r>
              <a:rPr lang="zh-CN" altLang="en-US" dirty="0"/>
              <a:t>行前插入一行（</a:t>
            </a:r>
            <a:r>
              <a:rPr lang="en" altLang="zh-CN" dirty="0"/>
              <a:t>insert</a:t>
            </a:r>
            <a:r>
              <a:rPr lang="zh-CN" altLang="en" dirty="0"/>
              <a:t>）</a:t>
            </a:r>
          </a:p>
          <a:p>
            <a:r>
              <a:rPr lang="en" altLang="zh-CN" dirty="0"/>
              <a:t>$ sed "1 </a:t>
            </a:r>
            <a:r>
              <a:rPr lang="en" altLang="zh-CN" dirty="0" err="1"/>
              <a:t>i</a:t>
            </a:r>
            <a:r>
              <a:rPr lang="en" altLang="zh-CN" dirty="0"/>
              <a:t>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monkey, my monkey's name is </a:t>
            </a:r>
            <a:r>
              <a:rPr lang="en" altLang="zh-CN" dirty="0" err="1"/>
              <a:t>wukong</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a:t>
            </a:r>
            <a:r>
              <a:rPr lang="zh-CN" altLang="en-US" dirty="0"/>
              <a:t>其中的</a:t>
            </a:r>
            <a:r>
              <a:rPr lang="en-US" altLang="zh-CN" dirty="0"/>
              <a:t>1</a:t>
            </a:r>
            <a:r>
              <a:rPr lang="en" altLang="zh-CN" dirty="0"/>
              <a:t>a</a:t>
            </a:r>
            <a:r>
              <a:rPr lang="zh-CN" altLang="en-US" dirty="0"/>
              <a:t>表明，其要在最后一行后追加一行（</a:t>
            </a:r>
            <a:r>
              <a:rPr lang="en" altLang="zh-CN" dirty="0"/>
              <a:t>append</a:t>
            </a:r>
            <a:r>
              <a:rPr lang="zh-CN" altLang="en" dirty="0"/>
              <a:t>）</a:t>
            </a:r>
          </a:p>
          <a:p>
            <a:r>
              <a:rPr lang="en" altLang="zh-CN" dirty="0"/>
              <a:t>$ sed "$ a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monkey, my monkey's name is </a:t>
            </a:r>
            <a:r>
              <a:rPr lang="en" altLang="zh-CN" dirty="0" err="1"/>
              <a:t>wukong</a:t>
            </a:r>
            <a:endParaRPr lang="en" altLang="zh-CN" dirty="0"/>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zh-CN" altLang="en-US" dirty="0"/>
              <a:t>我们可以运用匹配来添加文本：</a:t>
            </a:r>
          </a:p>
          <a:p>
            <a:r>
              <a:rPr lang="en-US" altLang="zh-CN" dirty="0"/>
              <a:t># </a:t>
            </a:r>
            <a:r>
              <a:rPr lang="zh-CN" altLang="en-US" dirty="0"/>
              <a:t>注意其中的</a:t>
            </a:r>
            <a:r>
              <a:rPr lang="en-US" altLang="zh-CN" dirty="0"/>
              <a:t>/</a:t>
            </a:r>
            <a:r>
              <a:rPr lang="en" altLang="zh-CN" dirty="0"/>
              <a:t>fish/a</a:t>
            </a:r>
            <a:r>
              <a:rPr lang="zh-CN" altLang="en" dirty="0"/>
              <a:t>，</a:t>
            </a:r>
            <a:r>
              <a:rPr lang="zh-CN" altLang="en-US" dirty="0"/>
              <a:t>这意思是匹配到</a:t>
            </a:r>
            <a:r>
              <a:rPr lang="en-US" altLang="zh-CN" dirty="0"/>
              <a:t>/</a:t>
            </a:r>
            <a:r>
              <a:rPr lang="en" altLang="zh-CN" dirty="0"/>
              <a:t>fish/</a:t>
            </a:r>
            <a:r>
              <a:rPr lang="zh-CN" altLang="en-US" dirty="0"/>
              <a:t>后就追加一行</a:t>
            </a:r>
          </a:p>
          <a:p>
            <a:r>
              <a:rPr lang="en-US" altLang="zh-CN" dirty="0"/>
              <a:t>$ </a:t>
            </a:r>
            <a:r>
              <a:rPr lang="en" altLang="zh-CN" dirty="0"/>
              <a:t>sed "/fish/a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monkey, my monkey's name is </a:t>
            </a:r>
            <a:r>
              <a:rPr lang="en" altLang="zh-CN" dirty="0" err="1"/>
              <a:t>wukong</a:t>
            </a:r>
            <a:endParaRPr lang="en" altLang="zh-CN" dirty="0"/>
          </a:p>
          <a:p>
            <a:r>
              <a:rPr lang="en" altLang="zh-CN" dirty="0"/>
              <a:t>This is my goat, my goat's name is </a:t>
            </a:r>
            <a:r>
              <a:rPr lang="en" altLang="zh-CN" dirty="0" err="1"/>
              <a:t>adam</a:t>
            </a:r>
            <a:endParaRPr lang="en" altLang="zh-CN" dirty="0"/>
          </a:p>
          <a:p>
            <a:r>
              <a:rPr lang="zh-CN" altLang="en-US" dirty="0"/>
              <a:t>下面这个例子是对每一行都挺插入：</a:t>
            </a:r>
          </a:p>
          <a:p>
            <a:r>
              <a:rPr lang="en-US" altLang="zh-CN" dirty="0"/>
              <a:t>$ </a:t>
            </a:r>
            <a:r>
              <a:rPr lang="en" altLang="zh-CN" dirty="0"/>
              <a:t>sed "/my/a ----" </a:t>
            </a:r>
            <a:r>
              <a:rPr lang="en" altLang="zh-CN" dirty="0" err="1"/>
              <a:t>my.txt</a:t>
            </a:r>
            <a:endParaRPr lang="en" altLang="zh-CN" dirty="0"/>
          </a:p>
          <a:p>
            <a:r>
              <a:rPr lang="en" altLang="zh-CN" dirty="0"/>
              <a:t>This is my cat, my cat's name is betty</a:t>
            </a:r>
          </a:p>
          <a:p>
            <a:r>
              <a:rPr lang="en" altLang="zh-CN" dirty="0"/>
              <a:t>----</a:t>
            </a:r>
          </a:p>
          <a:p>
            <a:r>
              <a:rPr lang="en" altLang="zh-CN" dirty="0"/>
              <a:t>This is my dog, my dog's name is frank</a:t>
            </a:r>
          </a:p>
          <a:p>
            <a:r>
              <a:rPr lang="en" altLang="zh-CN" dirty="0"/>
              <a:t>----</a:t>
            </a:r>
          </a:p>
          <a:p>
            <a:r>
              <a:rPr lang="en" altLang="zh-CN" dirty="0"/>
              <a:t>This is my fish, my fish's name is </a:t>
            </a:r>
            <a:r>
              <a:rPr lang="en" altLang="zh-CN" dirty="0" err="1"/>
              <a:t>george</a:t>
            </a:r>
            <a:endParaRPr lang="en" altLang="zh-CN" dirty="0"/>
          </a:p>
          <a:p>
            <a:r>
              <a:rPr lang="en" altLang="zh-CN" dirty="0"/>
              <a:t>----</a:t>
            </a:r>
          </a:p>
          <a:p>
            <a:r>
              <a:rPr lang="en" altLang="zh-CN" dirty="0"/>
              <a:t>This is my goat, my goat's name is </a:t>
            </a:r>
            <a:r>
              <a:rPr lang="en" altLang="zh-CN" dirty="0" err="1"/>
              <a:t>adam</a:t>
            </a:r>
            <a:endParaRPr lang="en" altLang="zh-CN" dirty="0"/>
          </a:p>
          <a:p>
            <a:r>
              <a:rPr lang="en" altLang="zh-CN" dirty="0"/>
              <a:t>----</a:t>
            </a:r>
          </a:p>
          <a:p>
            <a:r>
              <a:rPr lang="en" altLang="zh-CN" b="1" dirty="0"/>
              <a:t>c</a:t>
            </a:r>
            <a:r>
              <a:rPr lang="zh-CN" altLang="en-US" b="1" dirty="0"/>
              <a:t>命令</a:t>
            </a:r>
          </a:p>
          <a:p>
            <a:r>
              <a:rPr lang="en" altLang="zh-CN" dirty="0"/>
              <a:t>c </a:t>
            </a:r>
            <a:r>
              <a:rPr lang="zh-CN" altLang="en-US" dirty="0"/>
              <a:t>命令是替换匹配行</a:t>
            </a:r>
          </a:p>
          <a:p>
            <a:r>
              <a:rPr lang="en-US" altLang="zh-CN" dirty="0"/>
              <a:t>$ </a:t>
            </a:r>
            <a:r>
              <a:rPr lang="en" altLang="zh-CN" dirty="0"/>
              <a:t>sed "2 c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monkey, my monkey's name is </a:t>
            </a:r>
            <a:r>
              <a:rPr lang="en" altLang="zh-CN" dirty="0" err="1"/>
              <a:t>wukong</a:t>
            </a:r>
            <a:endParaRPr lang="en" altLang="zh-CN" dirty="0"/>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sed "/fish/c This is my monkey, my monkey's name is </a:t>
            </a:r>
            <a:r>
              <a:rPr lang="en" altLang="zh-CN" dirty="0" err="1"/>
              <a:t>wukong</a:t>
            </a:r>
            <a:r>
              <a:rPr lang="en" altLang="zh-CN" dirty="0"/>
              <a:t>"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monkey, my monkey's name is </a:t>
            </a:r>
            <a:r>
              <a:rPr lang="en" altLang="zh-CN" dirty="0" err="1"/>
              <a:t>wukong</a:t>
            </a:r>
            <a:endParaRPr lang="en" altLang="zh-CN" dirty="0"/>
          </a:p>
          <a:p>
            <a:r>
              <a:rPr lang="en" altLang="zh-CN" dirty="0"/>
              <a:t>This is my goat, my goat's name is </a:t>
            </a:r>
            <a:r>
              <a:rPr lang="en" altLang="zh-CN" dirty="0" err="1"/>
              <a:t>adam</a:t>
            </a:r>
            <a:endParaRPr lang="en" altLang="zh-CN" dirty="0"/>
          </a:p>
          <a:p>
            <a:r>
              <a:rPr lang="en" altLang="zh-CN" b="1" dirty="0"/>
              <a:t>d</a:t>
            </a:r>
            <a:r>
              <a:rPr lang="zh-CN" altLang="en-US" b="1" dirty="0"/>
              <a:t>命令</a:t>
            </a:r>
          </a:p>
          <a:p>
            <a:r>
              <a:rPr lang="zh-CN" altLang="en-US" dirty="0"/>
              <a:t>删除匹配行</a:t>
            </a:r>
          </a:p>
          <a:p>
            <a:r>
              <a:rPr lang="en-US" altLang="zh-CN" dirty="0"/>
              <a:t>$ </a:t>
            </a:r>
            <a:r>
              <a:rPr lang="en" altLang="zh-CN" dirty="0"/>
              <a:t>sed '/fish/d'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goat, my goat's name is </a:t>
            </a:r>
            <a:r>
              <a:rPr lang="en" altLang="zh-CN" dirty="0" err="1"/>
              <a:t>adam</a:t>
            </a:r>
            <a:endParaRPr lang="en" altLang="zh-CN" dirty="0"/>
          </a:p>
          <a:p>
            <a:r>
              <a:rPr lang="en" altLang="zh-CN" dirty="0"/>
              <a:t>$ sed '2d' </a:t>
            </a:r>
            <a:r>
              <a:rPr lang="en" altLang="zh-CN" dirty="0" err="1"/>
              <a:t>my.txt</a:t>
            </a:r>
            <a:endParaRPr lang="en" altLang="zh-CN" dirty="0"/>
          </a:p>
          <a:p>
            <a:r>
              <a:rPr lang="en" altLang="zh-CN" dirty="0"/>
              <a:t>This is my cat, my cat's name is betty</a:t>
            </a:r>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sed '2,$d' </a:t>
            </a:r>
            <a:r>
              <a:rPr lang="en" altLang="zh-CN" dirty="0" err="1"/>
              <a:t>my.txt</a:t>
            </a:r>
            <a:endParaRPr lang="en" altLang="zh-CN" dirty="0"/>
          </a:p>
          <a:p>
            <a:r>
              <a:rPr lang="en" altLang="zh-CN" dirty="0"/>
              <a:t>This is my cat, my cat's name is betty</a:t>
            </a:r>
          </a:p>
          <a:p>
            <a:r>
              <a:rPr lang="en" altLang="zh-CN" b="1" dirty="0"/>
              <a:t>p</a:t>
            </a:r>
            <a:r>
              <a:rPr lang="zh-CN" altLang="en-US" b="1" dirty="0"/>
              <a:t>命令</a:t>
            </a:r>
          </a:p>
          <a:p>
            <a:r>
              <a:rPr lang="zh-CN" altLang="en-US" dirty="0"/>
              <a:t>打印命令</a:t>
            </a:r>
          </a:p>
          <a:p>
            <a:r>
              <a:rPr lang="zh-CN" altLang="en-US" dirty="0"/>
              <a:t>你可以把这个命令当成</a:t>
            </a:r>
            <a:r>
              <a:rPr lang="en" altLang="zh-CN" dirty="0"/>
              <a:t>grep</a:t>
            </a:r>
            <a:r>
              <a:rPr lang="zh-CN" altLang="en-US" dirty="0"/>
              <a:t>式的命令</a:t>
            </a:r>
          </a:p>
          <a:p>
            <a:r>
              <a:rPr lang="en-US" altLang="zh-CN" dirty="0"/>
              <a:t># </a:t>
            </a:r>
            <a:r>
              <a:rPr lang="zh-CN" altLang="en-US" dirty="0"/>
              <a:t>匹配</a:t>
            </a:r>
            <a:r>
              <a:rPr lang="en" altLang="zh-CN" dirty="0"/>
              <a:t>fish</a:t>
            </a:r>
            <a:r>
              <a:rPr lang="zh-CN" altLang="en-US" dirty="0"/>
              <a:t>并输出，可以看到</a:t>
            </a:r>
            <a:r>
              <a:rPr lang="en" altLang="zh-CN" dirty="0"/>
              <a:t>fish</a:t>
            </a:r>
            <a:r>
              <a:rPr lang="zh-CN" altLang="en-US" dirty="0"/>
              <a:t>的那一行被打了两遍，</a:t>
            </a:r>
          </a:p>
          <a:p>
            <a:r>
              <a:rPr lang="en-US" altLang="zh-CN" dirty="0"/>
              <a:t># </a:t>
            </a:r>
            <a:r>
              <a:rPr lang="zh-CN" altLang="en-US" dirty="0"/>
              <a:t>这是因为</a:t>
            </a:r>
            <a:r>
              <a:rPr lang="en" altLang="zh-CN" dirty="0"/>
              <a:t>sed</a:t>
            </a:r>
            <a:r>
              <a:rPr lang="zh-CN" altLang="en-US" dirty="0"/>
              <a:t>处理时会把处理的信息输出</a:t>
            </a:r>
          </a:p>
          <a:p>
            <a:r>
              <a:rPr lang="en-US" altLang="zh-CN" dirty="0"/>
              <a:t>$ </a:t>
            </a:r>
            <a:r>
              <a:rPr lang="en" altLang="zh-CN" dirty="0"/>
              <a:t>sed '/fish/p'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This is my fish, my fish's name is </a:t>
            </a:r>
            <a:r>
              <a:rPr lang="en" altLang="zh-CN" dirty="0" err="1"/>
              <a:t>george</a:t>
            </a:r>
            <a:endParaRPr lang="en" altLang="zh-CN" dirty="0"/>
          </a:p>
          <a:p>
            <a:r>
              <a:rPr lang="en" altLang="zh-CN" dirty="0"/>
              <a:t>This is my goat, my goat's name is </a:t>
            </a:r>
            <a:r>
              <a:rPr lang="en" altLang="zh-CN" dirty="0" err="1"/>
              <a:t>adam</a:t>
            </a:r>
            <a:endParaRPr lang="en" altLang="zh-CN" dirty="0"/>
          </a:p>
          <a:p>
            <a:r>
              <a:rPr lang="en" altLang="zh-CN" dirty="0"/>
              <a:t># </a:t>
            </a:r>
            <a:r>
              <a:rPr lang="zh-CN" altLang="en-US" dirty="0"/>
              <a:t>使用</a:t>
            </a:r>
            <a:r>
              <a:rPr lang="en" altLang="zh-CN" dirty="0"/>
              <a:t>n</a:t>
            </a:r>
            <a:r>
              <a:rPr lang="zh-CN" altLang="en-US" dirty="0"/>
              <a:t>参数就好了</a:t>
            </a:r>
          </a:p>
          <a:p>
            <a:r>
              <a:rPr lang="en-US" altLang="zh-CN" dirty="0"/>
              <a:t>$ </a:t>
            </a:r>
            <a:r>
              <a:rPr lang="en" altLang="zh-CN" dirty="0"/>
              <a:t>sed -n '/fish/p' </a:t>
            </a:r>
            <a:r>
              <a:rPr lang="en" altLang="zh-CN" dirty="0" err="1"/>
              <a:t>my.txt</a:t>
            </a:r>
            <a:endParaRPr lang="en" altLang="zh-CN" dirty="0"/>
          </a:p>
          <a:p>
            <a:r>
              <a:rPr lang="en" altLang="zh-CN" dirty="0"/>
              <a:t>This is my fish, my fish's name is </a:t>
            </a:r>
            <a:r>
              <a:rPr lang="en" altLang="zh-CN" dirty="0" err="1"/>
              <a:t>george</a:t>
            </a:r>
            <a:endParaRPr lang="en" altLang="zh-CN" dirty="0"/>
          </a:p>
          <a:p>
            <a:r>
              <a:rPr lang="en" altLang="zh-CN" dirty="0"/>
              <a:t># </a:t>
            </a:r>
            <a:r>
              <a:rPr lang="zh-CN" altLang="en-US" dirty="0"/>
              <a:t>从一个模式到另一个模式</a:t>
            </a:r>
          </a:p>
          <a:p>
            <a:r>
              <a:rPr lang="en-US" altLang="zh-CN" dirty="0"/>
              <a:t>$ </a:t>
            </a:r>
            <a:r>
              <a:rPr lang="en" altLang="zh-CN" dirty="0"/>
              <a:t>sed -n '/dog/,/fish/p' </a:t>
            </a:r>
            <a:r>
              <a:rPr lang="en" altLang="zh-CN" dirty="0" err="1"/>
              <a:t>my.txt</a:t>
            </a:r>
            <a:endParaRPr lang="en" altLang="zh-CN" dirty="0"/>
          </a:p>
          <a:p>
            <a:r>
              <a:rPr lang="en" altLang="zh-CN" dirty="0"/>
              <a:t>This is my dog, my dog's name is frank</a:t>
            </a:r>
          </a:p>
          <a:p>
            <a:r>
              <a:rPr lang="en" altLang="zh-CN" dirty="0"/>
              <a:t>This is my fish, my fish's name is </a:t>
            </a:r>
            <a:r>
              <a:rPr lang="en" altLang="zh-CN" dirty="0" err="1"/>
              <a:t>george</a:t>
            </a:r>
            <a:endParaRPr lang="en" altLang="zh-CN" dirty="0"/>
          </a:p>
          <a:p>
            <a:r>
              <a:rPr lang="en" altLang="zh-CN" dirty="0"/>
              <a:t>#</a:t>
            </a:r>
            <a:r>
              <a:rPr lang="zh-CN" altLang="en-US" dirty="0"/>
              <a:t>从第一行打印到匹配</a:t>
            </a:r>
            <a:r>
              <a:rPr lang="en" altLang="zh-CN" dirty="0"/>
              <a:t>fish</a:t>
            </a:r>
            <a:r>
              <a:rPr lang="zh-CN" altLang="en-US" dirty="0"/>
              <a:t>成功的那一行</a:t>
            </a:r>
          </a:p>
          <a:p>
            <a:r>
              <a:rPr lang="en-US" altLang="zh-CN" dirty="0"/>
              <a:t>$ </a:t>
            </a:r>
            <a:r>
              <a:rPr lang="en" altLang="zh-CN" dirty="0"/>
              <a:t>sed -n '1,/fish/p' </a:t>
            </a:r>
            <a:r>
              <a:rPr lang="en" altLang="zh-CN" dirty="0" err="1"/>
              <a:t>my.txt</a:t>
            </a:r>
            <a:endParaRPr lang="en" altLang="zh-CN" dirty="0"/>
          </a:p>
          <a:p>
            <a:r>
              <a:rPr lang="en" altLang="zh-CN" dirty="0"/>
              <a:t>This is my cat, my cat's name is betty</a:t>
            </a:r>
          </a:p>
          <a:p>
            <a:r>
              <a:rPr lang="en" altLang="zh-CN" dirty="0"/>
              <a:t>This is my dog, my dog's name is frank</a:t>
            </a:r>
          </a:p>
          <a:p>
            <a:r>
              <a:rPr lang="en" altLang="zh-CN" dirty="0"/>
              <a:t>This is my fish, my fish's name is </a:t>
            </a:r>
            <a:r>
              <a:rPr lang="en" altLang="zh-CN" dirty="0" err="1"/>
              <a:t>george</a:t>
            </a:r>
            <a:endParaRPr lang="en" altLang="zh-CN" dirty="0"/>
          </a:p>
          <a:p>
            <a:r>
              <a:rPr lang="zh-CN" altLang="en-US" b="1" dirty="0"/>
              <a:t>几个知识点</a:t>
            </a:r>
          </a:p>
          <a:p>
            <a:r>
              <a:rPr lang="zh-CN" altLang="en-US" dirty="0"/>
              <a:t>好了，下面我们要介绍四个</a:t>
            </a:r>
            <a:r>
              <a:rPr lang="en" altLang="zh-CN" dirty="0"/>
              <a:t>sed</a:t>
            </a:r>
            <a:r>
              <a:rPr lang="zh-CN" altLang="en-US" dirty="0"/>
              <a:t>的基本知识点：</a:t>
            </a:r>
          </a:p>
          <a:p>
            <a:r>
              <a:rPr lang="en" altLang="zh-CN" b="1" dirty="0"/>
              <a:t>Pattern Space</a:t>
            </a:r>
          </a:p>
          <a:p>
            <a:r>
              <a:rPr lang="zh-CN" altLang="en-US" dirty="0"/>
              <a:t>第零个是关于</a:t>
            </a:r>
            <a:r>
              <a:rPr lang="en-US" altLang="zh-CN" dirty="0"/>
              <a:t>-</a:t>
            </a:r>
            <a:r>
              <a:rPr lang="en" altLang="zh-CN" dirty="0"/>
              <a:t>n</a:t>
            </a:r>
            <a:r>
              <a:rPr lang="zh-CN" altLang="en-US" dirty="0"/>
              <a:t>参数的，大家也许没看懂，没关系，我们来看一下</a:t>
            </a:r>
            <a:r>
              <a:rPr lang="en" altLang="zh-CN" dirty="0"/>
              <a:t>sed</a:t>
            </a:r>
            <a:r>
              <a:rPr lang="zh-CN" altLang="en-US" dirty="0"/>
              <a:t>处理文本的伪代码，并了解一下</a:t>
            </a:r>
            <a:r>
              <a:rPr lang="en" altLang="zh-CN" dirty="0"/>
              <a:t>Pattern Space</a:t>
            </a:r>
            <a:r>
              <a:rPr lang="zh-CN" altLang="en-US" dirty="0"/>
              <a:t>的概念：</a:t>
            </a:r>
          </a:p>
          <a:p>
            <a:r>
              <a:rPr lang="en" altLang="zh-CN" dirty="0"/>
              <a:t>foreach line in file {</a:t>
            </a:r>
          </a:p>
          <a:p>
            <a:r>
              <a:rPr lang="en" altLang="zh-CN" dirty="0"/>
              <a:t>//</a:t>
            </a:r>
            <a:r>
              <a:rPr lang="zh-CN" altLang="en-US" dirty="0"/>
              <a:t>放入把行</a:t>
            </a:r>
            <a:r>
              <a:rPr lang="en" altLang="zh-CN" dirty="0" err="1"/>
              <a:t>Pattern_Space</a:t>
            </a:r>
            <a:endParaRPr lang="en" altLang="zh-CN" dirty="0"/>
          </a:p>
          <a:p>
            <a:r>
              <a:rPr lang="en" altLang="zh-CN" dirty="0" err="1"/>
              <a:t>Pattern_Space</a:t>
            </a:r>
            <a:r>
              <a:rPr lang="en" altLang="zh-CN" dirty="0"/>
              <a:t> &lt;= line;</a:t>
            </a:r>
          </a:p>
          <a:p>
            <a:r>
              <a:rPr lang="en" altLang="zh-CN" dirty="0"/>
              <a:t>// </a:t>
            </a:r>
            <a:r>
              <a:rPr lang="zh-CN" altLang="en-US" dirty="0"/>
              <a:t>对每个</a:t>
            </a:r>
            <a:r>
              <a:rPr lang="en" altLang="zh-CN" dirty="0"/>
              <a:t>pattern space</a:t>
            </a:r>
            <a:r>
              <a:rPr lang="zh-CN" altLang="en-US" dirty="0"/>
              <a:t>执行</a:t>
            </a:r>
            <a:r>
              <a:rPr lang="en" altLang="zh-CN" dirty="0"/>
              <a:t>sed</a:t>
            </a:r>
            <a:r>
              <a:rPr lang="zh-CN" altLang="en-US" dirty="0"/>
              <a:t>命令</a:t>
            </a:r>
          </a:p>
          <a:p>
            <a:r>
              <a:rPr lang="en" altLang="zh-CN" dirty="0" err="1"/>
              <a:t>Pattern_Space</a:t>
            </a:r>
            <a:r>
              <a:rPr lang="en" altLang="zh-CN" dirty="0"/>
              <a:t> &lt;= EXEC(</a:t>
            </a:r>
            <a:r>
              <a:rPr lang="en" altLang="zh-CN" dirty="0" err="1"/>
              <a:t>sed_cmd</a:t>
            </a:r>
            <a:r>
              <a:rPr lang="en" altLang="zh-CN" dirty="0"/>
              <a:t>, </a:t>
            </a:r>
            <a:r>
              <a:rPr lang="en" altLang="zh-CN" dirty="0" err="1"/>
              <a:t>Pattern_Space</a:t>
            </a:r>
            <a:r>
              <a:rPr lang="en" altLang="zh-CN" dirty="0"/>
              <a:t>);</a:t>
            </a:r>
          </a:p>
          <a:p>
            <a:r>
              <a:rPr lang="en" altLang="zh-CN" dirty="0"/>
              <a:t>// </a:t>
            </a:r>
            <a:r>
              <a:rPr lang="zh-CN" altLang="en-US" dirty="0"/>
              <a:t>如果没有指定 </a:t>
            </a:r>
            <a:r>
              <a:rPr lang="en-US" altLang="zh-CN" dirty="0"/>
              <a:t>-</a:t>
            </a:r>
            <a:r>
              <a:rPr lang="en" altLang="zh-CN" dirty="0"/>
              <a:t>n </a:t>
            </a:r>
            <a:r>
              <a:rPr lang="zh-CN" altLang="en-US" dirty="0"/>
              <a:t>则输出处理后的</a:t>
            </a:r>
            <a:r>
              <a:rPr lang="en" altLang="zh-CN" dirty="0" err="1"/>
              <a:t>Pattern_Space</a:t>
            </a:r>
            <a:endParaRPr lang="en" altLang="zh-CN" dirty="0"/>
          </a:p>
          <a:p>
            <a:r>
              <a:rPr lang="en" altLang="zh-CN" dirty="0"/>
              <a:t>if (sed option hasn't "-n") {</a:t>
            </a:r>
          </a:p>
          <a:p>
            <a:r>
              <a:rPr lang="en" altLang="zh-CN" dirty="0"/>
              <a:t>print </a:t>
            </a:r>
            <a:r>
              <a:rPr lang="en" altLang="zh-CN" dirty="0" err="1"/>
              <a:t>Pattern_Space</a:t>
            </a:r>
            <a:endParaRPr lang="en" altLang="zh-CN" dirty="0"/>
          </a:p>
          <a:p>
            <a:r>
              <a:rPr lang="en" altLang="zh-CN" dirty="0"/>
              <a:t>}</a:t>
            </a:r>
          </a:p>
          <a:p>
            <a:r>
              <a:rPr lang="en" altLang="zh-CN" dirty="0"/>
              <a:t>}</a:t>
            </a:r>
          </a:p>
          <a:p>
            <a:r>
              <a:rPr lang="en" altLang="zh-CN" b="1" dirty="0"/>
              <a:t>Address</a:t>
            </a:r>
          </a:p>
          <a:p>
            <a:r>
              <a:rPr lang="zh-CN" altLang="en-US" dirty="0"/>
              <a:t>第一个是关于</a:t>
            </a:r>
            <a:r>
              <a:rPr lang="en" altLang="zh-CN" dirty="0"/>
              <a:t>address</a:t>
            </a:r>
            <a:r>
              <a:rPr lang="zh-CN" altLang="en" dirty="0"/>
              <a:t>，</a:t>
            </a:r>
            <a:r>
              <a:rPr lang="zh-CN" altLang="en-US" dirty="0"/>
              <a:t>几乎上述所有的命令都是这样的（注：其中的</a:t>
            </a:r>
            <a:r>
              <a:rPr lang="en-US" altLang="zh-CN" dirty="0"/>
              <a:t>!</a:t>
            </a:r>
            <a:r>
              <a:rPr lang="zh-CN" altLang="en-US" dirty="0"/>
              <a:t>表示匹配成功后是否执行命令）</a:t>
            </a:r>
          </a:p>
          <a:p>
            <a:r>
              <a:rPr lang="en-US" altLang="zh-CN" b="1" dirty="0"/>
              <a:t>[</a:t>
            </a:r>
            <a:r>
              <a:rPr lang="en" altLang="zh-CN" b="1" dirty="0"/>
              <a:t>address[,address]][!]{</a:t>
            </a:r>
            <a:r>
              <a:rPr lang="en" altLang="zh-CN" b="1" dirty="0" err="1"/>
              <a:t>cmd</a:t>
            </a:r>
            <a:r>
              <a:rPr lang="en" altLang="zh-CN" b="1" dirty="0"/>
              <a:t>}</a:t>
            </a:r>
            <a:endParaRPr lang="en" altLang="zh-CN" dirty="0"/>
          </a:p>
          <a:p>
            <a:r>
              <a:rPr lang="en" altLang="zh-CN" dirty="0"/>
              <a:t>address</a:t>
            </a:r>
            <a:r>
              <a:rPr lang="zh-CN" altLang="en-US" dirty="0"/>
              <a:t>可以是一个数字，也可以是一个模式，你可以通过逗号要分隔两个</a:t>
            </a:r>
            <a:r>
              <a:rPr lang="en" altLang="zh-CN" dirty="0"/>
              <a:t>address </a:t>
            </a:r>
            <a:r>
              <a:rPr lang="zh-CN" altLang="en-US" dirty="0"/>
              <a:t>表示两个</a:t>
            </a:r>
            <a:r>
              <a:rPr lang="en" altLang="zh-CN" dirty="0"/>
              <a:t>address</a:t>
            </a:r>
            <a:r>
              <a:rPr lang="zh-CN" altLang="en-US" dirty="0"/>
              <a:t>的区间，参执行命令</a:t>
            </a:r>
            <a:r>
              <a:rPr lang="en" altLang="zh-CN" dirty="0" err="1"/>
              <a:t>cmd</a:t>
            </a:r>
            <a:r>
              <a:rPr lang="zh-CN" altLang="en" dirty="0"/>
              <a:t>，</a:t>
            </a:r>
            <a:r>
              <a:rPr lang="zh-CN" altLang="en-US" dirty="0"/>
              <a:t>伪代码如下：</a:t>
            </a:r>
          </a:p>
          <a:p>
            <a:r>
              <a:rPr lang="en" altLang="zh-CN" dirty="0"/>
              <a:t>bool </a:t>
            </a:r>
            <a:r>
              <a:rPr lang="en" altLang="zh-CN" dirty="0" err="1"/>
              <a:t>bexec</a:t>
            </a:r>
            <a:r>
              <a:rPr lang="en" altLang="zh-CN" dirty="0"/>
              <a:t> = false</a:t>
            </a:r>
          </a:p>
          <a:p>
            <a:r>
              <a:rPr lang="en" altLang="zh-CN" dirty="0"/>
              <a:t>foreach line in file {</a:t>
            </a:r>
          </a:p>
          <a:p>
            <a:r>
              <a:rPr lang="en" altLang="zh-CN" dirty="0"/>
              <a:t>if ( match(address1) ){</a:t>
            </a:r>
          </a:p>
          <a:p>
            <a:r>
              <a:rPr lang="en" altLang="zh-CN" dirty="0" err="1"/>
              <a:t>bexec</a:t>
            </a:r>
            <a:r>
              <a:rPr lang="en" altLang="zh-CN" dirty="0"/>
              <a:t> = true;</a:t>
            </a:r>
          </a:p>
          <a:p>
            <a:r>
              <a:rPr lang="en" altLang="zh-CN" dirty="0"/>
              <a:t>}</a:t>
            </a:r>
          </a:p>
          <a:p>
            <a:r>
              <a:rPr lang="en" altLang="zh-CN" dirty="0"/>
              <a:t>if ( </a:t>
            </a:r>
            <a:r>
              <a:rPr lang="en" altLang="zh-CN" dirty="0" err="1"/>
              <a:t>bexec</a:t>
            </a:r>
            <a:r>
              <a:rPr lang="en" altLang="zh-CN" dirty="0"/>
              <a:t> == true) {</a:t>
            </a:r>
          </a:p>
          <a:p>
            <a:r>
              <a:rPr lang="en" altLang="zh-CN" dirty="0"/>
              <a:t>EXEC(</a:t>
            </a:r>
            <a:r>
              <a:rPr lang="en" altLang="zh-CN" dirty="0" err="1"/>
              <a:t>sed_cmd</a:t>
            </a:r>
            <a:r>
              <a:rPr lang="en" altLang="zh-CN" dirty="0"/>
              <a:t>);</a:t>
            </a:r>
          </a:p>
          <a:p>
            <a:r>
              <a:rPr lang="en" altLang="zh-CN" dirty="0"/>
              <a:t>}</a:t>
            </a:r>
          </a:p>
          <a:p>
            <a:r>
              <a:rPr lang="en" altLang="zh-CN" dirty="0"/>
              <a:t>if ( match (address2) ) {</a:t>
            </a:r>
          </a:p>
          <a:p>
            <a:r>
              <a:rPr lang="en" altLang="zh-CN" dirty="0" err="1"/>
              <a:t>bexec</a:t>
            </a:r>
            <a:r>
              <a:rPr lang="en" altLang="zh-CN" dirty="0"/>
              <a:t> = false;</a:t>
            </a:r>
          </a:p>
          <a:p>
            <a:r>
              <a:rPr lang="en" altLang="zh-CN" dirty="0"/>
              <a:t>}</a:t>
            </a:r>
          </a:p>
          <a:p>
            <a:r>
              <a:rPr lang="en" altLang="zh-CN" dirty="0"/>
              <a:t>}</a:t>
            </a:r>
          </a:p>
          <a:p>
            <a:r>
              <a:rPr lang="zh-CN" altLang="en-US" dirty="0"/>
              <a:t>关于</a:t>
            </a:r>
            <a:r>
              <a:rPr lang="en" altLang="zh-CN" dirty="0"/>
              <a:t>address</a:t>
            </a:r>
            <a:r>
              <a:rPr lang="zh-CN" altLang="en-US" dirty="0"/>
              <a:t>可以使用相对位置，如：</a:t>
            </a:r>
          </a:p>
          <a:p>
            <a:r>
              <a:rPr lang="en-US" altLang="zh-CN" dirty="0"/>
              <a:t># </a:t>
            </a:r>
            <a:r>
              <a:rPr lang="zh-CN" altLang="en-US" dirty="0"/>
              <a:t>其中的</a:t>
            </a:r>
            <a:r>
              <a:rPr lang="en-US" altLang="zh-CN" dirty="0"/>
              <a:t>+3</a:t>
            </a:r>
            <a:r>
              <a:rPr lang="zh-CN" altLang="en-US" dirty="0"/>
              <a:t>表示后面连续</a:t>
            </a:r>
            <a:r>
              <a:rPr lang="en-US" altLang="zh-CN" dirty="0"/>
              <a:t>3</a:t>
            </a:r>
            <a:r>
              <a:rPr lang="zh-CN" altLang="en-US" dirty="0"/>
              <a:t>行</a:t>
            </a:r>
          </a:p>
          <a:p>
            <a:r>
              <a:rPr lang="en-US" altLang="zh-CN" dirty="0"/>
              <a:t>$ </a:t>
            </a:r>
            <a:r>
              <a:rPr lang="en" altLang="zh-CN" dirty="0"/>
              <a:t>sed '/dog/,+3s/^/# /g' </a:t>
            </a:r>
            <a:r>
              <a:rPr lang="en" altLang="zh-CN" dirty="0" err="1"/>
              <a:t>pets.txt</a:t>
            </a:r>
            <a:endParaRPr lang="en" altLang="zh-CN" dirty="0"/>
          </a:p>
          <a:p>
            <a:r>
              <a:rPr lang="en" altLang="zh-CN" dirty="0"/>
              <a:t>This is my cat</a:t>
            </a:r>
          </a:p>
          <a:p>
            <a:r>
              <a:rPr lang="en" altLang="zh-CN" dirty="0"/>
              <a:t>my cat's name is betty</a:t>
            </a:r>
          </a:p>
          <a:p>
            <a:r>
              <a:rPr lang="en" altLang="zh-CN" dirty="0"/>
              <a:t># This is my dog</a:t>
            </a:r>
          </a:p>
          <a:p>
            <a:r>
              <a:rPr lang="en" altLang="zh-CN" dirty="0"/>
              <a:t># my dog's name is frank</a:t>
            </a:r>
          </a:p>
          <a:p>
            <a:r>
              <a:rPr lang="en" altLang="zh-CN" dirty="0"/>
              <a:t># This is my fish</a:t>
            </a:r>
          </a:p>
          <a:p>
            <a:r>
              <a:rPr lang="en" altLang="zh-CN" dirty="0"/>
              <a:t># 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zh-CN" altLang="en-US" b="1" dirty="0"/>
              <a:t>命令打包</a:t>
            </a:r>
          </a:p>
          <a:p>
            <a:r>
              <a:rPr lang="zh-CN" altLang="en-US" dirty="0"/>
              <a:t>第二个是</a:t>
            </a:r>
            <a:r>
              <a:rPr lang="en" altLang="zh-CN" dirty="0" err="1"/>
              <a:t>cmd</a:t>
            </a:r>
            <a:r>
              <a:rPr lang="zh-CN" altLang="en-US" dirty="0"/>
              <a:t>可以是多个，它们可以用分号分开，可以用大括号括起来作为嵌套命令。下面是几个例子：</a:t>
            </a:r>
          </a:p>
          <a:p>
            <a:r>
              <a:rPr lang="en-US" altLang="zh-CN" dirty="0"/>
              <a:t>$ </a:t>
            </a:r>
            <a:r>
              <a:rPr lang="en" altLang="zh-CN" dirty="0"/>
              <a:t>cat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This is my fish</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对</a:t>
            </a:r>
            <a:r>
              <a:rPr lang="en-US" altLang="zh-CN" dirty="0"/>
              <a:t>3</a:t>
            </a:r>
            <a:r>
              <a:rPr lang="zh-CN" altLang="en-US" dirty="0"/>
              <a:t>行到第</a:t>
            </a:r>
            <a:r>
              <a:rPr lang="en-US" altLang="zh-CN" dirty="0"/>
              <a:t>6</a:t>
            </a:r>
            <a:r>
              <a:rPr lang="zh-CN" altLang="en-US" dirty="0"/>
              <a:t>行，执行命令</a:t>
            </a:r>
            <a:r>
              <a:rPr lang="en-US" altLang="zh-CN" dirty="0"/>
              <a:t>/</a:t>
            </a:r>
            <a:r>
              <a:rPr lang="en" altLang="zh-CN" dirty="0"/>
              <a:t>This/d</a:t>
            </a:r>
          </a:p>
          <a:p>
            <a:r>
              <a:rPr lang="en" altLang="zh-CN" dirty="0"/>
              <a:t>$ sed '3,6 {/This/d}' </a:t>
            </a:r>
            <a:r>
              <a:rPr lang="en" altLang="zh-CN" dirty="0" err="1"/>
              <a:t>pets.txt</a:t>
            </a:r>
            <a:endParaRPr lang="en" altLang="zh-CN" dirty="0"/>
          </a:p>
          <a:p>
            <a:r>
              <a:rPr lang="en" altLang="zh-CN" dirty="0"/>
              <a:t>This is my cat</a:t>
            </a:r>
          </a:p>
          <a:p>
            <a:r>
              <a:rPr lang="en" altLang="zh-CN" dirty="0"/>
              <a:t>my cat's name is betty</a:t>
            </a:r>
          </a:p>
          <a:p>
            <a:r>
              <a:rPr lang="en" altLang="zh-CN" dirty="0"/>
              <a:t>my dog's name is frank</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对</a:t>
            </a:r>
            <a:r>
              <a:rPr lang="en-US" altLang="zh-CN" dirty="0"/>
              <a:t>3</a:t>
            </a:r>
            <a:r>
              <a:rPr lang="zh-CN" altLang="en-US" dirty="0"/>
              <a:t>行到第</a:t>
            </a:r>
            <a:r>
              <a:rPr lang="en-US" altLang="zh-CN" dirty="0"/>
              <a:t>6</a:t>
            </a:r>
            <a:r>
              <a:rPr lang="zh-CN" altLang="en-US" dirty="0"/>
              <a:t>行，匹配</a:t>
            </a:r>
            <a:r>
              <a:rPr lang="en-US" altLang="zh-CN" dirty="0"/>
              <a:t>/</a:t>
            </a:r>
            <a:r>
              <a:rPr lang="en" altLang="zh-CN" dirty="0"/>
              <a:t>This/</a:t>
            </a:r>
            <a:r>
              <a:rPr lang="zh-CN" altLang="en-US" dirty="0"/>
              <a:t>成功后，再匹配</a:t>
            </a:r>
            <a:r>
              <a:rPr lang="en-US" altLang="zh-CN" dirty="0"/>
              <a:t>/</a:t>
            </a:r>
            <a:r>
              <a:rPr lang="en" altLang="zh-CN" dirty="0"/>
              <a:t>fish/</a:t>
            </a:r>
            <a:r>
              <a:rPr lang="zh-CN" altLang="en" dirty="0"/>
              <a:t>，</a:t>
            </a:r>
            <a:r>
              <a:rPr lang="zh-CN" altLang="en-US" dirty="0"/>
              <a:t>成功后执行</a:t>
            </a:r>
            <a:r>
              <a:rPr lang="en" altLang="zh-CN" dirty="0"/>
              <a:t>d</a:t>
            </a:r>
            <a:r>
              <a:rPr lang="zh-CN" altLang="en-US" dirty="0"/>
              <a:t>命令</a:t>
            </a:r>
          </a:p>
          <a:p>
            <a:r>
              <a:rPr lang="en-US" altLang="zh-CN" dirty="0"/>
              <a:t>$ </a:t>
            </a:r>
            <a:r>
              <a:rPr lang="en" altLang="zh-CN" dirty="0"/>
              <a:t>sed '3,6 {/This/{/fish/d}}' </a:t>
            </a:r>
            <a:r>
              <a:rPr lang="en" altLang="zh-CN" dirty="0" err="1"/>
              <a:t>pets.txt</a:t>
            </a:r>
            <a:endParaRPr lang="en" altLang="zh-CN" dirty="0"/>
          </a:p>
          <a:p>
            <a:r>
              <a:rPr lang="en" altLang="zh-CN" dirty="0"/>
              <a:t>This is my cat</a:t>
            </a:r>
          </a:p>
          <a:p>
            <a:r>
              <a:rPr lang="en" altLang="zh-CN" dirty="0"/>
              <a:t>my cat's name is betty</a:t>
            </a:r>
          </a:p>
          <a:p>
            <a:r>
              <a:rPr lang="en" altLang="zh-CN" dirty="0"/>
              <a:t>This is my dog</a:t>
            </a:r>
          </a:p>
          <a:p>
            <a:r>
              <a:rPr lang="en" altLang="zh-CN" dirty="0"/>
              <a:t>my dog's name is frank</a:t>
            </a:r>
          </a:p>
          <a:p>
            <a:r>
              <a:rPr lang="en" altLang="zh-CN" dirty="0"/>
              <a:t>my fish's name is </a:t>
            </a:r>
            <a:r>
              <a:rPr lang="en" altLang="zh-CN" dirty="0" err="1"/>
              <a:t>george</a:t>
            </a:r>
            <a:endParaRPr lang="en" altLang="zh-CN" dirty="0"/>
          </a:p>
          <a:p>
            <a:r>
              <a:rPr lang="en" altLang="zh-CN" dirty="0"/>
              <a:t>This is my goat</a:t>
            </a:r>
          </a:p>
          <a:p>
            <a:r>
              <a:rPr lang="en" altLang="zh-CN" dirty="0"/>
              <a:t>my goat's name is </a:t>
            </a:r>
            <a:r>
              <a:rPr lang="en" altLang="zh-CN" dirty="0" err="1"/>
              <a:t>adam</a:t>
            </a:r>
            <a:endParaRPr lang="en" altLang="zh-CN" dirty="0"/>
          </a:p>
          <a:p>
            <a:r>
              <a:rPr lang="en" altLang="zh-CN" dirty="0"/>
              <a:t># </a:t>
            </a:r>
            <a:r>
              <a:rPr lang="zh-CN" altLang="en-US" dirty="0"/>
              <a:t>从第一行到最后一行，如果匹配到</a:t>
            </a:r>
            <a:r>
              <a:rPr lang="en" altLang="zh-CN" dirty="0"/>
              <a:t>This</a:t>
            </a:r>
            <a:r>
              <a:rPr lang="zh-CN" altLang="en" dirty="0"/>
              <a:t>，</a:t>
            </a:r>
            <a:r>
              <a:rPr lang="zh-CN" altLang="en-US" dirty="0"/>
              <a:t>则删除之；如果前面有空格，则去除空格</a:t>
            </a:r>
          </a:p>
          <a:p>
            <a:r>
              <a:rPr lang="en-US" altLang="zh-CN" dirty="0"/>
              <a:t>$ </a:t>
            </a:r>
            <a:r>
              <a:rPr lang="en" altLang="zh-CN" dirty="0"/>
              <a:t>sed '1,${/This/</a:t>
            </a:r>
            <a:r>
              <a:rPr lang="en" altLang="zh-CN" dirty="0" err="1"/>
              <a:t>d;s</a:t>
            </a:r>
            <a:r>
              <a:rPr lang="en" altLang="zh-CN" dirty="0"/>
              <a:t>/^ *//g}' </a:t>
            </a:r>
            <a:r>
              <a:rPr lang="en" altLang="zh-CN" dirty="0" err="1"/>
              <a:t>pets.txt</a:t>
            </a:r>
            <a:endParaRPr lang="en" altLang="zh-CN" dirty="0"/>
          </a:p>
          <a:p>
            <a:r>
              <a:rPr lang="en" altLang="zh-CN" dirty="0"/>
              <a:t>my cat's name is betty</a:t>
            </a:r>
          </a:p>
          <a:p>
            <a:r>
              <a:rPr lang="en" altLang="zh-CN" dirty="0"/>
              <a:t>my dog's name is frank</a:t>
            </a:r>
          </a:p>
          <a:p>
            <a:r>
              <a:rPr lang="en" altLang="zh-CN" dirty="0"/>
              <a:t>my fish's name is </a:t>
            </a:r>
            <a:r>
              <a:rPr lang="en" altLang="zh-CN" dirty="0" err="1"/>
              <a:t>george</a:t>
            </a:r>
            <a:endParaRPr lang="en" altLang="zh-CN" dirty="0"/>
          </a:p>
          <a:p>
            <a:r>
              <a:rPr lang="en" altLang="zh-CN" dirty="0"/>
              <a:t>my goat's name is </a:t>
            </a:r>
            <a:r>
              <a:rPr lang="en" altLang="zh-CN" dirty="0" err="1"/>
              <a:t>adam</a:t>
            </a:r>
            <a:r>
              <a:rPr lang="en" altLang="zh-CN" dirty="0"/>
              <a:t> </a:t>
            </a:r>
          </a:p>
          <a:p>
            <a:r>
              <a:rPr lang="en" altLang="zh-CN" b="1" dirty="0"/>
              <a:t>Hold Space</a:t>
            </a:r>
          </a:p>
          <a:p>
            <a:r>
              <a:rPr lang="zh-CN" altLang="en-US" dirty="0"/>
              <a:t>第三个我们再来看一下 </a:t>
            </a:r>
            <a:r>
              <a:rPr lang="en" altLang="zh-CN" dirty="0"/>
              <a:t>Hold Space</a:t>
            </a:r>
          </a:p>
          <a:p>
            <a:r>
              <a:rPr lang="zh-CN" altLang="en-US" dirty="0"/>
              <a:t>接下来，我们需要了解一下</a:t>
            </a:r>
            <a:r>
              <a:rPr lang="en" altLang="zh-CN" dirty="0"/>
              <a:t>Hold Space</a:t>
            </a:r>
            <a:r>
              <a:rPr lang="zh-CN" altLang="en-US" dirty="0"/>
              <a:t>的概念，我们先来看四个命令：</a:t>
            </a:r>
          </a:p>
          <a:p>
            <a:r>
              <a:rPr lang="en" altLang="zh-CN" dirty="0"/>
              <a:t>g</a:t>
            </a:r>
            <a:r>
              <a:rPr lang="zh-CN" altLang="en" dirty="0"/>
              <a:t>： </a:t>
            </a:r>
            <a:r>
              <a:rPr lang="zh-CN" altLang="en-US" dirty="0"/>
              <a:t>将</a:t>
            </a:r>
            <a:r>
              <a:rPr lang="en" altLang="zh-CN" dirty="0"/>
              <a:t>hold space</a:t>
            </a:r>
            <a:r>
              <a:rPr lang="zh-CN" altLang="en-US" dirty="0"/>
              <a:t>中的内容拷贝到</a:t>
            </a:r>
            <a:r>
              <a:rPr lang="en" altLang="zh-CN" dirty="0"/>
              <a:t>pattern space</a:t>
            </a:r>
            <a:r>
              <a:rPr lang="zh-CN" altLang="en-US" dirty="0"/>
              <a:t>中，原来</a:t>
            </a:r>
            <a:r>
              <a:rPr lang="en" altLang="zh-CN" dirty="0"/>
              <a:t>pattern space</a:t>
            </a:r>
            <a:r>
              <a:rPr lang="zh-CN" altLang="en-US" dirty="0"/>
              <a:t>里的内容清除</a:t>
            </a:r>
            <a:br>
              <a:rPr lang="zh-CN" altLang="en-US" dirty="0"/>
            </a:br>
            <a:r>
              <a:rPr lang="en" altLang="zh-CN" dirty="0"/>
              <a:t>G</a:t>
            </a:r>
            <a:r>
              <a:rPr lang="zh-CN" altLang="en" dirty="0"/>
              <a:t>： </a:t>
            </a:r>
            <a:r>
              <a:rPr lang="zh-CN" altLang="en-US" dirty="0"/>
              <a:t>将</a:t>
            </a:r>
            <a:r>
              <a:rPr lang="en" altLang="zh-CN" dirty="0"/>
              <a:t>hold space</a:t>
            </a:r>
            <a:r>
              <a:rPr lang="zh-CN" altLang="en-US" dirty="0"/>
              <a:t>中的内容</a:t>
            </a:r>
            <a:r>
              <a:rPr lang="en" altLang="zh-CN" dirty="0"/>
              <a:t>append</a:t>
            </a:r>
            <a:r>
              <a:rPr lang="zh-CN" altLang="en-US" dirty="0"/>
              <a:t>到</a:t>
            </a:r>
            <a:r>
              <a:rPr lang="en" altLang="zh-CN" dirty="0"/>
              <a:t>pattern space\n</a:t>
            </a:r>
            <a:r>
              <a:rPr lang="zh-CN" altLang="en-US" dirty="0"/>
              <a:t>后</a:t>
            </a:r>
            <a:br>
              <a:rPr lang="zh-CN" altLang="en-US" dirty="0"/>
            </a:br>
            <a:r>
              <a:rPr lang="en" altLang="zh-CN" dirty="0"/>
              <a:t>h</a:t>
            </a:r>
            <a:r>
              <a:rPr lang="zh-CN" altLang="en" dirty="0"/>
              <a:t>： </a:t>
            </a:r>
            <a:r>
              <a:rPr lang="zh-CN" altLang="en-US" dirty="0"/>
              <a:t>将</a:t>
            </a:r>
            <a:r>
              <a:rPr lang="en" altLang="zh-CN" dirty="0"/>
              <a:t>pattern space</a:t>
            </a:r>
            <a:r>
              <a:rPr lang="zh-CN" altLang="en-US" dirty="0"/>
              <a:t>中的内容拷贝到</a:t>
            </a:r>
            <a:r>
              <a:rPr lang="en" altLang="zh-CN" dirty="0"/>
              <a:t>hold space</a:t>
            </a:r>
            <a:r>
              <a:rPr lang="zh-CN" altLang="en-US" dirty="0"/>
              <a:t>中，原来的</a:t>
            </a:r>
            <a:r>
              <a:rPr lang="en" altLang="zh-CN" dirty="0"/>
              <a:t>hold space</a:t>
            </a:r>
            <a:r>
              <a:rPr lang="zh-CN" altLang="en-US" dirty="0"/>
              <a:t>里的内容被清除</a:t>
            </a:r>
            <a:br>
              <a:rPr lang="zh-CN" altLang="en-US" dirty="0"/>
            </a:br>
            <a:r>
              <a:rPr lang="en" altLang="zh-CN" dirty="0"/>
              <a:t>H</a:t>
            </a:r>
            <a:r>
              <a:rPr lang="zh-CN" altLang="en" dirty="0"/>
              <a:t>： </a:t>
            </a:r>
            <a:r>
              <a:rPr lang="zh-CN" altLang="en-US" dirty="0"/>
              <a:t>将</a:t>
            </a:r>
            <a:r>
              <a:rPr lang="en" altLang="zh-CN" dirty="0"/>
              <a:t>pattern space</a:t>
            </a:r>
            <a:r>
              <a:rPr lang="zh-CN" altLang="en-US" dirty="0"/>
              <a:t>中的内容</a:t>
            </a:r>
            <a:r>
              <a:rPr lang="en" altLang="zh-CN" dirty="0"/>
              <a:t>append</a:t>
            </a:r>
            <a:r>
              <a:rPr lang="zh-CN" altLang="en-US" dirty="0"/>
              <a:t>到</a:t>
            </a:r>
            <a:r>
              <a:rPr lang="en" altLang="zh-CN" dirty="0"/>
              <a:t>hold space\n</a:t>
            </a:r>
            <a:r>
              <a:rPr lang="zh-CN" altLang="en-US" dirty="0"/>
              <a:t>后</a:t>
            </a:r>
            <a:br>
              <a:rPr lang="zh-CN" altLang="en-US" dirty="0"/>
            </a:br>
            <a:r>
              <a:rPr lang="en" altLang="zh-CN" dirty="0"/>
              <a:t>x</a:t>
            </a:r>
            <a:r>
              <a:rPr lang="zh-CN" altLang="en" dirty="0"/>
              <a:t>： </a:t>
            </a:r>
            <a:r>
              <a:rPr lang="zh-CN" altLang="en-US" dirty="0"/>
              <a:t>交换</a:t>
            </a:r>
            <a:r>
              <a:rPr lang="en" altLang="zh-CN" dirty="0"/>
              <a:t>pattern space</a:t>
            </a:r>
            <a:r>
              <a:rPr lang="zh-CN" altLang="en-US" dirty="0"/>
              <a:t>和</a:t>
            </a:r>
            <a:r>
              <a:rPr lang="en" altLang="zh-CN" dirty="0"/>
              <a:t>hold space</a:t>
            </a:r>
            <a:r>
              <a:rPr lang="zh-CN" altLang="en-US" dirty="0"/>
              <a:t>的内容</a:t>
            </a:r>
          </a:p>
          <a:p>
            <a:r>
              <a:rPr lang="zh-CN" altLang="en-US" dirty="0"/>
              <a:t>这些命令有什么用？我们来看两个示例吧，用到的示例文件是：</a:t>
            </a:r>
          </a:p>
          <a:p>
            <a:r>
              <a:rPr lang="en-US" altLang="zh-CN" dirty="0"/>
              <a:t>$ </a:t>
            </a:r>
            <a:r>
              <a:rPr lang="en" altLang="zh-CN" dirty="0"/>
              <a:t>cat </a:t>
            </a:r>
            <a:r>
              <a:rPr lang="en" altLang="zh-CN" dirty="0" err="1"/>
              <a:t>t.txt</a:t>
            </a:r>
            <a:endParaRPr lang="en" altLang="zh-CN" dirty="0"/>
          </a:p>
          <a:p>
            <a:r>
              <a:rPr lang="en" altLang="zh-CN" dirty="0"/>
              <a:t>one</a:t>
            </a:r>
          </a:p>
          <a:p>
            <a:r>
              <a:rPr lang="en" altLang="zh-CN" dirty="0"/>
              <a:t>two</a:t>
            </a:r>
          </a:p>
          <a:p>
            <a:r>
              <a:rPr lang="en" altLang="zh-CN" dirty="0"/>
              <a:t>three</a:t>
            </a:r>
          </a:p>
          <a:p>
            <a:r>
              <a:rPr lang="zh-CN" altLang="en-US" dirty="0"/>
              <a:t>第一个示例：</a:t>
            </a:r>
          </a:p>
          <a:p>
            <a:r>
              <a:rPr lang="en-US" altLang="zh-CN" dirty="0"/>
              <a:t>$ </a:t>
            </a:r>
            <a:r>
              <a:rPr lang="en" altLang="zh-CN" dirty="0"/>
              <a:t>sed '</a:t>
            </a:r>
            <a:r>
              <a:rPr lang="en" altLang="zh-CN" dirty="0" err="1"/>
              <a:t>H;g</a:t>
            </a:r>
            <a:r>
              <a:rPr lang="en" altLang="zh-CN" dirty="0"/>
              <a:t>' </a:t>
            </a:r>
            <a:r>
              <a:rPr lang="en" altLang="zh-CN" dirty="0" err="1"/>
              <a:t>t.txt</a:t>
            </a:r>
            <a:endParaRPr lang="en" altLang="zh-CN" dirty="0"/>
          </a:p>
          <a:p>
            <a:r>
              <a:rPr lang="en" altLang="zh-CN" dirty="0"/>
              <a:t>one</a:t>
            </a:r>
          </a:p>
          <a:p>
            <a:r>
              <a:rPr lang="en" altLang="zh-CN" dirty="0"/>
              <a:t>one</a:t>
            </a:r>
          </a:p>
          <a:p>
            <a:r>
              <a:rPr lang="en" altLang="zh-CN" dirty="0"/>
              <a:t>two</a:t>
            </a:r>
          </a:p>
          <a:p>
            <a:r>
              <a:rPr lang="en" altLang="zh-CN" dirty="0"/>
              <a:t>one</a:t>
            </a:r>
          </a:p>
          <a:p>
            <a:r>
              <a:rPr lang="en" altLang="zh-CN" dirty="0"/>
              <a:t>two</a:t>
            </a:r>
          </a:p>
          <a:p>
            <a:r>
              <a:rPr lang="en" altLang="zh-CN" dirty="0"/>
              <a:t>three</a:t>
            </a:r>
          </a:p>
          <a:p>
            <a:r>
              <a:rPr lang="zh-CN" altLang="en-US" dirty="0"/>
              <a:t>是不是有点没看懂，我作个图你就看懂了。</a:t>
            </a:r>
          </a:p>
          <a:p>
            <a:r>
              <a:rPr lang="zh-CN" altLang="en-US" dirty="0"/>
              <a:t>第二个示例，反序了一个文件的行：</a:t>
            </a:r>
          </a:p>
          <a:p>
            <a:r>
              <a:rPr lang="en-US" altLang="zh-CN" dirty="0"/>
              <a:t>$ </a:t>
            </a:r>
            <a:r>
              <a:rPr lang="en" altLang="zh-CN" dirty="0"/>
              <a:t>sed '1!G;h;$!d' </a:t>
            </a:r>
            <a:r>
              <a:rPr lang="en" altLang="zh-CN" dirty="0" err="1"/>
              <a:t>t.txt</a:t>
            </a:r>
            <a:endParaRPr lang="en" altLang="zh-CN" dirty="0"/>
          </a:p>
          <a:p>
            <a:r>
              <a:rPr lang="en" altLang="zh-CN" dirty="0"/>
              <a:t>three</a:t>
            </a:r>
          </a:p>
          <a:p>
            <a:r>
              <a:rPr lang="en" altLang="zh-CN" dirty="0"/>
              <a:t>two</a:t>
            </a:r>
          </a:p>
          <a:p>
            <a:r>
              <a:rPr lang="en" altLang="zh-CN" dirty="0"/>
              <a:t>one</a:t>
            </a:r>
          </a:p>
          <a:p>
            <a:r>
              <a:rPr lang="zh-CN" altLang="en-US" dirty="0"/>
              <a:t>其中的 ‘</a:t>
            </a:r>
            <a:r>
              <a:rPr lang="en-US" altLang="zh-CN" dirty="0"/>
              <a:t>1!</a:t>
            </a:r>
            <a:r>
              <a:rPr lang="en" altLang="zh-CN" dirty="0" err="1"/>
              <a:t>G;h</a:t>
            </a:r>
            <a:r>
              <a:rPr lang="en" altLang="zh-CN" dirty="0"/>
              <a:t>;$!d’ </a:t>
            </a:r>
            <a:r>
              <a:rPr lang="zh-CN" altLang="en-US" dirty="0"/>
              <a:t>可拆解为三个命令</a:t>
            </a:r>
          </a:p>
          <a:p>
            <a:r>
              <a:rPr lang="en-US" altLang="zh-CN" dirty="0"/>
              <a:t>1!</a:t>
            </a:r>
            <a:r>
              <a:rPr lang="en" altLang="zh-CN" dirty="0"/>
              <a:t>G —— </a:t>
            </a:r>
            <a:r>
              <a:rPr lang="zh-CN" altLang="en-US" dirty="0"/>
              <a:t>只有第一行不执行</a:t>
            </a:r>
            <a:r>
              <a:rPr lang="en" altLang="zh-CN" dirty="0"/>
              <a:t>G</a:t>
            </a:r>
            <a:r>
              <a:rPr lang="zh-CN" altLang="en-US" dirty="0"/>
              <a:t>命令，将</a:t>
            </a:r>
            <a:r>
              <a:rPr lang="en" altLang="zh-CN" dirty="0"/>
              <a:t>hold space</a:t>
            </a:r>
            <a:r>
              <a:rPr lang="zh-CN" altLang="en-US" dirty="0"/>
              <a:t>中的内容</a:t>
            </a:r>
            <a:r>
              <a:rPr lang="en" altLang="zh-CN" dirty="0"/>
              <a:t>append</a:t>
            </a:r>
            <a:r>
              <a:rPr lang="zh-CN" altLang="en-US" dirty="0"/>
              <a:t>回到</a:t>
            </a:r>
            <a:r>
              <a:rPr lang="en" altLang="zh-CN" dirty="0"/>
              <a:t>pattern space</a:t>
            </a:r>
          </a:p>
          <a:p>
            <a:r>
              <a:rPr lang="en" altLang="zh-CN" dirty="0"/>
              <a:t>h —— </a:t>
            </a:r>
            <a:r>
              <a:rPr lang="zh-CN" altLang="en-US" dirty="0"/>
              <a:t>第一行都执行</a:t>
            </a:r>
            <a:r>
              <a:rPr lang="en" altLang="zh-CN" dirty="0"/>
              <a:t>h</a:t>
            </a:r>
            <a:r>
              <a:rPr lang="zh-CN" altLang="en-US" dirty="0"/>
              <a:t>命令，将</a:t>
            </a:r>
            <a:r>
              <a:rPr lang="en" altLang="zh-CN" dirty="0"/>
              <a:t>pattern space</a:t>
            </a:r>
            <a:r>
              <a:rPr lang="zh-CN" altLang="en-US" dirty="0"/>
              <a:t>中的内容拷贝到</a:t>
            </a:r>
            <a:r>
              <a:rPr lang="en" altLang="zh-CN" dirty="0"/>
              <a:t>hold space</a:t>
            </a:r>
            <a:r>
              <a:rPr lang="zh-CN" altLang="en-US" dirty="0"/>
              <a:t>中</a:t>
            </a:r>
          </a:p>
          <a:p>
            <a:r>
              <a:rPr lang="en-US" altLang="zh-CN" dirty="0"/>
              <a:t>$!</a:t>
            </a:r>
            <a:r>
              <a:rPr lang="en" altLang="zh-CN" dirty="0"/>
              <a:t>d —— </a:t>
            </a:r>
            <a:r>
              <a:rPr lang="zh-CN" altLang="en-US" dirty="0"/>
              <a:t>除了最后一行不执行</a:t>
            </a:r>
            <a:r>
              <a:rPr lang="en" altLang="zh-CN" dirty="0"/>
              <a:t>d</a:t>
            </a:r>
            <a:r>
              <a:rPr lang="zh-CN" altLang="en-US" dirty="0"/>
              <a:t>命令，其它行都执行</a:t>
            </a:r>
            <a:r>
              <a:rPr lang="en" altLang="zh-CN" dirty="0"/>
              <a:t>d</a:t>
            </a:r>
            <a:r>
              <a:rPr lang="zh-CN" altLang="en-US" dirty="0"/>
              <a:t>命令，删除当前行</a:t>
            </a:r>
          </a:p>
          <a:p>
            <a:r>
              <a:rPr lang="zh-CN" altLang="en-US" dirty="0"/>
              <a:t>这个执行序列很难理解，做个图如下大家就明白了：</a:t>
            </a:r>
          </a:p>
          <a:p>
            <a:r>
              <a:rPr lang="zh-CN" altLang="en-US" dirty="0"/>
              <a:t>就先说这么多吧，希望对大家有用。</a:t>
            </a:r>
          </a:p>
          <a:p>
            <a:r>
              <a:rPr lang="zh-CN" altLang="en-US" dirty="0"/>
              <a:t>（全文完）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242</a:t>
            </a:fld>
            <a:endParaRPr kumimoji="1" lang="zh-CN" altLang="en-US"/>
          </a:p>
        </p:txBody>
      </p:sp>
    </p:spTree>
    <p:extLst>
      <p:ext uri="{BB962C8B-B14F-4D97-AF65-F5344CB8AC3E}">
        <p14:creationId xmlns:p14="http://schemas.microsoft.com/office/powerpoint/2010/main" val="282386657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b="1" dirty="0"/>
              <a:t>https://</a:t>
            </a:r>
            <a:r>
              <a:rPr lang="en" altLang="zh-CN" b="1" dirty="0" err="1"/>
              <a:t>coolshell.cn</a:t>
            </a:r>
            <a:r>
              <a:rPr lang="en" altLang="zh-CN" b="1" dirty="0"/>
              <a:t>/articles/9070.html</a:t>
            </a:r>
          </a:p>
          <a:p>
            <a:endParaRPr lang="en" altLang="zh-CN" b="1" dirty="0"/>
          </a:p>
          <a:p>
            <a:r>
              <a:rPr lang="en" altLang="zh-CN" b="1" dirty="0"/>
              <a:t>AWK </a:t>
            </a:r>
            <a:r>
              <a:rPr lang="zh-CN" altLang="en-US" b="1" dirty="0"/>
              <a:t>简明教程</a:t>
            </a:r>
          </a:p>
          <a:p>
            <a:r>
              <a:rPr lang="en-US" altLang="zh-CN" b="1" dirty="0">
                <a:hlinkClick r:id="rId3" tooltip="08:38"/>
              </a:rPr>
              <a:t>2013</a:t>
            </a:r>
            <a:r>
              <a:rPr lang="zh-CN" altLang="en-US" b="1" dirty="0">
                <a:hlinkClick r:id="rId3" tooltip="08:38"/>
              </a:rPr>
              <a:t>年</a:t>
            </a:r>
            <a:r>
              <a:rPr lang="en-US" altLang="zh-CN" b="1" dirty="0">
                <a:hlinkClick r:id="rId3" tooltip="08:38"/>
              </a:rPr>
              <a:t>02</a:t>
            </a:r>
            <a:r>
              <a:rPr lang="zh-CN" altLang="en-US" b="1" dirty="0">
                <a:hlinkClick r:id="rId3" tooltip="08:38"/>
              </a:rPr>
              <a:t>月</a:t>
            </a:r>
            <a:r>
              <a:rPr lang="en-US" altLang="zh-CN" b="1" dirty="0">
                <a:hlinkClick r:id="rId3" tooltip="08:38"/>
              </a:rPr>
              <a:t>17</a:t>
            </a:r>
            <a:r>
              <a:rPr lang="zh-CN" altLang="en-US" b="1" dirty="0">
                <a:hlinkClick r:id="rId3" tooltip="08:38"/>
              </a:rPr>
              <a:t>日 </a:t>
            </a:r>
            <a:r>
              <a:rPr lang="zh-CN" altLang="en-US" b="1" dirty="0">
                <a:hlinkClick r:id="rId4" tooltip="View all posts by 陈皓"/>
              </a:rPr>
              <a:t>陈皓</a:t>
            </a:r>
            <a:r>
              <a:rPr lang="zh-CN" altLang="en-US" b="1" dirty="0"/>
              <a:t> 评论 </a:t>
            </a:r>
            <a:r>
              <a:rPr lang="en-US" altLang="zh-CN" b="1" dirty="0">
                <a:hlinkClick r:id="rId5"/>
              </a:rPr>
              <a:t>247 </a:t>
            </a:r>
            <a:r>
              <a:rPr lang="zh-CN" altLang="en-US" b="1" dirty="0">
                <a:hlinkClick r:id="rId5"/>
              </a:rPr>
              <a:t>条评论</a:t>
            </a:r>
            <a:r>
              <a:rPr lang="zh-CN" altLang="en-US" b="1" dirty="0"/>
              <a:t> </a:t>
            </a:r>
            <a:r>
              <a:rPr lang="en-US" altLang="zh-CN" b="1" dirty="0"/>
              <a:t>377,579 </a:t>
            </a:r>
            <a:r>
              <a:rPr lang="zh-CN" altLang="en-US" b="1" dirty="0"/>
              <a:t>人阅读</a:t>
            </a:r>
          </a:p>
          <a:p>
            <a:r>
              <a:rPr lang="zh-CN" altLang="en-US" dirty="0"/>
              <a:t>有一些网友看了前两天的</a:t>
            </a:r>
            <a:r>
              <a:rPr lang="en-US" altLang="zh-CN" dirty="0"/>
              <a:t>《</a:t>
            </a:r>
            <a:r>
              <a:rPr lang="en" altLang="zh-CN" dirty="0">
                <a:hlinkClick r:id="rId6" tooltip="应该知道的Linux技巧"/>
              </a:rPr>
              <a:t>Linux</a:t>
            </a:r>
            <a:r>
              <a:rPr lang="zh-CN" altLang="en-US" dirty="0">
                <a:hlinkClick r:id="rId6" tooltip="应该知道的Linux技巧"/>
              </a:rPr>
              <a:t>下应该知道的技巧</a:t>
            </a:r>
            <a:r>
              <a:rPr lang="en-US" altLang="zh-CN" dirty="0"/>
              <a:t>》</a:t>
            </a:r>
            <a:r>
              <a:rPr lang="zh-CN" altLang="en-US" dirty="0"/>
              <a:t>希望我能教教他们用</a:t>
            </a:r>
            <a:r>
              <a:rPr lang="en" altLang="zh-CN" dirty="0" err="1"/>
              <a:t>awk</a:t>
            </a:r>
            <a:r>
              <a:rPr lang="zh-CN" altLang="en-US" dirty="0"/>
              <a:t>和</a:t>
            </a:r>
            <a:r>
              <a:rPr lang="en" altLang="zh-CN" dirty="0"/>
              <a:t>sed</a:t>
            </a:r>
            <a:r>
              <a:rPr lang="zh-CN" altLang="en" dirty="0"/>
              <a:t>，</a:t>
            </a:r>
            <a:r>
              <a:rPr lang="zh-CN" altLang="en-US" dirty="0"/>
              <a:t>所以，出现了这篇文章。我估计这些</a:t>
            </a:r>
            <a:r>
              <a:rPr lang="en-US" altLang="zh-CN" dirty="0"/>
              <a:t>80</a:t>
            </a:r>
            <a:r>
              <a:rPr lang="zh-CN" altLang="en-US" dirty="0"/>
              <a:t>后的年轻朋友可能对</a:t>
            </a:r>
            <a:r>
              <a:rPr lang="en" altLang="zh-CN" dirty="0" err="1"/>
              <a:t>awk</a:t>
            </a:r>
            <a:r>
              <a:rPr lang="en" altLang="zh-CN" dirty="0"/>
              <a:t>/sed</a:t>
            </a:r>
            <a:r>
              <a:rPr lang="zh-CN" altLang="en-US" dirty="0"/>
              <a:t>这类上古神器有点陌生了，所以需要我这个老家伙来炒炒冷饭。</a:t>
            </a:r>
            <a:r>
              <a:rPr lang="zh-CN" altLang="en-US" b="1" dirty="0"/>
              <a:t>况且，</a:t>
            </a:r>
            <a:r>
              <a:rPr lang="en" altLang="zh-CN" b="1" dirty="0"/>
              <a:t>AWK</a:t>
            </a:r>
            <a:r>
              <a:rPr lang="zh-CN" altLang="en-US" b="1" dirty="0"/>
              <a:t>是贝尔实验室</a:t>
            </a:r>
            <a:r>
              <a:rPr lang="en-US" altLang="zh-CN" b="1" dirty="0"/>
              <a:t>1977</a:t>
            </a:r>
            <a:r>
              <a:rPr lang="zh-CN" altLang="en-US" b="1" dirty="0"/>
              <a:t>年搞出来的文本出现神器，今年是蛇年，是</a:t>
            </a:r>
            <a:r>
              <a:rPr lang="en" altLang="zh-CN" b="1" dirty="0"/>
              <a:t>AWK</a:t>
            </a:r>
            <a:r>
              <a:rPr lang="zh-CN" altLang="en-US" b="1" dirty="0"/>
              <a:t>的本命年，而且年纪和我相仿，所以非常有必要为他写篇文章</a:t>
            </a:r>
            <a:r>
              <a:rPr lang="zh-CN" altLang="en-US" dirty="0"/>
              <a:t>。</a:t>
            </a:r>
          </a:p>
          <a:p>
            <a:r>
              <a:rPr lang="zh-CN" altLang="en-US" dirty="0"/>
              <a:t>之所以叫</a:t>
            </a:r>
            <a:r>
              <a:rPr lang="en" altLang="zh-CN" dirty="0"/>
              <a:t>AWK</a:t>
            </a:r>
            <a:r>
              <a:rPr lang="zh-CN" altLang="en-US" dirty="0"/>
              <a:t>是因为其取了三位创始人 </a:t>
            </a:r>
            <a:r>
              <a:rPr lang="en" altLang="zh-CN" dirty="0">
                <a:hlinkClick r:id="rId7" tooltip="Alfred Aho"/>
              </a:rPr>
              <a:t>Alfred Aho</a:t>
            </a:r>
            <a:r>
              <a:rPr lang="zh-CN" altLang="en" dirty="0"/>
              <a:t>，</a:t>
            </a:r>
            <a:r>
              <a:rPr lang="en" altLang="zh-CN" dirty="0">
                <a:hlinkClick r:id="rId8" tooltip="Peter J. Weinberger"/>
              </a:rPr>
              <a:t>Peter Weinberger</a:t>
            </a:r>
            <a:r>
              <a:rPr lang="en" altLang="zh-CN" dirty="0"/>
              <a:t>, </a:t>
            </a:r>
            <a:r>
              <a:rPr lang="zh-CN" altLang="en-US" dirty="0"/>
              <a:t>和 </a:t>
            </a:r>
            <a:r>
              <a:rPr lang="en" altLang="zh-CN" dirty="0">
                <a:hlinkClick r:id="rId9" tooltip="Brian Kernighan"/>
              </a:rPr>
              <a:t>Brian Kernighan</a:t>
            </a:r>
            <a:r>
              <a:rPr lang="en" altLang="zh-CN" dirty="0"/>
              <a:t> </a:t>
            </a:r>
            <a:r>
              <a:rPr lang="zh-CN" altLang="en-US" dirty="0"/>
              <a:t>的</a:t>
            </a:r>
            <a:r>
              <a:rPr lang="en" altLang="zh-CN" dirty="0"/>
              <a:t>Family Name</a:t>
            </a:r>
            <a:r>
              <a:rPr lang="zh-CN" altLang="en-US" dirty="0"/>
              <a:t>的首字符。要学</a:t>
            </a:r>
            <a:r>
              <a:rPr lang="en" altLang="zh-CN" dirty="0"/>
              <a:t>AWK</a:t>
            </a:r>
            <a:r>
              <a:rPr lang="zh-CN" altLang="en" dirty="0"/>
              <a:t>，</a:t>
            </a:r>
            <a:r>
              <a:rPr lang="zh-CN" altLang="en-US" dirty="0"/>
              <a:t>就得提一提</a:t>
            </a:r>
            <a:r>
              <a:rPr lang="en" altLang="zh-CN" dirty="0"/>
              <a:t>AWK</a:t>
            </a:r>
            <a:r>
              <a:rPr lang="zh-CN" altLang="en-US" dirty="0"/>
              <a:t>的一本相当经典的书</a:t>
            </a:r>
            <a:r>
              <a:rPr lang="en-US" altLang="zh-CN" dirty="0"/>
              <a:t>《</a:t>
            </a:r>
            <a:r>
              <a:rPr lang="en" altLang="zh-CN" dirty="0">
                <a:hlinkClick r:id="rId10"/>
              </a:rPr>
              <a:t>The AWK Programming Language</a:t>
            </a:r>
            <a:r>
              <a:rPr lang="en" altLang="zh-CN" dirty="0"/>
              <a:t>》</a:t>
            </a:r>
            <a:r>
              <a:rPr lang="zh-CN" altLang="en" dirty="0"/>
              <a:t>，</a:t>
            </a:r>
            <a:r>
              <a:rPr lang="zh-CN" altLang="en-US" dirty="0"/>
              <a:t>它在</a:t>
            </a:r>
            <a:r>
              <a:rPr lang="zh-CN" altLang="en-US" dirty="0">
                <a:hlinkClick r:id="rId11"/>
              </a:rPr>
              <a:t>豆瓣上的评分</a:t>
            </a:r>
            <a:r>
              <a:rPr lang="zh-CN" altLang="en-US" dirty="0"/>
              <a:t>是</a:t>
            </a:r>
            <a:r>
              <a:rPr lang="en-US" altLang="zh-CN" dirty="0"/>
              <a:t>9.4</a:t>
            </a:r>
            <a:r>
              <a:rPr lang="zh-CN" altLang="en-US" dirty="0"/>
              <a:t>分！在</a:t>
            </a:r>
            <a:r>
              <a:rPr lang="zh-CN" altLang="en-US" dirty="0">
                <a:hlinkClick r:id="rId12"/>
              </a:rPr>
              <a:t>亚马逊上居然卖</a:t>
            </a:r>
            <a:r>
              <a:rPr lang="en-US" altLang="zh-CN" dirty="0">
                <a:hlinkClick r:id="rId12"/>
              </a:rPr>
              <a:t>1022.30</a:t>
            </a:r>
            <a:r>
              <a:rPr lang="zh-CN" altLang="en-US" dirty="0">
                <a:hlinkClick r:id="rId12"/>
              </a:rPr>
              <a:t>元</a:t>
            </a:r>
            <a:r>
              <a:rPr lang="zh-CN" altLang="en-US" dirty="0"/>
              <a:t>。</a:t>
            </a:r>
          </a:p>
          <a:p>
            <a:r>
              <a:rPr lang="zh-CN" altLang="en-US" dirty="0"/>
              <a:t>我在这里的教程并不想面面俱到，本文和我之前的</a:t>
            </a:r>
            <a:r>
              <a:rPr lang="en" altLang="zh-CN" dirty="0">
                <a:hlinkClick r:id="rId13" tooltip="Go 语言简介（上）— 语法"/>
              </a:rPr>
              <a:t>Go</a:t>
            </a:r>
            <a:r>
              <a:rPr lang="zh-CN" altLang="en-US" dirty="0">
                <a:hlinkClick r:id="rId13" tooltip="Go 语言简介（上）— 语法"/>
              </a:rPr>
              <a:t>语言简介</a:t>
            </a:r>
            <a:r>
              <a:rPr lang="zh-CN" altLang="en-US" dirty="0"/>
              <a:t>一样，全是示例，基本无废话。</a:t>
            </a:r>
          </a:p>
          <a:p>
            <a:r>
              <a:rPr lang="zh-CN" altLang="en-US" b="1" dirty="0"/>
              <a:t>我只想达到两个目的：</a:t>
            </a:r>
            <a:endParaRPr lang="zh-CN" altLang="en-US" dirty="0"/>
          </a:p>
          <a:p>
            <a:r>
              <a:rPr lang="en-US" altLang="zh-CN" b="1" dirty="0">
                <a:effectLst/>
              </a:rPr>
              <a:t>1</a:t>
            </a:r>
            <a:r>
              <a:rPr lang="zh-CN" altLang="en-US" b="1" dirty="0">
                <a:effectLst/>
              </a:rPr>
              <a:t>）你可以在乘坐公交地铁上下班，或是在坐马桶拉大便时读完（保证是一泡大便的工夫）。</a:t>
            </a:r>
            <a:endParaRPr lang="zh-CN" altLang="en-US" dirty="0">
              <a:effectLst/>
            </a:endParaRPr>
          </a:p>
          <a:p>
            <a:r>
              <a:rPr lang="en-US" altLang="zh-CN" b="1" dirty="0">
                <a:effectLst/>
              </a:rPr>
              <a:t>2</a:t>
            </a:r>
            <a:r>
              <a:rPr lang="zh-CN" altLang="en-US" b="1" dirty="0">
                <a:effectLst/>
              </a:rPr>
              <a:t>）我只想让这篇博文像一个火辣的脱衣舞女挑起你的兴趣，然后还要你自己去下工夫去撸。</a:t>
            </a:r>
            <a:endParaRPr lang="zh-CN" altLang="en-US" dirty="0">
              <a:effectLst/>
            </a:endParaRPr>
          </a:p>
          <a:p>
            <a:r>
              <a:rPr lang="zh-CN" altLang="en-US" dirty="0"/>
              <a:t>废话少说，我们开始脱吧（注：这里只是</a:t>
            </a:r>
            <a:r>
              <a:rPr lang="en" altLang="zh-CN" dirty="0"/>
              <a:t>topless</a:t>
            </a:r>
            <a:r>
              <a:rPr lang="zh-CN" altLang="en" dirty="0"/>
              <a:t>）。</a:t>
            </a:r>
          </a:p>
          <a:p>
            <a:r>
              <a:rPr lang="zh-CN" altLang="en-US" dirty="0"/>
              <a:t>目录</a:t>
            </a:r>
          </a:p>
          <a:p>
            <a:r>
              <a:rPr lang="zh-CN" altLang="en-US" dirty="0">
                <a:hlinkClick r:id="rId14" tooltip="起步上台"/>
              </a:rPr>
              <a:t>起步上台</a:t>
            </a:r>
            <a:endParaRPr lang="zh-CN" altLang="en-US" dirty="0"/>
          </a:p>
          <a:p>
            <a:r>
              <a:rPr lang="zh-CN" altLang="en-US" dirty="0">
                <a:hlinkClick r:id="rId15" tooltip="脱掉外套"/>
              </a:rPr>
              <a:t>脱掉外套</a:t>
            </a:r>
            <a:endParaRPr lang="zh-CN" altLang="en-US" dirty="0"/>
          </a:p>
          <a:p>
            <a:pPr lvl="1"/>
            <a:r>
              <a:rPr lang="zh-CN" altLang="en-US" dirty="0">
                <a:hlinkClick r:id="rId16" tooltip="过滤记录"/>
              </a:rPr>
              <a:t>过滤记录</a:t>
            </a:r>
            <a:endParaRPr lang="zh-CN" altLang="en-US" dirty="0"/>
          </a:p>
          <a:p>
            <a:pPr lvl="1"/>
            <a:r>
              <a:rPr lang="zh-CN" altLang="en-US" dirty="0">
                <a:hlinkClick r:id="rId17" tooltip="内建变量"/>
              </a:rPr>
              <a:t>内建变量</a:t>
            </a:r>
            <a:endParaRPr lang="zh-CN" altLang="en-US" dirty="0"/>
          </a:p>
          <a:p>
            <a:pPr lvl="1"/>
            <a:r>
              <a:rPr lang="zh-CN" altLang="en-US" dirty="0">
                <a:hlinkClick r:id="rId18" tooltip="指定分隔符"/>
              </a:rPr>
              <a:t>指定分隔符</a:t>
            </a:r>
            <a:endParaRPr lang="zh-CN" altLang="en-US" dirty="0"/>
          </a:p>
          <a:p>
            <a:r>
              <a:rPr lang="zh-CN" altLang="en-US" dirty="0">
                <a:hlinkClick r:id="rId19" tooltip="脱掉衬衫"/>
              </a:rPr>
              <a:t>脱掉衬衫</a:t>
            </a:r>
            <a:endParaRPr lang="zh-CN" altLang="en-US" dirty="0"/>
          </a:p>
          <a:p>
            <a:pPr lvl="1"/>
            <a:r>
              <a:rPr lang="zh-CN" altLang="en-US" dirty="0">
                <a:hlinkClick r:id="rId20" tooltip="字符串匹配"/>
              </a:rPr>
              <a:t>字符串匹配</a:t>
            </a:r>
            <a:endParaRPr lang="zh-CN" altLang="en-US" dirty="0"/>
          </a:p>
          <a:p>
            <a:pPr lvl="1"/>
            <a:r>
              <a:rPr lang="zh-CN" altLang="en-US" dirty="0">
                <a:hlinkClick r:id="rId21" tooltip="统计"/>
              </a:rPr>
              <a:t>统计</a:t>
            </a:r>
            <a:endParaRPr lang="zh-CN" altLang="en-US" dirty="0"/>
          </a:p>
          <a:p>
            <a:r>
              <a:rPr lang="zh-CN" altLang="en-US" dirty="0">
                <a:hlinkClick r:id="rId22" tooltip="脱掉内衣"/>
              </a:rPr>
              <a:t>脱掉内衣</a:t>
            </a:r>
            <a:endParaRPr lang="zh-CN" altLang="en-US" dirty="0"/>
          </a:p>
          <a:p>
            <a:pPr lvl="1"/>
            <a:r>
              <a:rPr lang="en" altLang="zh-CN" dirty="0">
                <a:hlinkClick r:id="rId23" tooltip="awk脚本"/>
              </a:rPr>
              <a:t>awk</a:t>
            </a:r>
            <a:r>
              <a:rPr lang="zh-CN" altLang="en-US" dirty="0">
                <a:hlinkClick r:id="rId23" tooltip="awk脚本"/>
              </a:rPr>
              <a:t>脚本</a:t>
            </a:r>
            <a:endParaRPr lang="zh-CN" altLang="en-US" dirty="0"/>
          </a:p>
          <a:p>
            <a:pPr lvl="1"/>
            <a:r>
              <a:rPr lang="zh-CN" altLang="en-US" dirty="0">
                <a:hlinkClick r:id="rId24" tooltip="环境变量"/>
              </a:rPr>
              <a:t>环境变量</a:t>
            </a:r>
            <a:endParaRPr lang="zh-CN" altLang="en-US" dirty="0"/>
          </a:p>
          <a:p>
            <a:r>
              <a:rPr lang="zh-CN" altLang="en-US" dirty="0">
                <a:hlinkClick r:id="rId25" tooltip="几个花活"/>
              </a:rPr>
              <a:t>几个花活</a:t>
            </a:r>
            <a:endParaRPr lang="zh-CN" altLang="en-US" dirty="0"/>
          </a:p>
          <a:p>
            <a:r>
              <a:rPr lang="zh-CN" altLang="en-US" dirty="0">
                <a:hlinkClick r:id="rId26" tooltip="自己撸吧"/>
              </a:rPr>
              <a:t>自己撸吧</a:t>
            </a:r>
            <a:endParaRPr lang="zh-CN" altLang="en-US" dirty="0"/>
          </a:p>
          <a:p>
            <a:r>
              <a:rPr lang="zh-CN" altLang="en-US" b="1" dirty="0"/>
              <a:t>起步上台</a:t>
            </a:r>
          </a:p>
          <a:p>
            <a:r>
              <a:rPr lang="zh-CN" altLang="en-US" dirty="0"/>
              <a:t>我从</a:t>
            </a:r>
            <a:r>
              <a:rPr lang="en" altLang="zh-CN" dirty="0"/>
              <a:t>netstat</a:t>
            </a:r>
            <a:r>
              <a:rPr lang="zh-CN" altLang="en-US" dirty="0"/>
              <a:t>命令中提取了如下信息作为用例：</a:t>
            </a:r>
          </a:p>
          <a:p>
            <a:r>
              <a:rPr lang="en-US" altLang="zh-CN" dirty="0"/>
              <a:t>$ </a:t>
            </a:r>
            <a:r>
              <a:rPr lang="en" altLang="zh-CN" dirty="0"/>
              <a:t>cat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coolshell.cn:80 124.205.5.146:18245 TIME_WAIT</a:t>
            </a:r>
          </a:p>
          <a:p>
            <a:r>
              <a:rPr lang="en" altLang="zh-CN" dirty="0" err="1"/>
              <a:t>tcp</a:t>
            </a:r>
            <a:r>
              <a:rPr lang="en" altLang="zh-CN" dirty="0"/>
              <a:t> 0 0 coolshell.cn:80 61.140.101.185:37538 FIN_WAIT2</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coolshell.cn:80 116.234.127.77:11502 FIN_WAIT2</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1 coolshell.cn:80 208.115.113.92:50601 LAST_ACK</a:t>
            </a:r>
          </a:p>
          <a:p>
            <a:r>
              <a:rPr lang="en" altLang="zh-CN" dirty="0" err="1"/>
              <a:t>tcp</a:t>
            </a:r>
            <a:r>
              <a:rPr lang="en" altLang="zh-CN" dirty="0"/>
              <a:t> 0 0 coolshell.cn:80 123.169.124.111:49840 ESTABLISHED</a:t>
            </a:r>
          </a:p>
          <a:p>
            <a:r>
              <a:rPr lang="en" altLang="zh-CN" dirty="0" err="1"/>
              <a:t>tcp</a:t>
            </a:r>
            <a:r>
              <a:rPr lang="en" altLang="zh-CN" dirty="0"/>
              <a:t> 0 0 coolshell.cn:80 117.136.20.85:50025 FIN_WAIT2</a:t>
            </a:r>
          </a:p>
          <a:p>
            <a:r>
              <a:rPr lang="en" altLang="zh-CN" dirty="0" err="1"/>
              <a:t>tcp</a:t>
            </a:r>
            <a:r>
              <a:rPr lang="en" altLang="zh-CN" dirty="0"/>
              <a:t> 0 0 :::22 :::* LISTEN</a:t>
            </a:r>
          </a:p>
          <a:p>
            <a:r>
              <a:rPr lang="zh-CN" altLang="en-US" dirty="0"/>
              <a:t>下面是最简单最常用的</a:t>
            </a:r>
            <a:r>
              <a:rPr lang="en" altLang="zh-CN" dirty="0" err="1"/>
              <a:t>awk</a:t>
            </a:r>
            <a:r>
              <a:rPr lang="zh-CN" altLang="en-US" dirty="0"/>
              <a:t>示例，其输出第</a:t>
            </a:r>
            <a:r>
              <a:rPr lang="en-US" altLang="zh-CN" dirty="0"/>
              <a:t>1</a:t>
            </a:r>
            <a:r>
              <a:rPr lang="zh-CN" altLang="en-US" dirty="0"/>
              <a:t>列和第</a:t>
            </a:r>
            <a:r>
              <a:rPr lang="en-US" altLang="zh-CN" dirty="0"/>
              <a:t>4</a:t>
            </a:r>
            <a:r>
              <a:rPr lang="zh-CN" altLang="en-US" dirty="0"/>
              <a:t>例，</a:t>
            </a:r>
          </a:p>
          <a:p>
            <a:r>
              <a:rPr lang="zh-CN" altLang="en-US" dirty="0"/>
              <a:t>其中单引号中的被大括号括着的就是</a:t>
            </a:r>
            <a:r>
              <a:rPr lang="en" altLang="zh-CN" dirty="0" err="1"/>
              <a:t>awk</a:t>
            </a:r>
            <a:r>
              <a:rPr lang="zh-CN" altLang="en-US" dirty="0"/>
              <a:t>的语句，注意，其只能被单引号包含。</a:t>
            </a:r>
          </a:p>
          <a:p>
            <a:r>
              <a:rPr lang="zh-CN" altLang="en-US" dirty="0"/>
              <a:t>其中的</a:t>
            </a:r>
            <a:r>
              <a:rPr lang="en-US" altLang="zh-CN" dirty="0"/>
              <a:t>$1..$</a:t>
            </a:r>
            <a:r>
              <a:rPr lang="en" altLang="zh-CN" dirty="0"/>
              <a:t>n</a:t>
            </a:r>
            <a:r>
              <a:rPr lang="zh-CN" altLang="en-US" dirty="0"/>
              <a:t>表示第几例。注：</a:t>
            </a:r>
            <a:r>
              <a:rPr lang="en-US" altLang="zh-CN" dirty="0"/>
              <a:t>$0</a:t>
            </a:r>
            <a:r>
              <a:rPr lang="zh-CN" altLang="en-US" dirty="0"/>
              <a:t>表示整个行。</a:t>
            </a:r>
          </a:p>
          <a:p>
            <a:r>
              <a:rPr lang="en-US" altLang="zh-CN" dirty="0"/>
              <a:t>$ </a:t>
            </a:r>
            <a:r>
              <a:rPr lang="en" altLang="zh-CN" dirty="0" err="1"/>
              <a:t>awk</a:t>
            </a:r>
            <a:r>
              <a:rPr lang="en" altLang="zh-CN" dirty="0"/>
              <a:t> '{print $1, $4}' </a:t>
            </a:r>
            <a:r>
              <a:rPr lang="en" altLang="zh-CN" dirty="0" err="1"/>
              <a:t>netstat.txt</a:t>
            </a:r>
            <a:endParaRPr lang="en" altLang="zh-CN" dirty="0"/>
          </a:p>
          <a:p>
            <a:r>
              <a:rPr lang="en" altLang="zh-CN" dirty="0"/>
              <a:t>Proto Local-Address</a:t>
            </a:r>
          </a:p>
          <a:p>
            <a:r>
              <a:rPr lang="en" altLang="zh-CN" dirty="0" err="1"/>
              <a:t>tcp</a:t>
            </a:r>
            <a:r>
              <a:rPr lang="en" altLang="zh-CN" dirty="0"/>
              <a:t> 0.0.0.0:3306</a:t>
            </a:r>
          </a:p>
          <a:p>
            <a:r>
              <a:rPr lang="en" altLang="zh-CN" dirty="0" err="1"/>
              <a:t>tcp</a:t>
            </a:r>
            <a:r>
              <a:rPr lang="en" altLang="zh-CN" dirty="0"/>
              <a:t> 0.0.0.0:80</a:t>
            </a:r>
          </a:p>
          <a:p>
            <a:r>
              <a:rPr lang="en" altLang="zh-CN" dirty="0" err="1"/>
              <a:t>tcp</a:t>
            </a:r>
            <a:r>
              <a:rPr lang="en" altLang="zh-CN" dirty="0"/>
              <a:t> 127.0.0.1:9000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coolshell.cn:80</a:t>
            </a:r>
          </a:p>
          <a:p>
            <a:r>
              <a:rPr lang="en" altLang="zh-CN" dirty="0" err="1"/>
              <a:t>tcp</a:t>
            </a:r>
            <a:r>
              <a:rPr lang="en" altLang="zh-CN" dirty="0"/>
              <a:t> :::22</a:t>
            </a:r>
          </a:p>
          <a:p>
            <a:r>
              <a:rPr lang="zh-CN" altLang="en-US" dirty="0"/>
              <a:t>我们再来看看</a:t>
            </a:r>
            <a:r>
              <a:rPr lang="en" altLang="zh-CN" dirty="0" err="1"/>
              <a:t>awk</a:t>
            </a:r>
            <a:r>
              <a:rPr lang="zh-CN" altLang="en-US" dirty="0"/>
              <a:t>的格式化输出，和</a:t>
            </a:r>
            <a:r>
              <a:rPr lang="en" altLang="zh-CN" dirty="0"/>
              <a:t>C</a:t>
            </a:r>
            <a:r>
              <a:rPr lang="zh-CN" altLang="en-US" dirty="0"/>
              <a:t>语言的</a:t>
            </a:r>
            <a:r>
              <a:rPr lang="en" altLang="zh-CN" dirty="0" err="1"/>
              <a:t>printf</a:t>
            </a:r>
            <a:r>
              <a:rPr lang="zh-CN" altLang="en-US" dirty="0"/>
              <a:t>没什么两样：</a:t>
            </a:r>
          </a:p>
          <a:p>
            <a:r>
              <a:rPr lang="en-US" altLang="zh-CN" dirty="0"/>
              <a:t>$ </a:t>
            </a:r>
            <a:r>
              <a:rPr lang="en" altLang="zh-CN" dirty="0" err="1"/>
              <a:t>awk</a:t>
            </a:r>
            <a:r>
              <a:rPr lang="en" altLang="zh-CN" dirty="0"/>
              <a:t> '{</a:t>
            </a:r>
            <a:r>
              <a:rPr lang="en" altLang="zh-CN" dirty="0" err="1"/>
              <a:t>printf</a:t>
            </a:r>
            <a:r>
              <a:rPr lang="en" altLang="zh-CN" dirty="0"/>
              <a:t> "%-8s %-8s %-8s %-18s %-22s %-15s\n",$1,$2,$3,$4,$5,$6}'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coolshell.cn:80 124.205.5.146:18245 TIME_WAIT</a:t>
            </a:r>
          </a:p>
          <a:p>
            <a:r>
              <a:rPr lang="en" altLang="zh-CN" dirty="0" err="1"/>
              <a:t>tcp</a:t>
            </a:r>
            <a:r>
              <a:rPr lang="en" altLang="zh-CN" dirty="0"/>
              <a:t> 0 0 coolshell.cn:80 61.140.101.185:37538 FIN_WAIT2</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coolshell.cn:80 116.234.127.77:11502 FIN_WAIT2</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1 coolshell.cn:80 208.115.113.92:50601 LAST_ACK</a:t>
            </a:r>
          </a:p>
          <a:p>
            <a:r>
              <a:rPr lang="en" altLang="zh-CN" dirty="0" err="1"/>
              <a:t>tcp</a:t>
            </a:r>
            <a:r>
              <a:rPr lang="en" altLang="zh-CN" dirty="0"/>
              <a:t> 0 0 coolshell.cn:80 123.169.124.111:49840 ESTABLISHED</a:t>
            </a:r>
          </a:p>
          <a:p>
            <a:r>
              <a:rPr lang="en" altLang="zh-CN" dirty="0" err="1"/>
              <a:t>tcp</a:t>
            </a:r>
            <a:r>
              <a:rPr lang="en" altLang="zh-CN" dirty="0"/>
              <a:t> 0 0 coolshell.cn:80 117.136.20.85:50025 FIN_WAIT2</a:t>
            </a:r>
          </a:p>
          <a:p>
            <a:r>
              <a:rPr lang="en" altLang="zh-CN" dirty="0" err="1"/>
              <a:t>tcp</a:t>
            </a:r>
            <a:r>
              <a:rPr lang="en" altLang="zh-CN" dirty="0"/>
              <a:t> 0 0 :::22 :::* LISTEN</a:t>
            </a:r>
          </a:p>
          <a:p>
            <a:r>
              <a:rPr lang="zh-CN" altLang="en-US" b="1" dirty="0"/>
              <a:t>脱掉外套</a:t>
            </a:r>
          </a:p>
          <a:p>
            <a:r>
              <a:rPr lang="zh-CN" altLang="en-US" b="1" dirty="0"/>
              <a:t>过滤记录</a:t>
            </a:r>
          </a:p>
          <a:p>
            <a:r>
              <a:rPr lang="zh-CN" altLang="en-US" dirty="0"/>
              <a:t>我们再来看看如何过滤记录（下面过滤条件为：第三列的值为</a:t>
            </a:r>
            <a:r>
              <a:rPr lang="en-US" altLang="zh-CN" dirty="0"/>
              <a:t>0 &amp;&amp; </a:t>
            </a:r>
            <a:r>
              <a:rPr lang="zh-CN" altLang="en-US" dirty="0"/>
              <a:t>第</a:t>
            </a:r>
            <a:r>
              <a:rPr lang="en-US" altLang="zh-CN" dirty="0"/>
              <a:t>6</a:t>
            </a:r>
            <a:r>
              <a:rPr lang="zh-CN" altLang="en-US" dirty="0"/>
              <a:t>列的值为</a:t>
            </a:r>
            <a:r>
              <a:rPr lang="en" altLang="zh-CN" dirty="0"/>
              <a:t>LISTEN</a:t>
            </a:r>
            <a:r>
              <a:rPr lang="zh-CN" altLang="en" dirty="0"/>
              <a:t>）</a:t>
            </a:r>
          </a:p>
          <a:p>
            <a:r>
              <a:rPr lang="en" altLang="zh-CN" dirty="0"/>
              <a:t>$ </a:t>
            </a:r>
            <a:r>
              <a:rPr lang="en" altLang="zh-CN" dirty="0" err="1"/>
              <a:t>awk</a:t>
            </a:r>
            <a:r>
              <a:rPr lang="en" altLang="zh-CN" dirty="0"/>
              <a:t> '$3==0 &amp;&amp; $6=="LISTEN" ' </a:t>
            </a:r>
            <a:r>
              <a:rPr lang="en" altLang="zh-CN" dirty="0" err="1"/>
              <a:t>netstat.txt</a:t>
            </a:r>
            <a:endParaRPr lang="en" altLang="zh-CN" dirty="0"/>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其中的“</a:t>
            </a:r>
            <a:r>
              <a:rPr lang="en-US" altLang="zh-CN" dirty="0"/>
              <a:t>==”</a:t>
            </a:r>
            <a:r>
              <a:rPr lang="zh-CN" altLang="en-US" dirty="0"/>
              <a:t>为比较运算符。其他比较运算符：</a:t>
            </a:r>
            <a:r>
              <a:rPr lang="en-US" altLang="zh-CN" dirty="0"/>
              <a:t>!=, &gt;, &lt;, &gt;=, &lt;=</a:t>
            </a:r>
          </a:p>
          <a:p>
            <a:r>
              <a:rPr lang="zh-CN" altLang="en-US" dirty="0"/>
              <a:t>我们来看看各种过滤记录的方式：</a:t>
            </a:r>
          </a:p>
          <a:p>
            <a:r>
              <a:rPr lang="en-US" altLang="zh-CN" dirty="0"/>
              <a:t>$ </a:t>
            </a:r>
            <a:r>
              <a:rPr lang="en" altLang="zh-CN" dirty="0" err="1"/>
              <a:t>awk</a:t>
            </a:r>
            <a:r>
              <a:rPr lang="en" altLang="zh-CN" dirty="0"/>
              <a:t> ' $3&gt;0 {print $0}'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4166 coolshell.cn:80 61.148.242.38:30901 ESTABLISHED</a:t>
            </a:r>
          </a:p>
          <a:p>
            <a:r>
              <a:rPr lang="en" altLang="zh-CN" dirty="0" err="1"/>
              <a:t>tcp</a:t>
            </a:r>
            <a:r>
              <a:rPr lang="en" altLang="zh-CN" dirty="0"/>
              <a:t> 0 1 coolshell.cn:80 124.152.181.209:26825 FIN_WAIT1</a:t>
            </a:r>
          </a:p>
          <a:p>
            <a:r>
              <a:rPr lang="en" altLang="zh-CN" dirty="0" err="1"/>
              <a:t>tcp</a:t>
            </a:r>
            <a:r>
              <a:rPr lang="en" altLang="zh-CN" dirty="0"/>
              <a:t> 0 1 coolshell.cn:80 208.115.113.92:50601 LAST_ACK</a:t>
            </a:r>
          </a:p>
          <a:p>
            <a:r>
              <a:rPr lang="zh-CN" altLang="en-US" dirty="0"/>
              <a:t>如果我们需要表头的话，我们可以引入内建变量</a:t>
            </a:r>
            <a:r>
              <a:rPr lang="en" altLang="zh-CN" dirty="0"/>
              <a:t>NR</a:t>
            </a:r>
            <a:r>
              <a:rPr lang="zh-CN" altLang="en" dirty="0"/>
              <a:t>：</a:t>
            </a:r>
          </a:p>
          <a:p>
            <a:r>
              <a:rPr lang="en" altLang="zh-CN" dirty="0"/>
              <a:t>$ </a:t>
            </a:r>
            <a:r>
              <a:rPr lang="en" altLang="zh-CN" dirty="0" err="1"/>
              <a:t>awk</a:t>
            </a:r>
            <a:r>
              <a:rPr lang="en" altLang="zh-CN" dirty="0"/>
              <a:t> '$3==0 &amp;&amp; $6=="LISTEN" || NR==1 ' </a:t>
            </a:r>
            <a:r>
              <a:rPr lang="en" altLang="zh-CN" dirty="0" err="1"/>
              <a:t>netstat.txt</a:t>
            </a:r>
            <a:endParaRPr lang="en" altLang="zh-CN" dirty="0"/>
          </a:p>
          <a:p>
            <a:r>
              <a:rPr lang="en" altLang="zh-CN" dirty="0"/>
              <a:t>Proto </a:t>
            </a:r>
            <a:r>
              <a:rPr lang="en" altLang="zh-CN" dirty="0" err="1"/>
              <a:t>Recv</a:t>
            </a:r>
            <a:r>
              <a:rPr lang="en" altLang="zh-CN" dirty="0"/>
              <a:t>-Q Send-Q Local-Address Foreign-Address State</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再加上格式化输出：</a:t>
            </a:r>
          </a:p>
          <a:p>
            <a:r>
              <a:rPr lang="en-US" altLang="zh-CN" dirty="0"/>
              <a:t>$ </a:t>
            </a:r>
            <a:r>
              <a:rPr lang="en" altLang="zh-CN" dirty="0" err="1"/>
              <a:t>awk</a:t>
            </a:r>
            <a:r>
              <a:rPr lang="en" altLang="zh-CN" dirty="0"/>
              <a:t> '$3==0 &amp;&amp; $6=="LISTEN" || NR==1 {</a:t>
            </a:r>
            <a:r>
              <a:rPr lang="en" altLang="zh-CN" dirty="0" err="1"/>
              <a:t>printf</a:t>
            </a:r>
            <a:r>
              <a:rPr lang="en" altLang="zh-CN" dirty="0"/>
              <a:t> "%-20s %-20s %s\n",$4,$5,$6}' </a:t>
            </a:r>
            <a:r>
              <a:rPr lang="en" altLang="zh-CN" dirty="0" err="1"/>
              <a:t>netstat.txt</a:t>
            </a:r>
            <a:endParaRPr lang="en" altLang="zh-CN" dirty="0"/>
          </a:p>
          <a:p>
            <a:r>
              <a:rPr lang="en" altLang="zh-CN" dirty="0"/>
              <a:t>Local-Address Foreign-Address State</a:t>
            </a:r>
          </a:p>
          <a:p>
            <a:r>
              <a:rPr lang="en" altLang="zh-CN" dirty="0"/>
              <a:t>0.0.0.0:3306 0.0.0.0:* LISTEN</a:t>
            </a:r>
          </a:p>
          <a:p>
            <a:r>
              <a:rPr lang="en" altLang="zh-CN" dirty="0"/>
              <a:t>0.0.0.0:80 0.0.0.0:* LISTEN</a:t>
            </a:r>
          </a:p>
          <a:p>
            <a:r>
              <a:rPr lang="en" altLang="zh-CN" dirty="0"/>
              <a:t>127.0.0.1:9000 0.0.0.0:* LISTEN</a:t>
            </a:r>
          </a:p>
          <a:p>
            <a:r>
              <a:rPr lang="en" altLang="zh-CN" dirty="0"/>
              <a:t>:::22 :::* LISTEN</a:t>
            </a:r>
          </a:p>
          <a:p>
            <a:r>
              <a:rPr lang="zh-CN" altLang="en-US" b="1" dirty="0"/>
              <a:t>内建变量</a:t>
            </a:r>
          </a:p>
          <a:p>
            <a:r>
              <a:rPr lang="zh-CN" altLang="en-US" dirty="0"/>
              <a:t>说到了内建变量，我们可以来看看</a:t>
            </a:r>
            <a:r>
              <a:rPr lang="en" altLang="zh-CN" dirty="0" err="1"/>
              <a:t>awk</a:t>
            </a:r>
            <a:r>
              <a:rPr lang="zh-CN" altLang="en-US" dirty="0"/>
              <a:t>的一些内建变量：</a:t>
            </a:r>
          </a:p>
          <a:p>
            <a:r>
              <a:rPr lang="en-US" altLang="zh-CN" dirty="0"/>
              <a:t>$0 </a:t>
            </a:r>
            <a:r>
              <a:rPr lang="zh-CN" altLang="en-US" dirty="0"/>
              <a:t>当前记录（这个变量中存放着整个行的内容） </a:t>
            </a:r>
            <a:r>
              <a:rPr lang="en-US" altLang="zh-CN" dirty="0"/>
              <a:t>$1~$</a:t>
            </a:r>
            <a:r>
              <a:rPr lang="en" altLang="zh-CN" dirty="0"/>
              <a:t>n </a:t>
            </a:r>
            <a:r>
              <a:rPr lang="zh-CN" altLang="en-US" dirty="0"/>
              <a:t>当前记录的第</a:t>
            </a:r>
            <a:r>
              <a:rPr lang="en" altLang="zh-CN" dirty="0"/>
              <a:t>n</a:t>
            </a:r>
            <a:r>
              <a:rPr lang="zh-CN" altLang="en-US" dirty="0"/>
              <a:t>个字段，字段间由</a:t>
            </a:r>
            <a:r>
              <a:rPr lang="en" altLang="zh-CN" dirty="0"/>
              <a:t>FS</a:t>
            </a:r>
            <a:r>
              <a:rPr lang="zh-CN" altLang="en-US" dirty="0"/>
              <a:t>分隔 </a:t>
            </a:r>
            <a:r>
              <a:rPr lang="en" altLang="zh-CN" dirty="0"/>
              <a:t>FS </a:t>
            </a:r>
            <a:r>
              <a:rPr lang="zh-CN" altLang="en-US" dirty="0"/>
              <a:t>输入字段分隔符 默认是空格或</a:t>
            </a:r>
            <a:r>
              <a:rPr lang="en" altLang="zh-CN" dirty="0"/>
              <a:t>Tab NF </a:t>
            </a:r>
            <a:r>
              <a:rPr lang="zh-CN" altLang="en-US" dirty="0"/>
              <a:t>当前记录中的字段个数，就是有多少列 </a:t>
            </a:r>
            <a:r>
              <a:rPr lang="en" altLang="zh-CN" dirty="0"/>
              <a:t>NR </a:t>
            </a:r>
            <a:r>
              <a:rPr lang="zh-CN" altLang="en-US" dirty="0"/>
              <a:t>已经读出的记录数，就是行号，从</a:t>
            </a:r>
            <a:r>
              <a:rPr lang="en-US" altLang="zh-CN" dirty="0"/>
              <a:t>1</a:t>
            </a:r>
            <a:r>
              <a:rPr lang="zh-CN" altLang="en-US" dirty="0"/>
              <a:t>开始，如果有多个文件话，这个值也是不断累加中。 </a:t>
            </a:r>
            <a:r>
              <a:rPr lang="en" altLang="zh-CN" dirty="0"/>
              <a:t>FNR </a:t>
            </a:r>
            <a:r>
              <a:rPr lang="zh-CN" altLang="en-US" dirty="0"/>
              <a:t>当前记录数，与</a:t>
            </a:r>
            <a:r>
              <a:rPr lang="en" altLang="zh-CN" dirty="0"/>
              <a:t>NR</a:t>
            </a:r>
            <a:r>
              <a:rPr lang="zh-CN" altLang="en-US" dirty="0"/>
              <a:t>不同的是，这个值会是各个文件自己的行号 </a:t>
            </a:r>
            <a:r>
              <a:rPr lang="en" altLang="zh-CN" dirty="0"/>
              <a:t>RS </a:t>
            </a:r>
            <a:r>
              <a:rPr lang="zh-CN" altLang="en-US" dirty="0"/>
              <a:t>输入的记录分隔符， 默认为换行符 </a:t>
            </a:r>
            <a:r>
              <a:rPr lang="en" altLang="zh-CN" dirty="0"/>
              <a:t>OFS </a:t>
            </a:r>
            <a:r>
              <a:rPr lang="zh-CN" altLang="en-US" dirty="0"/>
              <a:t>输出字段分隔符， 默认也是空格 </a:t>
            </a:r>
            <a:r>
              <a:rPr lang="en" altLang="zh-CN" dirty="0"/>
              <a:t>ORS </a:t>
            </a:r>
            <a:r>
              <a:rPr lang="zh-CN" altLang="en-US" dirty="0"/>
              <a:t>输出的记录分隔符，默认为换行符 </a:t>
            </a:r>
            <a:r>
              <a:rPr lang="en" altLang="zh-CN" dirty="0"/>
              <a:t>FILENAME </a:t>
            </a:r>
            <a:r>
              <a:rPr lang="zh-CN" altLang="en-US" dirty="0"/>
              <a:t>当前输入文件的名字 怎么使用呢，比如：我们如果要输出行号：</a:t>
            </a:r>
          </a:p>
          <a:p>
            <a:r>
              <a:rPr lang="en-US" altLang="zh-CN" dirty="0"/>
              <a:t>$ </a:t>
            </a:r>
            <a:r>
              <a:rPr lang="en" altLang="zh-CN" dirty="0" err="1"/>
              <a:t>awk</a:t>
            </a:r>
            <a:r>
              <a:rPr lang="en" altLang="zh-CN" dirty="0"/>
              <a:t> '$3==0 &amp;&amp; $6=="ESTABLISHED" || NR==1 {</a:t>
            </a:r>
            <a:r>
              <a:rPr lang="en" altLang="zh-CN" dirty="0" err="1"/>
              <a:t>printf</a:t>
            </a:r>
            <a:r>
              <a:rPr lang="en" altLang="zh-CN" dirty="0"/>
              <a:t> "%02s %s %-20s %-20s %s\</a:t>
            </a:r>
            <a:r>
              <a:rPr lang="en" altLang="zh-CN" dirty="0" err="1"/>
              <a:t>n",NR</a:t>
            </a:r>
            <a:r>
              <a:rPr lang="en" altLang="zh-CN" dirty="0"/>
              <a:t>, FNR, $4,$5,$6}' </a:t>
            </a:r>
            <a:r>
              <a:rPr lang="en" altLang="zh-CN" dirty="0" err="1"/>
              <a:t>netstat.txt</a:t>
            </a:r>
            <a:endParaRPr lang="en" altLang="zh-CN" dirty="0"/>
          </a:p>
          <a:p>
            <a:r>
              <a:rPr lang="en" altLang="zh-CN" dirty="0"/>
              <a:t>01 1 Local-Address Foreign-Address State</a:t>
            </a:r>
          </a:p>
          <a:p>
            <a:r>
              <a:rPr lang="en" altLang="zh-CN" dirty="0"/>
              <a:t>07 7 coolshell.cn:80 110.194.134.189:1032 ESTABLISHED</a:t>
            </a:r>
          </a:p>
          <a:p>
            <a:r>
              <a:rPr lang="en" altLang="zh-CN" dirty="0"/>
              <a:t>08 8 coolshell.cn:80 123.169.124.111:49809 ESTABLISHED</a:t>
            </a:r>
          </a:p>
          <a:p>
            <a:r>
              <a:rPr lang="en" altLang="zh-CN" dirty="0"/>
              <a:t>10 10 coolshell.cn:80 123.169.124.111:49829 ESTABLISHED</a:t>
            </a:r>
          </a:p>
          <a:p>
            <a:r>
              <a:rPr lang="en" altLang="zh-CN" dirty="0"/>
              <a:t>14 14 coolshell.cn:80 110.194.134.189:4796 ESTABLISHED</a:t>
            </a:r>
          </a:p>
          <a:p>
            <a:r>
              <a:rPr lang="en" altLang="zh-CN" dirty="0"/>
              <a:t>17 17 coolshell.cn:80 123.169.124.111:49840 ESTABLISHED</a:t>
            </a:r>
          </a:p>
          <a:p>
            <a:r>
              <a:rPr lang="zh-CN" altLang="en-US" b="1" dirty="0"/>
              <a:t>指定分隔符</a:t>
            </a:r>
          </a:p>
          <a:p>
            <a:r>
              <a:rPr lang="en-US" altLang="zh-CN" dirty="0"/>
              <a:t>$ </a:t>
            </a:r>
            <a:r>
              <a:rPr lang="en" altLang="zh-CN" dirty="0" err="1"/>
              <a:t>awk</a:t>
            </a:r>
            <a:r>
              <a:rPr lang="en" altLang="zh-CN" dirty="0"/>
              <a:t> 'BEGIN{FS=":"} {print $1,$3,$6}' /</a:t>
            </a:r>
            <a:r>
              <a:rPr lang="en" altLang="zh-CN" dirty="0" err="1"/>
              <a:t>etc</a:t>
            </a:r>
            <a:r>
              <a:rPr lang="en" altLang="zh-CN" dirty="0"/>
              <a:t>/passwd</a:t>
            </a:r>
          </a:p>
          <a:p>
            <a:r>
              <a:rPr lang="en" altLang="zh-CN" dirty="0"/>
              <a:t>root 0 /root</a:t>
            </a:r>
          </a:p>
          <a:p>
            <a:r>
              <a:rPr lang="en" altLang="zh-CN" dirty="0"/>
              <a:t>bin 1 /bin</a:t>
            </a:r>
          </a:p>
          <a:p>
            <a:r>
              <a:rPr lang="en" altLang="zh-CN" dirty="0"/>
              <a:t>daemon 2 /</a:t>
            </a:r>
            <a:r>
              <a:rPr lang="en" altLang="zh-CN" dirty="0" err="1"/>
              <a:t>sbin</a:t>
            </a:r>
            <a:endParaRPr lang="en" altLang="zh-CN" dirty="0"/>
          </a:p>
          <a:p>
            <a:r>
              <a:rPr lang="en" altLang="zh-CN" dirty="0" err="1"/>
              <a:t>adm</a:t>
            </a:r>
            <a:r>
              <a:rPr lang="en" altLang="zh-CN" dirty="0"/>
              <a:t> 3 /var/</a:t>
            </a:r>
            <a:r>
              <a:rPr lang="en" altLang="zh-CN" dirty="0" err="1"/>
              <a:t>adm</a:t>
            </a:r>
            <a:endParaRPr lang="en" altLang="zh-CN" dirty="0"/>
          </a:p>
          <a:p>
            <a:r>
              <a:rPr lang="en" altLang="zh-CN" dirty="0" err="1"/>
              <a:t>lp</a:t>
            </a:r>
            <a:r>
              <a:rPr lang="en" altLang="zh-CN" dirty="0"/>
              <a:t> 4 /var/spool/</a:t>
            </a:r>
            <a:r>
              <a:rPr lang="en" altLang="zh-CN" dirty="0" err="1"/>
              <a:t>lpd</a:t>
            </a:r>
            <a:endParaRPr lang="en" altLang="zh-CN" dirty="0"/>
          </a:p>
          <a:p>
            <a:r>
              <a:rPr lang="en" altLang="zh-CN" dirty="0"/>
              <a:t>sync 5 /</a:t>
            </a:r>
            <a:r>
              <a:rPr lang="en" altLang="zh-CN" dirty="0" err="1"/>
              <a:t>sbin</a:t>
            </a:r>
            <a:endParaRPr lang="en" altLang="zh-CN" dirty="0"/>
          </a:p>
          <a:p>
            <a:r>
              <a:rPr lang="en" altLang="zh-CN" dirty="0"/>
              <a:t>shutdown 6 /</a:t>
            </a:r>
            <a:r>
              <a:rPr lang="en" altLang="zh-CN" dirty="0" err="1"/>
              <a:t>sbin</a:t>
            </a:r>
            <a:endParaRPr lang="en" altLang="zh-CN" dirty="0"/>
          </a:p>
          <a:p>
            <a:r>
              <a:rPr lang="en" altLang="zh-CN" dirty="0"/>
              <a:t>halt 7 /</a:t>
            </a:r>
            <a:r>
              <a:rPr lang="en" altLang="zh-CN" dirty="0" err="1"/>
              <a:t>sbin</a:t>
            </a:r>
            <a:endParaRPr lang="en" altLang="zh-CN" dirty="0"/>
          </a:p>
          <a:p>
            <a:r>
              <a:rPr lang="zh-CN" altLang="en-US" dirty="0"/>
              <a:t>上面的命令也等价于：（</a:t>
            </a:r>
            <a:r>
              <a:rPr lang="en-US" altLang="zh-CN" dirty="0"/>
              <a:t>-</a:t>
            </a:r>
            <a:r>
              <a:rPr lang="en" altLang="zh-CN" dirty="0"/>
              <a:t>F</a:t>
            </a:r>
            <a:r>
              <a:rPr lang="zh-CN" altLang="en-US" dirty="0"/>
              <a:t>的意思就是指定分隔符）</a:t>
            </a:r>
          </a:p>
          <a:p>
            <a:r>
              <a:rPr lang="en-US" altLang="zh-CN" dirty="0"/>
              <a:t>$ </a:t>
            </a:r>
            <a:r>
              <a:rPr lang="en" altLang="zh-CN" dirty="0" err="1"/>
              <a:t>awk</a:t>
            </a:r>
            <a:r>
              <a:rPr lang="en" altLang="zh-CN" dirty="0"/>
              <a:t> -F: '{print $1,$3,$6}' /</a:t>
            </a:r>
            <a:r>
              <a:rPr lang="en" altLang="zh-CN" dirty="0" err="1"/>
              <a:t>etc</a:t>
            </a:r>
            <a:r>
              <a:rPr lang="en" altLang="zh-CN" dirty="0"/>
              <a:t>/passwd</a:t>
            </a:r>
          </a:p>
          <a:p>
            <a:r>
              <a:rPr lang="zh-CN" altLang="en-US" dirty="0"/>
              <a:t>注：如果你要指定多个分隔符，你可以这样来：</a:t>
            </a:r>
          </a:p>
          <a:p>
            <a:r>
              <a:rPr lang="en" altLang="zh-CN" dirty="0" err="1"/>
              <a:t>awk</a:t>
            </a:r>
            <a:r>
              <a:rPr lang="en" altLang="zh-CN" dirty="0"/>
              <a:t> -F '[;:]'</a:t>
            </a:r>
          </a:p>
          <a:p>
            <a:r>
              <a:rPr lang="zh-CN" altLang="en-US" dirty="0"/>
              <a:t>再来看一个以</a:t>
            </a:r>
            <a:r>
              <a:rPr lang="en-US" altLang="zh-CN" dirty="0"/>
              <a:t>\</a:t>
            </a:r>
            <a:r>
              <a:rPr lang="en" altLang="zh-CN" dirty="0"/>
              <a:t>t</a:t>
            </a:r>
            <a:r>
              <a:rPr lang="zh-CN" altLang="en-US" dirty="0"/>
              <a:t>作为分隔符输出的例子（下面使用了</a:t>
            </a:r>
            <a:r>
              <a:rPr lang="en-US" altLang="zh-CN" dirty="0"/>
              <a:t>/</a:t>
            </a:r>
            <a:r>
              <a:rPr lang="en" altLang="zh-CN" dirty="0" err="1"/>
              <a:t>etc</a:t>
            </a:r>
            <a:r>
              <a:rPr lang="en" altLang="zh-CN" dirty="0"/>
              <a:t>/passwd</a:t>
            </a:r>
            <a:r>
              <a:rPr lang="zh-CN" altLang="en-US" dirty="0"/>
              <a:t>文件，这个文件是以</a:t>
            </a:r>
            <a:r>
              <a:rPr lang="en-US" altLang="zh-CN" dirty="0"/>
              <a:t>:</a:t>
            </a:r>
            <a:r>
              <a:rPr lang="zh-CN" altLang="en-US" dirty="0"/>
              <a:t>分隔的）：</a:t>
            </a:r>
          </a:p>
          <a:p>
            <a:r>
              <a:rPr lang="en-US" altLang="zh-CN" dirty="0"/>
              <a:t>$ </a:t>
            </a:r>
            <a:r>
              <a:rPr lang="en" altLang="zh-CN" dirty="0" err="1"/>
              <a:t>awk</a:t>
            </a:r>
            <a:r>
              <a:rPr lang="en" altLang="zh-CN" dirty="0"/>
              <a:t> -F: '{print $1,$3,$6}' OFS="\t" /</a:t>
            </a:r>
            <a:r>
              <a:rPr lang="en" altLang="zh-CN" dirty="0" err="1"/>
              <a:t>etc</a:t>
            </a:r>
            <a:r>
              <a:rPr lang="en" altLang="zh-CN" dirty="0"/>
              <a:t>/passwd</a:t>
            </a:r>
          </a:p>
          <a:p>
            <a:r>
              <a:rPr lang="en" altLang="zh-CN" dirty="0"/>
              <a:t>root 0 /root</a:t>
            </a:r>
          </a:p>
          <a:p>
            <a:r>
              <a:rPr lang="en" altLang="zh-CN" dirty="0"/>
              <a:t>bin 1 /bin</a:t>
            </a:r>
          </a:p>
          <a:p>
            <a:r>
              <a:rPr lang="en" altLang="zh-CN" dirty="0"/>
              <a:t>daemon 2 /</a:t>
            </a:r>
            <a:r>
              <a:rPr lang="en" altLang="zh-CN" dirty="0" err="1"/>
              <a:t>sbin</a:t>
            </a:r>
            <a:endParaRPr lang="en" altLang="zh-CN" dirty="0"/>
          </a:p>
          <a:p>
            <a:r>
              <a:rPr lang="en" altLang="zh-CN" dirty="0" err="1"/>
              <a:t>adm</a:t>
            </a:r>
            <a:r>
              <a:rPr lang="en" altLang="zh-CN" dirty="0"/>
              <a:t> 3 /var/</a:t>
            </a:r>
            <a:r>
              <a:rPr lang="en" altLang="zh-CN" dirty="0" err="1"/>
              <a:t>adm</a:t>
            </a:r>
            <a:endParaRPr lang="en" altLang="zh-CN" dirty="0"/>
          </a:p>
          <a:p>
            <a:r>
              <a:rPr lang="en" altLang="zh-CN" dirty="0" err="1"/>
              <a:t>lp</a:t>
            </a:r>
            <a:r>
              <a:rPr lang="en" altLang="zh-CN" dirty="0"/>
              <a:t> 4 /var/spool/</a:t>
            </a:r>
            <a:r>
              <a:rPr lang="en" altLang="zh-CN" dirty="0" err="1"/>
              <a:t>lpd</a:t>
            </a:r>
            <a:endParaRPr lang="en" altLang="zh-CN" dirty="0"/>
          </a:p>
          <a:p>
            <a:r>
              <a:rPr lang="en" altLang="zh-CN" dirty="0"/>
              <a:t>sync 5 /</a:t>
            </a:r>
            <a:r>
              <a:rPr lang="en" altLang="zh-CN" dirty="0" err="1"/>
              <a:t>sbin</a:t>
            </a:r>
            <a:endParaRPr lang="en" altLang="zh-CN" dirty="0"/>
          </a:p>
          <a:p>
            <a:r>
              <a:rPr lang="zh-CN" altLang="en-US" b="1" dirty="0"/>
              <a:t>脱掉衬衫</a:t>
            </a:r>
          </a:p>
          <a:p>
            <a:r>
              <a:rPr lang="zh-CN" altLang="en-US" b="1" dirty="0"/>
              <a:t>字符串匹配</a:t>
            </a:r>
          </a:p>
          <a:p>
            <a:r>
              <a:rPr lang="zh-CN" altLang="en-US" dirty="0"/>
              <a:t>我们再来看几个字符串匹配的示例：</a:t>
            </a:r>
          </a:p>
          <a:p>
            <a:r>
              <a:rPr lang="en-US" altLang="zh-CN" dirty="0"/>
              <a:t>$ </a:t>
            </a:r>
            <a:r>
              <a:rPr lang="en" altLang="zh-CN" dirty="0" err="1"/>
              <a:t>awk</a:t>
            </a:r>
            <a:r>
              <a:rPr lang="en" altLang="zh-CN" dirty="0"/>
              <a:t> '$6 ~ /FIN/ || NR==1 {print NR,$4,$5,$6}' OFS="\t" </a:t>
            </a:r>
            <a:r>
              <a:rPr lang="en" altLang="zh-CN" dirty="0" err="1"/>
              <a:t>netstat.txt</a:t>
            </a:r>
            <a:endParaRPr lang="en" altLang="zh-CN" dirty="0"/>
          </a:p>
          <a:p>
            <a:r>
              <a:rPr lang="en" altLang="zh-CN" dirty="0"/>
              <a:t>1 Local-Address Foreign-Address State</a:t>
            </a:r>
          </a:p>
          <a:p>
            <a:r>
              <a:rPr lang="en" altLang="zh-CN" dirty="0"/>
              <a:t>6 coolshell.cn:80 61.140.101.185:37538 FIN_WAIT2</a:t>
            </a:r>
          </a:p>
          <a:p>
            <a:r>
              <a:rPr lang="en" altLang="zh-CN" dirty="0"/>
              <a:t>9 coolshell.cn:80 116.234.127.77:11502 FIN_WAIT2</a:t>
            </a:r>
          </a:p>
          <a:p>
            <a:r>
              <a:rPr lang="en" altLang="zh-CN" dirty="0"/>
              <a:t>13 coolshell.cn:80 124.152.181.209:26825 FIN_WAIT1</a:t>
            </a:r>
          </a:p>
          <a:p>
            <a:r>
              <a:rPr lang="en" altLang="zh-CN" dirty="0"/>
              <a:t>18 coolshell.cn:80 117.136.20.85:50025 FIN_WAIT2</a:t>
            </a:r>
          </a:p>
          <a:p>
            <a:r>
              <a:rPr lang="en" altLang="zh-CN" dirty="0"/>
              <a:t>$ $ </a:t>
            </a:r>
            <a:r>
              <a:rPr lang="en" altLang="zh-CN" dirty="0" err="1"/>
              <a:t>awk</a:t>
            </a:r>
            <a:r>
              <a:rPr lang="en" altLang="zh-CN" dirty="0"/>
              <a:t> '$6 ~ /WAIT/ || NR==1 {print NR,$4,$5,$6}' OFS="\t" </a:t>
            </a:r>
            <a:r>
              <a:rPr lang="en" altLang="zh-CN" dirty="0" err="1"/>
              <a:t>netstat.txt</a:t>
            </a:r>
            <a:endParaRPr lang="en" altLang="zh-CN" dirty="0"/>
          </a:p>
          <a:p>
            <a:r>
              <a:rPr lang="en" altLang="zh-CN" dirty="0"/>
              <a:t>1 Local-Address Foreign-Address State</a:t>
            </a:r>
          </a:p>
          <a:p>
            <a:r>
              <a:rPr lang="en" altLang="zh-CN" dirty="0"/>
              <a:t>5 coolshell.cn:80 124.205.5.146:18245 TIME_WAIT</a:t>
            </a:r>
          </a:p>
          <a:p>
            <a:r>
              <a:rPr lang="en" altLang="zh-CN" dirty="0"/>
              <a:t>6 coolshell.cn:80 61.140.101.185:37538 FIN_WAIT2</a:t>
            </a:r>
          </a:p>
          <a:p>
            <a:r>
              <a:rPr lang="en" altLang="zh-CN" dirty="0"/>
              <a:t>9 coolshell.cn:80 116.234.127.77:11502 FIN_WAIT2</a:t>
            </a:r>
          </a:p>
          <a:p>
            <a:r>
              <a:rPr lang="en" altLang="zh-CN" dirty="0"/>
              <a:t>11 coolshell.cn:80 183.60.215.36:36970 TIME_WAIT</a:t>
            </a:r>
          </a:p>
          <a:p>
            <a:r>
              <a:rPr lang="en" altLang="zh-CN" dirty="0"/>
              <a:t>13 coolshell.cn:80 124.152.181.209:26825 FIN_WAIT1</a:t>
            </a:r>
          </a:p>
          <a:p>
            <a:r>
              <a:rPr lang="en" altLang="zh-CN" dirty="0"/>
              <a:t>15 coolshell.cn:80 183.60.212.163:51082 TIME_WAIT</a:t>
            </a:r>
          </a:p>
          <a:p>
            <a:r>
              <a:rPr lang="en" altLang="zh-CN" dirty="0"/>
              <a:t>18 coolshell.cn:80 117.136.20.85:50025 FIN_WAIT2</a:t>
            </a:r>
          </a:p>
          <a:p>
            <a:r>
              <a:rPr lang="zh-CN" altLang="en-US" dirty="0"/>
              <a:t>上面的第一个示例匹配</a:t>
            </a:r>
            <a:r>
              <a:rPr lang="en" altLang="zh-CN" dirty="0"/>
              <a:t>FIN</a:t>
            </a:r>
            <a:r>
              <a:rPr lang="zh-CN" altLang="en-US" dirty="0"/>
              <a:t>状态， 第二个示例匹配</a:t>
            </a:r>
            <a:r>
              <a:rPr lang="en" altLang="zh-CN" dirty="0"/>
              <a:t>WAIT</a:t>
            </a:r>
            <a:r>
              <a:rPr lang="zh-CN" altLang="en-US" dirty="0"/>
              <a:t>字样的状态。其实 </a:t>
            </a:r>
            <a:r>
              <a:rPr lang="en-US" altLang="zh-CN" dirty="0"/>
              <a:t>~ </a:t>
            </a:r>
            <a:r>
              <a:rPr lang="zh-CN" altLang="en-US" dirty="0"/>
              <a:t>表示模式开始。</a:t>
            </a:r>
            <a:r>
              <a:rPr lang="en-US" altLang="zh-CN" dirty="0"/>
              <a:t>/ /</a:t>
            </a:r>
            <a:r>
              <a:rPr lang="zh-CN" altLang="en-US" dirty="0"/>
              <a:t>中是模式。这就是一个正则表达式的匹配。</a:t>
            </a:r>
          </a:p>
          <a:p>
            <a:r>
              <a:rPr lang="zh-CN" altLang="en-US" dirty="0"/>
              <a:t>其实</a:t>
            </a:r>
            <a:r>
              <a:rPr lang="en" altLang="zh-CN" dirty="0" err="1"/>
              <a:t>awk</a:t>
            </a:r>
            <a:r>
              <a:rPr lang="zh-CN" altLang="en-US" dirty="0"/>
              <a:t>可以像</a:t>
            </a:r>
            <a:r>
              <a:rPr lang="en" altLang="zh-CN" dirty="0"/>
              <a:t>grep</a:t>
            </a:r>
            <a:r>
              <a:rPr lang="zh-CN" altLang="en-US" dirty="0"/>
              <a:t>一样的去匹配第一行，就像这样：</a:t>
            </a:r>
          </a:p>
          <a:p>
            <a:r>
              <a:rPr lang="en-US" altLang="zh-CN" dirty="0"/>
              <a:t>$ </a:t>
            </a:r>
            <a:r>
              <a:rPr lang="en" altLang="zh-CN" dirty="0" err="1"/>
              <a:t>awk</a:t>
            </a:r>
            <a:r>
              <a:rPr lang="en" altLang="zh-CN" dirty="0"/>
              <a:t> '/LISTEN/' </a:t>
            </a:r>
            <a:r>
              <a:rPr lang="en" altLang="zh-CN" dirty="0" err="1"/>
              <a:t>netstat.txt</a:t>
            </a:r>
            <a:endParaRPr lang="en" altLang="zh-CN" dirty="0"/>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zh-CN" altLang="en-US" dirty="0"/>
              <a:t>我们可以使用 “</a:t>
            </a:r>
            <a:r>
              <a:rPr lang="en-US" altLang="zh-CN" dirty="0"/>
              <a:t>/</a:t>
            </a:r>
            <a:r>
              <a:rPr lang="en" altLang="zh-CN" dirty="0"/>
              <a:t>FIN|TIME/” </a:t>
            </a:r>
            <a:r>
              <a:rPr lang="zh-CN" altLang="en-US" dirty="0"/>
              <a:t>来匹配 </a:t>
            </a:r>
            <a:r>
              <a:rPr lang="en" altLang="zh-CN" dirty="0"/>
              <a:t>FIN </a:t>
            </a:r>
            <a:r>
              <a:rPr lang="zh-CN" altLang="en-US" dirty="0"/>
              <a:t>或者 </a:t>
            </a:r>
            <a:r>
              <a:rPr lang="en" altLang="zh-CN" dirty="0"/>
              <a:t>TIME :</a:t>
            </a:r>
          </a:p>
          <a:p>
            <a:r>
              <a:rPr lang="en" altLang="zh-CN" dirty="0"/>
              <a:t>$ </a:t>
            </a:r>
            <a:r>
              <a:rPr lang="en" altLang="zh-CN" dirty="0" err="1"/>
              <a:t>awk</a:t>
            </a:r>
            <a:r>
              <a:rPr lang="en" altLang="zh-CN" dirty="0"/>
              <a:t> '$6 ~ /FIN|TIME/ || NR==1 {print NR,$4,$5,$6}' OFS="\t" </a:t>
            </a:r>
            <a:r>
              <a:rPr lang="en" altLang="zh-CN" dirty="0" err="1"/>
              <a:t>netstat.txt</a:t>
            </a:r>
            <a:endParaRPr lang="en" altLang="zh-CN" dirty="0"/>
          </a:p>
          <a:p>
            <a:r>
              <a:rPr lang="en" altLang="zh-CN" dirty="0"/>
              <a:t>1 Local-Address Foreign-Address State</a:t>
            </a:r>
          </a:p>
          <a:p>
            <a:r>
              <a:rPr lang="en" altLang="zh-CN" dirty="0"/>
              <a:t>5 coolshell.cn:80 124.205.5.146:18245 TIME_WAIT</a:t>
            </a:r>
          </a:p>
          <a:p>
            <a:r>
              <a:rPr lang="en" altLang="zh-CN" dirty="0"/>
              <a:t>6 coolshell.cn:80 61.140.101.185:37538 FIN_WAIT2</a:t>
            </a:r>
          </a:p>
          <a:p>
            <a:r>
              <a:rPr lang="en" altLang="zh-CN" dirty="0"/>
              <a:t>9 coolshell.cn:80 116.234.127.77:11502 FIN_WAIT2</a:t>
            </a:r>
          </a:p>
          <a:p>
            <a:r>
              <a:rPr lang="en" altLang="zh-CN" dirty="0"/>
              <a:t>11 coolshell.cn:80 183.60.215.36:36970 TIME_WAIT</a:t>
            </a:r>
          </a:p>
          <a:p>
            <a:r>
              <a:rPr lang="en" altLang="zh-CN" dirty="0"/>
              <a:t>13 coolshell.cn:80 124.152.181.209:26825 FIN_WAIT1</a:t>
            </a:r>
          </a:p>
          <a:p>
            <a:r>
              <a:rPr lang="en" altLang="zh-CN" dirty="0"/>
              <a:t>15 coolshell.cn:80 183.60.212.163:51082 TIME_WAIT</a:t>
            </a:r>
          </a:p>
          <a:p>
            <a:r>
              <a:rPr lang="en" altLang="zh-CN" dirty="0"/>
              <a:t>18 coolshell.cn:80 117.136.20.85:50025 FIN_WAIT2</a:t>
            </a:r>
          </a:p>
          <a:p>
            <a:r>
              <a:rPr lang="zh-CN" altLang="en-US" dirty="0"/>
              <a:t>再来看看模式取反的例子：</a:t>
            </a:r>
          </a:p>
          <a:p>
            <a:r>
              <a:rPr lang="en-US" altLang="zh-CN" dirty="0"/>
              <a:t>$ </a:t>
            </a:r>
            <a:r>
              <a:rPr lang="en" altLang="zh-CN" dirty="0" err="1"/>
              <a:t>awk</a:t>
            </a:r>
            <a:r>
              <a:rPr lang="en" altLang="zh-CN" dirty="0"/>
              <a:t> '$6 !~ /WAIT/ || NR==1 {print NR,$4,$5,$6}' OFS="\t" </a:t>
            </a:r>
            <a:r>
              <a:rPr lang="en" altLang="zh-CN" dirty="0" err="1"/>
              <a:t>netstat.txt</a:t>
            </a:r>
            <a:endParaRPr lang="en" altLang="zh-CN" dirty="0"/>
          </a:p>
          <a:p>
            <a:r>
              <a:rPr lang="en" altLang="zh-CN" dirty="0"/>
              <a:t>1 Local-Address Foreign-Address State</a:t>
            </a:r>
          </a:p>
          <a:p>
            <a:r>
              <a:rPr lang="en" altLang="zh-CN" dirty="0"/>
              <a:t>2 0.0.0.0:3306 0.0.0.0:* LISTEN</a:t>
            </a:r>
          </a:p>
          <a:p>
            <a:r>
              <a:rPr lang="en" altLang="zh-CN" dirty="0"/>
              <a:t>3 0.0.0.0:80 0.0.0.0:* LISTEN</a:t>
            </a:r>
          </a:p>
          <a:p>
            <a:r>
              <a:rPr lang="en" altLang="zh-CN" dirty="0"/>
              <a:t>4 127.0.0.1:9000 0.0.0.0:* LISTEN</a:t>
            </a:r>
          </a:p>
          <a:p>
            <a:r>
              <a:rPr lang="en" altLang="zh-CN" dirty="0"/>
              <a:t>7 coolshell.cn:80 110.194.134.189:1032 ESTABLISHED</a:t>
            </a:r>
          </a:p>
          <a:p>
            <a:r>
              <a:rPr lang="en" altLang="zh-CN" dirty="0"/>
              <a:t>8 coolshell.cn:80 123.169.124.111:49809 ESTABLISHED</a:t>
            </a:r>
          </a:p>
          <a:p>
            <a:r>
              <a:rPr lang="en" altLang="zh-CN" dirty="0"/>
              <a:t>10 coolshell.cn:80 123.169.124.111:49829 ESTABLISHED</a:t>
            </a:r>
          </a:p>
          <a:p>
            <a:r>
              <a:rPr lang="en" altLang="zh-CN" dirty="0"/>
              <a:t>12 coolshell.cn:80 61.148.242.38:30901 ESTABLISHED</a:t>
            </a:r>
          </a:p>
          <a:p>
            <a:r>
              <a:rPr lang="en" altLang="zh-CN" dirty="0"/>
              <a:t>14 coolshell.cn:80 110.194.134.189:4796 ESTABLISHED</a:t>
            </a:r>
          </a:p>
          <a:p>
            <a:r>
              <a:rPr lang="en" altLang="zh-CN" dirty="0"/>
              <a:t>16 coolshell.cn:80 208.115.113.92:50601 LAST_ACK</a:t>
            </a:r>
          </a:p>
          <a:p>
            <a:r>
              <a:rPr lang="en" altLang="zh-CN" dirty="0"/>
              <a:t>17 coolshell.cn:80 123.169.124.111:49840 ESTABLISHED</a:t>
            </a:r>
          </a:p>
          <a:p>
            <a:r>
              <a:rPr lang="en" altLang="zh-CN" dirty="0"/>
              <a:t>19 :::22 :::* LISTEN</a:t>
            </a:r>
          </a:p>
          <a:p>
            <a:r>
              <a:rPr lang="zh-CN" altLang="en-US" dirty="0"/>
              <a:t>或是：</a:t>
            </a:r>
          </a:p>
          <a:p>
            <a:r>
              <a:rPr lang="en" altLang="zh-CN" dirty="0" err="1"/>
              <a:t>awk</a:t>
            </a:r>
            <a:r>
              <a:rPr lang="en" altLang="zh-CN" dirty="0"/>
              <a:t> '!/WAIT/' </a:t>
            </a:r>
            <a:r>
              <a:rPr lang="en" altLang="zh-CN" dirty="0" err="1"/>
              <a:t>netstat.txt</a:t>
            </a:r>
            <a:endParaRPr lang="en" altLang="zh-CN" dirty="0"/>
          </a:p>
          <a:p>
            <a:r>
              <a:rPr lang="zh-CN" altLang="en-US" b="1" dirty="0"/>
              <a:t>折分文件</a:t>
            </a:r>
            <a:endParaRPr lang="zh-CN" altLang="en-US" dirty="0"/>
          </a:p>
          <a:p>
            <a:r>
              <a:rPr lang="en" altLang="zh-CN" dirty="0" err="1"/>
              <a:t>awk</a:t>
            </a:r>
            <a:r>
              <a:rPr lang="zh-CN" altLang="en-US" dirty="0"/>
              <a:t>拆分文件很简单，使用重定向就好了。下面这个例子，是按第</a:t>
            </a:r>
            <a:r>
              <a:rPr lang="en-US" altLang="zh-CN" dirty="0"/>
              <a:t>6</a:t>
            </a:r>
            <a:r>
              <a:rPr lang="zh-CN" altLang="en-US" dirty="0"/>
              <a:t>例分隔文件，相当的简单（其中的</a:t>
            </a:r>
            <a:r>
              <a:rPr lang="en" altLang="zh-CN" dirty="0"/>
              <a:t>NR!=1</a:t>
            </a:r>
            <a:r>
              <a:rPr lang="zh-CN" altLang="en-US" dirty="0"/>
              <a:t>表示不处理表头）。</a:t>
            </a:r>
          </a:p>
          <a:p>
            <a:r>
              <a:rPr lang="en-US" altLang="zh-CN" dirty="0"/>
              <a:t>$ </a:t>
            </a:r>
            <a:r>
              <a:rPr lang="en" altLang="zh-CN" dirty="0" err="1"/>
              <a:t>awk</a:t>
            </a:r>
            <a:r>
              <a:rPr lang="en" altLang="zh-CN" dirty="0"/>
              <a:t> 'NR!=1{print &gt; $6}' </a:t>
            </a:r>
            <a:r>
              <a:rPr lang="en" altLang="zh-CN" dirty="0" err="1"/>
              <a:t>netstat.txt</a:t>
            </a:r>
            <a:endParaRPr lang="en" altLang="zh-CN" dirty="0"/>
          </a:p>
          <a:p>
            <a:r>
              <a:rPr lang="en" altLang="zh-CN" dirty="0"/>
              <a:t>$ ls</a:t>
            </a:r>
          </a:p>
          <a:p>
            <a:r>
              <a:rPr lang="en" altLang="zh-CN" dirty="0"/>
              <a:t>ESTABLISHED FIN_WAIT1 FIN_WAIT2 LAST_ACK LISTEN </a:t>
            </a:r>
            <a:r>
              <a:rPr lang="en" altLang="zh-CN" dirty="0" err="1"/>
              <a:t>netstat.txt</a:t>
            </a:r>
            <a:r>
              <a:rPr lang="en" altLang="zh-CN" dirty="0"/>
              <a:t> TIME_WAIT</a:t>
            </a:r>
          </a:p>
          <a:p>
            <a:r>
              <a:rPr lang="en" altLang="zh-CN" dirty="0"/>
              <a:t>$ cat ESTABLISHED</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coolshell.cn:80 123.169.124.111:49829 ESTABLISHED</a:t>
            </a:r>
          </a:p>
          <a:p>
            <a:r>
              <a:rPr lang="en" altLang="zh-CN" dirty="0" err="1"/>
              <a:t>tcp</a:t>
            </a:r>
            <a:r>
              <a:rPr lang="en" altLang="zh-CN" dirty="0"/>
              <a:t> 0 4166 coolshell.cn:80 61.148.242.38:30901 ESTABLISHED</a:t>
            </a:r>
          </a:p>
          <a:p>
            <a:r>
              <a:rPr lang="en" altLang="zh-CN" dirty="0" err="1"/>
              <a:t>tcp</a:t>
            </a:r>
            <a:r>
              <a:rPr lang="en" altLang="zh-CN" dirty="0"/>
              <a:t> 0 0 coolshell.cn:80 110.194.134.189:4796 ESTABLISHED</a:t>
            </a:r>
          </a:p>
          <a:p>
            <a:r>
              <a:rPr lang="en" altLang="zh-CN" dirty="0" err="1"/>
              <a:t>tcp</a:t>
            </a:r>
            <a:r>
              <a:rPr lang="en" altLang="zh-CN" dirty="0"/>
              <a:t> 0 0 coolshell.cn:80 123.169.124.111:49840 ESTABLISHED</a:t>
            </a:r>
          </a:p>
          <a:p>
            <a:r>
              <a:rPr lang="en" altLang="zh-CN" dirty="0"/>
              <a:t>$ cat FIN_WAIT1</a:t>
            </a:r>
          </a:p>
          <a:p>
            <a:r>
              <a:rPr lang="en" altLang="zh-CN" dirty="0" err="1"/>
              <a:t>tcp</a:t>
            </a:r>
            <a:r>
              <a:rPr lang="en" altLang="zh-CN" dirty="0"/>
              <a:t> 0 1 coolshell.cn:80 124.152.181.209:26825 FIN_WAIT1</a:t>
            </a:r>
          </a:p>
          <a:p>
            <a:r>
              <a:rPr lang="en" altLang="zh-CN" dirty="0"/>
              <a:t>$ cat FIN_WAIT2</a:t>
            </a:r>
          </a:p>
          <a:p>
            <a:r>
              <a:rPr lang="en" altLang="zh-CN" dirty="0" err="1"/>
              <a:t>tcp</a:t>
            </a:r>
            <a:r>
              <a:rPr lang="en" altLang="zh-CN" dirty="0"/>
              <a:t> 0 0 coolshell.cn:80 61.140.101.185:37538 FIN_WAIT2</a:t>
            </a:r>
          </a:p>
          <a:p>
            <a:r>
              <a:rPr lang="en" altLang="zh-CN" dirty="0" err="1"/>
              <a:t>tcp</a:t>
            </a:r>
            <a:r>
              <a:rPr lang="en" altLang="zh-CN" dirty="0"/>
              <a:t> 0 0 coolshell.cn:80 116.234.127.77:11502 FIN_WAIT2</a:t>
            </a:r>
          </a:p>
          <a:p>
            <a:r>
              <a:rPr lang="en" altLang="zh-CN" dirty="0" err="1"/>
              <a:t>tcp</a:t>
            </a:r>
            <a:r>
              <a:rPr lang="en" altLang="zh-CN" dirty="0"/>
              <a:t> 0 0 coolshell.cn:80 117.136.20.85:50025 FIN_WAIT2</a:t>
            </a:r>
          </a:p>
          <a:p>
            <a:r>
              <a:rPr lang="en" altLang="zh-CN" dirty="0"/>
              <a:t>$ cat LAST_ACK</a:t>
            </a:r>
          </a:p>
          <a:p>
            <a:r>
              <a:rPr lang="en" altLang="zh-CN" dirty="0" err="1"/>
              <a:t>tcp</a:t>
            </a:r>
            <a:r>
              <a:rPr lang="en" altLang="zh-CN" dirty="0"/>
              <a:t> 0 1 coolshell.cn:80 208.115.113.92:50601 LAST_ACK</a:t>
            </a:r>
          </a:p>
          <a:p>
            <a:r>
              <a:rPr lang="en" altLang="zh-CN" dirty="0"/>
              <a:t>$ cat LISTEN</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en" altLang="zh-CN" dirty="0"/>
              <a:t>$ cat TIME_WAIT</a:t>
            </a:r>
          </a:p>
          <a:p>
            <a:r>
              <a:rPr lang="en" altLang="zh-CN" dirty="0" err="1"/>
              <a:t>tcp</a:t>
            </a:r>
            <a:r>
              <a:rPr lang="en" altLang="zh-CN" dirty="0"/>
              <a:t> 0 0 coolshell.cn:80 124.205.5.146:18245 TIME_WAIT</a:t>
            </a:r>
          </a:p>
          <a:p>
            <a:r>
              <a:rPr lang="en" altLang="zh-CN" dirty="0" err="1"/>
              <a:t>tcp</a:t>
            </a:r>
            <a:r>
              <a:rPr lang="en" altLang="zh-CN" dirty="0"/>
              <a:t> 0 0 coolshell.cn:80 183.60.215.36:36970 TIME_WAIT</a:t>
            </a:r>
          </a:p>
          <a:p>
            <a:r>
              <a:rPr lang="en" altLang="zh-CN" dirty="0" err="1"/>
              <a:t>tcp</a:t>
            </a:r>
            <a:r>
              <a:rPr lang="en" altLang="zh-CN" dirty="0"/>
              <a:t> 0 0 coolshell.cn:80 183.60.212.163:51082 TIME_WAIT</a:t>
            </a:r>
          </a:p>
          <a:p>
            <a:r>
              <a:rPr lang="zh-CN" altLang="en-US" dirty="0"/>
              <a:t>你也可以把指定的列输出到文件：</a:t>
            </a:r>
          </a:p>
          <a:p>
            <a:r>
              <a:rPr lang="en" altLang="zh-CN" dirty="0" err="1"/>
              <a:t>awk</a:t>
            </a:r>
            <a:r>
              <a:rPr lang="en" altLang="zh-CN" dirty="0"/>
              <a:t> 'NR!=1{print $4,$5 &gt; $6}' </a:t>
            </a:r>
            <a:r>
              <a:rPr lang="en" altLang="zh-CN" dirty="0" err="1"/>
              <a:t>netstat.txt</a:t>
            </a:r>
            <a:endParaRPr lang="en" altLang="zh-CN" dirty="0"/>
          </a:p>
          <a:p>
            <a:r>
              <a:rPr lang="zh-CN" altLang="en-US" dirty="0"/>
              <a:t>再复杂一点：（注意其中的</a:t>
            </a:r>
            <a:r>
              <a:rPr lang="en" altLang="zh-CN" dirty="0"/>
              <a:t>if-else-if</a:t>
            </a:r>
            <a:r>
              <a:rPr lang="zh-CN" altLang="en-US" dirty="0"/>
              <a:t>语句，可见</a:t>
            </a:r>
            <a:r>
              <a:rPr lang="en" altLang="zh-CN" dirty="0" err="1"/>
              <a:t>awk</a:t>
            </a:r>
            <a:r>
              <a:rPr lang="zh-CN" altLang="en-US" dirty="0"/>
              <a:t>其实是个脚本解释器）</a:t>
            </a:r>
          </a:p>
          <a:p>
            <a:r>
              <a:rPr lang="en-US" altLang="zh-CN" dirty="0"/>
              <a:t>$ </a:t>
            </a:r>
            <a:r>
              <a:rPr lang="en" altLang="zh-CN" dirty="0" err="1"/>
              <a:t>awk</a:t>
            </a:r>
            <a:r>
              <a:rPr lang="en" altLang="zh-CN" dirty="0"/>
              <a:t> 'NR!=1{if($6 ~ /TIME|ESTABLISHED/) print &gt; "1.txt";</a:t>
            </a:r>
          </a:p>
          <a:p>
            <a:r>
              <a:rPr lang="en" altLang="zh-CN" dirty="0"/>
              <a:t>else if($6 ~ /LISTEN/) print &gt; "2.txt";</a:t>
            </a:r>
          </a:p>
          <a:p>
            <a:r>
              <a:rPr lang="en" altLang="zh-CN" dirty="0"/>
              <a:t>else print &gt; "3.txt" }' </a:t>
            </a:r>
            <a:r>
              <a:rPr lang="en" altLang="zh-CN" dirty="0" err="1"/>
              <a:t>netstat.txt</a:t>
            </a:r>
            <a:endParaRPr lang="en" altLang="zh-CN" dirty="0"/>
          </a:p>
          <a:p>
            <a:r>
              <a:rPr lang="en" altLang="zh-CN" dirty="0"/>
              <a:t>$ ls ?.txt</a:t>
            </a:r>
          </a:p>
          <a:p>
            <a:r>
              <a:rPr lang="en" altLang="zh-CN" dirty="0"/>
              <a:t>1.txt 2.txt 3.txt</a:t>
            </a:r>
          </a:p>
          <a:p>
            <a:r>
              <a:rPr lang="en" altLang="zh-CN" dirty="0"/>
              <a:t>$ cat 1.txt</a:t>
            </a:r>
          </a:p>
          <a:p>
            <a:r>
              <a:rPr lang="en" altLang="zh-CN" dirty="0" err="1"/>
              <a:t>tcp</a:t>
            </a:r>
            <a:r>
              <a:rPr lang="en" altLang="zh-CN" dirty="0"/>
              <a:t> 0 0 coolshell.cn:80 124.205.5.146:18245 TIME_WAIT</a:t>
            </a:r>
          </a:p>
          <a:p>
            <a:r>
              <a:rPr lang="en" altLang="zh-CN" dirty="0" err="1"/>
              <a:t>tcp</a:t>
            </a:r>
            <a:r>
              <a:rPr lang="en" altLang="zh-CN" dirty="0"/>
              <a:t> 0 0 coolshell.cn:80 110.194.134.189:1032 ESTABLISHED</a:t>
            </a:r>
          </a:p>
          <a:p>
            <a:r>
              <a:rPr lang="en" altLang="zh-CN" dirty="0" err="1"/>
              <a:t>tcp</a:t>
            </a:r>
            <a:r>
              <a:rPr lang="en" altLang="zh-CN" dirty="0"/>
              <a:t> 0 0 coolshell.cn:80 123.169.124.111:49809 ESTABLISHED</a:t>
            </a:r>
          </a:p>
          <a:p>
            <a:r>
              <a:rPr lang="en" altLang="zh-CN" dirty="0" err="1"/>
              <a:t>tcp</a:t>
            </a:r>
            <a:r>
              <a:rPr lang="en" altLang="zh-CN" dirty="0"/>
              <a:t> 0 0 coolshell.cn:80 123.169.124.111:49829 ESTABLISHED</a:t>
            </a:r>
          </a:p>
          <a:p>
            <a:r>
              <a:rPr lang="en" altLang="zh-CN" dirty="0" err="1"/>
              <a:t>tcp</a:t>
            </a:r>
            <a:r>
              <a:rPr lang="en" altLang="zh-CN" dirty="0"/>
              <a:t> 0 0 coolshell.cn:80 183.60.215.36:36970 TIME_WAIT</a:t>
            </a:r>
          </a:p>
          <a:p>
            <a:r>
              <a:rPr lang="en" altLang="zh-CN" dirty="0" err="1"/>
              <a:t>tcp</a:t>
            </a:r>
            <a:r>
              <a:rPr lang="en" altLang="zh-CN" dirty="0"/>
              <a:t> 0 4166 coolshell.cn:80 61.148.242.38:30901 ESTABLISHED</a:t>
            </a:r>
          </a:p>
          <a:p>
            <a:r>
              <a:rPr lang="en" altLang="zh-CN" dirty="0" err="1"/>
              <a:t>tcp</a:t>
            </a:r>
            <a:r>
              <a:rPr lang="en" altLang="zh-CN" dirty="0"/>
              <a:t> 0 0 coolshell.cn:80 110.194.134.189:4796 ESTABLISHED</a:t>
            </a:r>
          </a:p>
          <a:p>
            <a:r>
              <a:rPr lang="en" altLang="zh-CN" dirty="0" err="1"/>
              <a:t>tcp</a:t>
            </a:r>
            <a:r>
              <a:rPr lang="en" altLang="zh-CN" dirty="0"/>
              <a:t> 0 0 coolshell.cn:80 183.60.212.163:51082 TIME_WAIT</a:t>
            </a:r>
          </a:p>
          <a:p>
            <a:r>
              <a:rPr lang="en" altLang="zh-CN" dirty="0" err="1"/>
              <a:t>tcp</a:t>
            </a:r>
            <a:r>
              <a:rPr lang="en" altLang="zh-CN" dirty="0"/>
              <a:t> 0 0 coolshell.cn:80 123.169.124.111:49840 ESTABLISHED</a:t>
            </a:r>
          </a:p>
          <a:p>
            <a:r>
              <a:rPr lang="en" altLang="zh-CN" dirty="0"/>
              <a:t>$ cat 2.txt</a:t>
            </a:r>
          </a:p>
          <a:p>
            <a:r>
              <a:rPr lang="en" altLang="zh-CN" dirty="0" err="1"/>
              <a:t>tcp</a:t>
            </a:r>
            <a:r>
              <a:rPr lang="en" altLang="zh-CN" dirty="0"/>
              <a:t> 0 0 0.0.0.0:3306 0.0.0.0:* LISTEN</a:t>
            </a:r>
          </a:p>
          <a:p>
            <a:r>
              <a:rPr lang="en" altLang="zh-CN" dirty="0" err="1"/>
              <a:t>tcp</a:t>
            </a:r>
            <a:r>
              <a:rPr lang="en" altLang="zh-CN" dirty="0"/>
              <a:t> 0 0 0.0.0.0:80 0.0.0.0:* LISTEN</a:t>
            </a:r>
          </a:p>
          <a:p>
            <a:r>
              <a:rPr lang="en" altLang="zh-CN" dirty="0" err="1"/>
              <a:t>tcp</a:t>
            </a:r>
            <a:r>
              <a:rPr lang="en" altLang="zh-CN" dirty="0"/>
              <a:t> 0 0 127.0.0.1:9000 0.0.0.0:* LISTEN</a:t>
            </a:r>
          </a:p>
          <a:p>
            <a:r>
              <a:rPr lang="en" altLang="zh-CN" dirty="0" err="1"/>
              <a:t>tcp</a:t>
            </a:r>
            <a:r>
              <a:rPr lang="en" altLang="zh-CN" dirty="0"/>
              <a:t> 0 0 :::22 :::* LISTEN</a:t>
            </a:r>
          </a:p>
          <a:p>
            <a:r>
              <a:rPr lang="en" altLang="zh-CN" dirty="0"/>
              <a:t>$ cat 3.txt</a:t>
            </a:r>
          </a:p>
          <a:p>
            <a:r>
              <a:rPr lang="en" altLang="zh-CN" dirty="0" err="1"/>
              <a:t>tcp</a:t>
            </a:r>
            <a:r>
              <a:rPr lang="en" altLang="zh-CN" dirty="0"/>
              <a:t> 0 0 coolshell.cn:80 61.140.101.185:37538 FIN_WAIT2</a:t>
            </a:r>
          </a:p>
          <a:p>
            <a:r>
              <a:rPr lang="en" altLang="zh-CN" dirty="0" err="1"/>
              <a:t>tcp</a:t>
            </a:r>
            <a:r>
              <a:rPr lang="en" altLang="zh-CN" dirty="0"/>
              <a:t> 0 0 coolshell.cn:80 116.234.127.77:11502 FIN_WAIT2</a:t>
            </a:r>
          </a:p>
          <a:p>
            <a:r>
              <a:rPr lang="en" altLang="zh-CN" dirty="0" err="1"/>
              <a:t>tcp</a:t>
            </a:r>
            <a:r>
              <a:rPr lang="en" altLang="zh-CN" dirty="0"/>
              <a:t> 0 1 coolshell.cn:80 124.152.181.209:26825 FIN_WAIT1</a:t>
            </a:r>
          </a:p>
          <a:p>
            <a:r>
              <a:rPr lang="en" altLang="zh-CN" dirty="0" err="1"/>
              <a:t>tcp</a:t>
            </a:r>
            <a:r>
              <a:rPr lang="en" altLang="zh-CN" dirty="0"/>
              <a:t> 0 1 coolshell.cn:80 208.115.113.92:50601 LAST_ACK</a:t>
            </a:r>
          </a:p>
          <a:p>
            <a:r>
              <a:rPr lang="en" altLang="zh-CN" dirty="0" err="1"/>
              <a:t>tcp</a:t>
            </a:r>
            <a:r>
              <a:rPr lang="en" altLang="zh-CN" dirty="0"/>
              <a:t> 0 0 coolshell.cn:80 117.136.20.85:50025 FIN_WAIT2</a:t>
            </a:r>
          </a:p>
          <a:p>
            <a:r>
              <a:rPr lang="zh-CN" altLang="en-US" b="1" dirty="0"/>
              <a:t>统计</a:t>
            </a:r>
          </a:p>
          <a:p>
            <a:r>
              <a:rPr lang="zh-CN" altLang="en-US" dirty="0"/>
              <a:t>下面的命令计算所有的</a:t>
            </a:r>
            <a:r>
              <a:rPr lang="en" altLang="zh-CN" dirty="0"/>
              <a:t>C</a:t>
            </a:r>
            <a:r>
              <a:rPr lang="zh-CN" altLang="en-US" dirty="0"/>
              <a:t>文件，</a:t>
            </a:r>
            <a:r>
              <a:rPr lang="en" altLang="zh-CN" dirty="0"/>
              <a:t>CPP</a:t>
            </a:r>
            <a:r>
              <a:rPr lang="zh-CN" altLang="en-US" dirty="0"/>
              <a:t>文件和</a:t>
            </a:r>
            <a:r>
              <a:rPr lang="en" altLang="zh-CN" dirty="0"/>
              <a:t>H</a:t>
            </a:r>
            <a:r>
              <a:rPr lang="zh-CN" altLang="en-US" dirty="0"/>
              <a:t>文件的文件大小总和。</a:t>
            </a:r>
          </a:p>
          <a:p>
            <a:r>
              <a:rPr lang="en-US" altLang="zh-CN" dirty="0"/>
              <a:t>$ </a:t>
            </a:r>
            <a:r>
              <a:rPr lang="en" altLang="zh-CN" dirty="0"/>
              <a:t>ls -l *.</a:t>
            </a:r>
            <a:r>
              <a:rPr lang="en" altLang="zh-CN" dirty="0" err="1"/>
              <a:t>cpp</a:t>
            </a:r>
            <a:r>
              <a:rPr lang="en" altLang="zh-CN" dirty="0"/>
              <a:t> *.c *.h | </a:t>
            </a:r>
            <a:r>
              <a:rPr lang="en" altLang="zh-CN" dirty="0" err="1"/>
              <a:t>awk</a:t>
            </a:r>
            <a:r>
              <a:rPr lang="en" altLang="zh-CN" dirty="0"/>
              <a:t> '{sum+=$5} END {print sum}'</a:t>
            </a:r>
          </a:p>
          <a:p>
            <a:r>
              <a:rPr lang="en" altLang="zh-CN" dirty="0"/>
              <a:t>2511401</a:t>
            </a:r>
          </a:p>
          <a:p>
            <a:r>
              <a:rPr lang="zh-CN" altLang="en-US" dirty="0"/>
              <a:t>我们再来看一个统计各个</a:t>
            </a:r>
            <a:r>
              <a:rPr lang="en" altLang="zh-CN" dirty="0"/>
              <a:t>connection</a:t>
            </a:r>
            <a:r>
              <a:rPr lang="zh-CN" altLang="en-US" dirty="0"/>
              <a:t>状态的用法：（我们可以看到一些编程的影子了，大家都是程序员我就不解释了。注意其中的数组的用法）</a:t>
            </a:r>
          </a:p>
          <a:p>
            <a:r>
              <a:rPr lang="en-US" altLang="zh-CN" dirty="0"/>
              <a:t>$ </a:t>
            </a:r>
            <a:r>
              <a:rPr lang="en" altLang="zh-CN" dirty="0" err="1"/>
              <a:t>awk</a:t>
            </a:r>
            <a:r>
              <a:rPr lang="en" altLang="zh-CN" dirty="0"/>
              <a:t> 'NR!=1{a[$6]++;} END {for (</a:t>
            </a:r>
            <a:r>
              <a:rPr lang="en" altLang="zh-CN" dirty="0" err="1"/>
              <a:t>i</a:t>
            </a:r>
            <a:r>
              <a:rPr lang="en" altLang="zh-CN" dirty="0"/>
              <a:t> in a) print </a:t>
            </a:r>
            <a:r>
              <a:rPr lang="en" altLang="zh-CN" dirty="0" err="1"/>
              <a:t>i</a:t>
            </a:r>
            <a:r>
              <a:rPr lang="en" altLang="zh-CN" dirty="0"/>
              <a:t> ", " a[</a:t>
            </a:r>
            <a:r>
              <a:rPr lang="en" altLang="zh-CN" dirty="0" err="1"/>
              <a:t>i</a:t>
            </a:r>
            <a:r>
              <a:rPr lang="en" altLang="zh-CN" dirty="0"/>
              <a:t>];}' </a:t>
            </a:r>
            <a:r>
              <a:rPr lang="en" altLang="zh-CN" dirty="0" err="1"/>
              <a:t>netstat.txt</a:t>
            </a:r>
            <a:endParaRPr lang="en" altLang="zh-CN" dirty="0"/>
          </a:p>
          <a:p>
            <a:r>
              <a:rPr lang="en" altLang="zh-CN" dirty="0"/>
              <a:t>TIME_WAIT, 3</a:t>
            </a:r>
          </a:p>
          <a:p>
            <a:r>
              <a:rPr lang="en" altLang="zh-CN" dirty="0"/>
              <a:t>FIN_WAIT1, 1</a:t>
            </a:r>
          </a:p>
          <a:p>
            <a:r>
              <a:rPr lang="en" altLang="zh-CN" dirty="0"/>
              <a:t>ESTABLISHED, 6</a:t>
            </a:r>
          </a:p>
          <a:p>
            <a:r>
              <a:rPr lang="en" altLang="zh-CN" dirty="0"/>
              <a:t>FIN_WAIT2, 3</a:t>
            </a:r>
          </a:p>
          <a:p>
            <a:r>
              <a:rPr lang="en" altLang="zh-CN" dirty="0"/>
              <a:t>LAST_ACK, 1</a:t>
            </a:r>
          </a:p>
          <a:p>
            <a:r>
              <a:rPr lang="en" altLang="zh-CN" dirty="0"/>
              <a:t>LISTEN, 4</a:t>
            </a:r>
          </a:p>
          <a:p>
            <a:r>
              <a:rPr lang="zh-CN" altLang="en-US" dirty="0"/>
              <a:t>再来看看统计每个用户的进程的占了多少内存（注：</a:t>
            </a:r>
            <a:r>
              <a:rPr lang="en" altLang="zh-CN" dirty="0"/>
              <a:t>sum</a:t>
            </a:r>
            <a:r>
              <a:rPr lang="zh-CN" altLang="en-US" dirty="0"/>
              <a:t>的</a:t>
            </a:r>
            <a:r>
              <a:rPr lang="en" altLang="zh-CN" dirty="0"/>
              <a:t>RSS</a:t>
            </a:r>
            <a:r>
              <a:rPr lang="zh-CN" altLang="en-US" dirty="0"/>
              <a:t>那一列）</a:t>
            </a:r>
          </a:p>
          <a:p>
            <a:r>
              <a:rPr lang="en-US" altLang="zh-CN" dirty="0"/>
              <a:t>$ </a:t>
            </a:r>
            <a:r>
              <a:rPr lang="en" altLang="zh-CN" dirty="0" err="1"/>
              <a:t>ps</a:t>
            </a:r>
            <a:r>
              <a:rPr lang="en" altLang="zh-CN" dirty="0"/>
              <a:t> aux | </a:t>
            </a:r>
            <a:r>
              <a:rPr lang="en" altLang="zh-CN" dirty="0" err="1"/>
              <a:t>awk</a:t>
            </a:r>
            <a:r>
              <a:rPr lang="en" altLang="zh-CN" dirty="0"/>
              <a:t> 'NR!=1{a[$1]+=$6;} END { for(</a:t>
            </a:r>
            <a:r>
              <a:rPr lang="en" altLang="zh-CN" dirty="0" err="1"/>
              <a:t>i</a:t>
            </a:r>
            <a:r>
              <a:rPr lang="en" altLang="zh-CN" dirty="0"/>
              <a:t> in a) print </a:t>
            </a:r>
            <a:r>
              <a:rPr lang="en" altLang="zh-CN" dirty="0" err="1"/>
              <a:t>i</a:t>
            </a:r>
            <a:r>
              <a:rPr lang="en" altLang="zh-CN" dirty="0"/>
              <a:t> ", " a[</a:t>
            </a:r>
            <a:r>
              <a:rPr lang="en" altLang="zh-CN" dirty="0" err="1"/>
              <a:t>i</a:t>
            </a:r>
            <a:r>
              <a:rPr lang="en" altLang="zh-CN" dirty="0"/>
              <a:t>]"KB";}'</a:t>
            </a:r>
          </a:p>
          <a:p>
            <a:r>
              <a:rPr lang="en" altLang="zh-CN" dirty="0" err="1"/>
              <a:t>dbus</a:t>
            </a:r>
            <a:r>
              <a:rPr lang="en" altLang="zh-CN" dirty="0"/>
              <a:t>, 540KB</a:t>
            </a:r>
          </a:p>
          <a:p>
            <a:r>
              <a:rPr lang="en" altLang="zh-CN" dirty="0" err="1"/>
              <a:t>mysql</a:t>
            </a:r>
            <a:r>
              <a:rPr lang="en" altLang="zh-CN" dirty="0"/>
              <a:t>, 99928KB</a:t>
            </a:r>
          </a:p>
          <a:p>
            <a:r>
              <a:rPr lang="en" altLang="zh-CN" dirty="0"/>
              <a:t>www, 3264924KB</a:t>
            </a:r>
          </a:p>
          <a:p>
            <a:r>
              <a:rPr lang="en" altLang="zh-CN" dirty="0"/>
              <a:t>root, 63644KB</a:t>
            </a:r>
          </a:p>
          <a:p>
            <a:r>
              <a:rPr lang="en" altLang="zh-CN" dirty="0" err="1"/>
              <a:t>hchen</a:t>
            </a:r>
            <a:r>
              <a:rPr lang="en" altLang="zh-CN" dirty="0"/>
              <a:t>, 6020KB</a:t>
            </a:r>
          </a:p>
          <a:p>
            <a:r>
              <a:rPr lang="zh-CN" altLang="en-US" b="1" dirty="0"/>
              <a:t>脱掉内衣</a:t>
            </a:r>
          </a:p>
          <a:p>
            <a:r>
              <a:rPr lang="en" altLang="zh-CN" b="1" dirty="0" err="1"/>
              <a:t>awk</a:t>
            </a:r>
            <a:r>
              <a:rPr lang="zh-CN" altLang="en-US" b="1" dirty="0"/>
              <a:t>脚本</a:t>
            </a:r>
          </a:p>
          <a:p>
            <a:r>
              <a:rPr lang="zh-CN" altLang="en-US" dirty="0"/>
              <a:t>在上面我们可以看到一个</a:t>
            </a:r>
            <a:r>
              <a:rPr lang="en" altLang="zh-CN" dirty="0"/>
              <a:t>END</a:t>
            </a:r>
            <a:r>
              <a:rPr lang="zh-CN" altLang="en-US" dirty="0"/>
              <a:t>关键字。</a:t>
            </a:r>
            <a:r>
              <a:rPr lang="en" altLang="zh-CN" dirty="0"/>
              <a:t>END</a:t>
            </a:r>
            <a:r>
              <a:rPr lang="zh-CN" altLang="en-US" dirty="0"/>
              <a:t>的意思是“处理完所有的行的标识”，即然说到了</a:t>
            </a:r>
            <a:r>
              <a:rPr lang="en" altLang="zh-CN" dirty="0"/>
              <a:t>END</a:t>
            </a:r>
            <a:r>
              <a:rPr lang="zh-CN" altLang="en-US" dirty="0"/>
              <a:t>就有必要介绍一下</a:t>
            </a:r>
            <a:r>
              <a:rPr lang="en" altLang="zh-CN" dirty="0"/>
              <a:t>BEGIN</a:t>
            </a:r>
            <a:r>
              <a:rPr lang="zh-CN" altLang="en" dirty="0"/>
              <a:t>，</a:t>
            </a:r>
            <a:r>
              <a:rPr lang="zh-CN" altLang="en-US" dirty="0"/>
              <a:t>这两个关键字意味着执行前和执行后的意思，语法如下：</a:t>
            </a:r>
          </a:p>
          <a:p>
            <a:r>
              <a:rPr lang="en" altLang="zh-CN" dirty="0"/>
              <a:t>BEGIN{ </a:t>
            </a:r>
            <a:r>
              <a:rPr lang="zh-CN" altLang="en-US" dirty="0"/>
              <a:t>这里面放的是执行前的语句 </a:t>
            </a:r>
            <a:r>
              <a:rPr lang="en-US" altLang="zh-CN" dirty="0"/>
              <a:t>}</a:t>
            </a:r>
          </a:p>
          <a:p>
            <a:r>
              <a:rPr lang="en" altLang="zh-CN" dirty="0"/>
              <a:t>END {</a:t>
            </a:r>
            <a:r>
              <a:rPr lang="zh-CN" altLang="en-US" dirty="0"/>
              <a:t>这里面放的是处理完所有的行后要执行的语句 </a:t>
            </a:r>
            <a:r>
              <a:rPr lang="en-US" altLang="zh-CN" dirty="0"/>
              <a:t>}</a:t>
            </a:r>
          </a:p>
          <a:p>
            <a:r>
              <a:rPr lang="en-US" altLang="zh-CN" dirty="0"/>
              <a:t>{</a:t>
            </a:r>
            <a:r>
              <a:rPr lang="zh-CN" altLang="en-US" dirty="0"/>
              <a:t>这里面放的是处理每一行时要执行的语句</a:t>
            </a:r>
            <a:r>
              <a:rPr lang="en-US" altLang="zh-CN" dirty="0"/>
              <a:t>}</a:t>
            </a:r>
          </a:p>
          <a:p>
            <a:r>
              <a:rPr lang="zh-CN" altLang="en-US" dirty="0"/>
              <a:t>为了说清楚这个事，我们来看看下面的示例：</a:t>
            </a:r>
          </a:p>
          <a:p>
            <a:r>
              <a:rPr lang="zh-CN" altLang="en-US" dirty="0"/>
              <a:t>假设有这么一个文件（学生成绩表）：</a:t>
            </a:r>
          </a:p>
          <a:p>
            <a:r>
              <a:rPr lang="en-US" altLang="zh-CN" dirty="0"/>
              <a:t>$ </a:t>
            </a:r>
            <a:r>
              <a:rPr lang="en" altLang="zh-CN" dirty="0"/>
              <a:t>cat </a:t>
            </a:r>
            <a:r>
              <a:rPr lang="en" altLang="zh-CN" dirty="0" err="1"/>
              <a:t>score.txt</a:t>
            </a:r>
            <a:endParaRPr lang="en" altLang="zh-CN" dirty="0"/>
          </a:p>
          <a:p>
            <a:r>
              <a:rPr lang="en" altLang="zh-CN" dirty="0"/>
              <a:t>Marry 2143 78 84 77</a:t>
            </a:r>
          </a:p>
          <a:p>
            <a:r>
              <a:rPr lang="en" altLang="zh-CN" dirty="0"/>
              <a:t>Jack 2321 66 78 45</a:t>
            </a:r>
          </a:p>
          <a:p>
            <a:r>
              <a:rPr lang="en" altLang="zh-CN" dirty="0"/>
              <a:t>Tom 2122 48 77 71</a:t>
            </a:r>
          </a:p>
          <a:p>
            <a:r>
              <a:rPr lang="en" altLang="zh-CN" dirty="0"/>
              <a:t>Mike 2537 87 97 95</a:t>
            </a:r>
          </a:p>
          <a:p>
            <a:r>
              <a:rPr lang="en" altLang="zh-CN" dirty="0"/>
              <a:t>Bob 2415 40 57 62</a:t>
            </a:r>
          </a:p>
          <a:p>
            <a:r>
              <a:rPr lang="zh-CN" altLang="en-US" dirty="0"/>
              <a:t>我们的</a:t>
            </a:r>
            <a:r>
              <a:rPr lang="en" altLang="zh-CN" dirty="0" err="1"/>
              <a:t>awk</a:t>
            </a:r>
            <a:r>
              <a:rPr lang="zh-CN" altLang="en-US" dirty="0"/>
              <a:t>脚本如下（我没有写有命令行上是因为命令行上不易读，另外也在介绍另一种用法）：</a:t>
            </a:r>
          </a:p>
          <a:p>
            <a:r>
              <a:rPr lang="en-US" altLang="zh-CN" dirty="0"/>
              <a:t>$ </a:t>
            </a:r>
            <a:r>
              <a:rPr lang="en" altLang="zh-CN" dirty="0"/>
              <a:t>cat </a:t>
            </a:r>
            <a:r>
              <a:rPr lang="en" altLang="zh-CN" dirty="0" err="1"/>
              <a:t>cal.awk</a:t>
            </a:r>
            <a:endParaRPr lang="en" altLang="zh-CN" dirty="0"/>
          </a:p>
          <a:p>
            <a:r>
              <a:rPr lang="en" altLang="zh-CN" dirty="0"/>
              <a:t>#!/bin/</a:t>
            </a:r>
            <a:r>
              <a:rPr lang="en" altLang="zh-CN" dirty="0" err="1"/>
              <a:t>awk</a:t>
            </a:r>
            <a:r>
              <a:rPr lang="en" altLang="zh-CN" dirty="0"/>
              <a:t> -f</a:t>
            </a:r>
          </a:p>
          <a:p>
            <a:r>
              <a:rPr lang="en" altLang="zh-CN" dirty="0"/>
              <a:t>#</a:t>
            </a:r>
            <a:r>
              <a:rPr lang="zh-CN" altLang="en-US" dirty="0"/>
              <a:t>运行前</a:t>
            </a:r>
          </a:p>
          <a:p>
            <a:r>
              <a:rPr lang="en" altLang="zh-CN" dirty="0"/>
              <a:t>BEGIN {</a:t>
            </a:r>
          </a:p>
          <a:p>
            <a:r>
              <a:rPr lang="en" altLang="zh-CN" dirty="0"/>
              <a:t>math = 0</a:t>
            </a:r>
          </a:p>
          <a:p>
            <a:r>
              <a:rPr lang="en" altLang="zh-CN" dirty="0" err="1"/>
              <a:t>english</a:t>
            </a:r>
            <a:r>
              <a:rPr lang="en" altLang="zh-CN" dirty="0"/>
              <a:t> = 0</a:t>
            </a:r>
          </a:p>
          <a:p>
            <a:r>
              <a:rPr lang="en" altLang="zh-CN" dirty="0"/>
              <a:t>computer = 0</a:t>
            </a:r>
          </a:p>
          <a:p>
            <a:r>
              <a:rPr lang="en" altLang="zh-CN" dirty="0" err="1"/>
              <a:t>printf</a:t>
            </a:r>
            <a:r>
              <a:rPr lang="en" altLang="zh-CN" dirty="0"/>
              <a:t> "NAME NO. MATH ENGLISH COMPUTER TOTAL\n"</a:t>
            </a:r>
          </a:p>
          <a:p>
            <a:r>
              <a:rPr lang="en" altLang="zh-CN" dirty="0" err="1"/>
              <a:t>printf</a:t>
            </a:r>
            <a:r>
              <a:rPr lang="en" altLang="zh-CN" dirty="0"/>
              <a:t> "---------------------------------------------\n"</a:t>
            </a:r>
          </a:p>
          <a:p>
            <a:r>
              <a:rPr lang="en" altLang="zh-CN" dirty="0"/>
              <a:t>}</a:t>
            </a:r>
          </a:p>
          <a:p>
            <a:r>
              <a:rPr lang="en" altLang="zh-CN" dirty="0"/>
              <a:t>#</a:t>
            </a:r>
            <a:r>
              <a:rPr lang="zh-CN" altLang="en-US" dirty="0"/>
              <a:t>运行中</a:t>
            </a:r>
          </a:p>
          <a:p>
            <a:r>
              <a:rPr lang="en-US" altLang="zh-CN" dirty="0"/>
              <a:t>{</a:t>
            </a:r>
          </a:p>
          <a:p>
            <a:r>
              <a:rPr lang="en" altLang="zh-CN" dirty="0"/>
              <a:t>math+=$3</a:t>
            </a:r>
          </a:p>
          <a:p>
            <a:r>
              <a:rPr lang="en" altLang="zh-CN" dirty="0" err="1"/>
              <a:t>english</a:t>
            </a:r>
            <a:r>
              <a:rPr lang="en" altLang="zh-CN" dirty="0"/>
              <a:t>+=$4</a:t>
            </a:r>
          </a:p>
          <a:p>
            <a:r>
              <a:rPr lang="en" altLang="zh-CN" dirty="0"/>
              <a:t>computer+=$5</a:t>
            </a:r>
          </a:p>
          <a:p>
            <a:r>
              <a:rPr lang="en" altLang="zh-CN" dirty="0" err="1"/>
              <a:t>printf</a:t>
            </a:r>
            <a:r>
              <a:rPr lang="en" altLang="zh-CN" dirty="0"/>
              <a:t> "%-6s %-6s %4d %8d %8d %8d\n", $1, $2, $3,$4,$5, $3+$4+$5</a:t>
            </a:r>
          </a:p>
          <a:p>
            <a:r>
              <a:rPr lang="en" altLang="zh-CN" dirty="0"/>
              <a:t>}</a:t>
            </a:r>
          </a:p>
          <a:p>
            <a:r>
              <a:rPr lang="en" altLang="zh-CN" dirty="0"/>
              <a:t>#</a:t>
            </a:r>
            <a:r>
              <a:rPr lang="zh-CN" altLang="en-US" dirty="0"/>
              <a:t>运行后</a:t>
            </a:r>
          </a:p>
          <a:p>
            <a:r>
              <a:rPr lang="en" altLang="zh-CN" dirty="0"/>
              <a:t>END {</a:t>
            </a:r>
          </a:p>
          <a:p>
            <a:r>
              <a:rPr lang="en" altLang="zh-CN" dirty="0" err="1"/>
              <a:t>printf</a:t>
            </a:r>
            <a:r>
              <a:rPr lang="en" altLang="zh-CN" dirty="0"/>
              <a:t> "---------------------------------------------\n"</a:t>
            </a:r>
          </a:p>
          <a:p>
            <a:r>
              <a:rPr lang="en" altLang="zh-CN" dirty="0" err="1"/>
              <a:t>printf</a:t>
            </a:r>
            <a:r>
              <a:rPr lang="en" altLang="zh-CN" dirty="0"/>
              <a:t> " TOTAL:%10d %8d %8d \n", math, </a:t>
            </a:r>
            <a:r>
              <a:rPr lang="en" altLang="zh-CN" dirty="0" err="1"/>
              <a:t>english</a:t>
            </a:r>
            <a:r>
              <a:rPr lang="en" altLang="zh-CN" dirty="0"/>
              <a:t>, computer</a:t>
            </a:r>
          </a:p>
          <a:p>
            <a:r>
              <a:rPr lang="en" altLang="zh-CN" dirty="0" err="1"/>
              <a:t>printf</a:t>
            </a:r>
            <a:r>
              <a:rPr lang="en" altLang="zh-CN" dirty="0"/>
              <a:t> "AVERAGE:%10.2f %8.2f %8.2f\n", math/NR, </a:t>
            </a:r>
            <a:r>
              <a:rPr lang="en" altLang="zh-CN" dirty="0" err="1"/>
              <a:t>english</a:t>
            </a:r>
            <a:r>
              <a:rPr lang="en" altLang="zh-CN" dirty="0"/>
              <a:t>/NR, computer/NR</a:t>
            </a:r>
          </a:p>
          <a:p>
            <a:r>
              <a:rPr lang="en" altLang="zh-CN" dirty="0"/>
              <a:t>}</a:t>
            </a:r>
          </a:p>
          <a:p>
            <a:r>
              <a:rPr lang="zh-CN" altLang="en-US" dirty="0"/>
              <a:t>我们来看一下执行结果：（也可以这样运行 </a:t>
            </a:r>
            <a:r>
              <a:rPr lang="en-US" altLang="zh-CN" dirty="0"/>
              <a:t>./</a:t>
            </a:r>
            <a:r>
              <a:rPr lang="en" altLang="zh-CN" dirty="0" err="1"/>
              <a:t>cal.awk</a:t>
            </a:r>
            <a:r>
              <a:rPr lang="en" altLang="zh-CN" dirty="0"/>
              <a:t> </a:t>
            </a:r>
            <a:r>
              <a:rPr lang="en" altLang="zh-CN" dirty="0" err="1"/>
              <a:t>score.txt</a:t>
            </a:r>
            <a:r>
              <a:rPr lang="zh-CN" altLang="en" dirty="0"/>
              <a:t>）</a:t>
            </a:r>
          </a:p>
          <a:p>
            <a:r>
              <a:rPr lang="en" altLang="zh-CN" dirty="0"/>
              <a:t>$ </a:t>
            </a:r>
            <a:r>
              <a:rPr lang="en" altLang="zh-CN" dirty="0" err="1"/>
              <a:t>awk</a:t>
            </a:r>
            <a:r>
              <a:rPr lang="en" altLang="zh-CN" dirty="0"/>
              <a:t> -f </a:t>
            </a:r>
            <a:r>
              <a:rPr lang="en" altLang="zh-CN" dirty="0" err="1"/>
              <a:t>cal.awk</a:t>
            </a:r>
            <a:r>
              <a:rPr lang="en" altLang="zh-CN" dirty="0"/>
              <a:t> </a:t>
            </a:r>
            <a:r>
              <a:rPr lang="en" altLang="zh-CN" dirty="0" err="1"/>
              <a:t>score.txt</a:t>
            </a:r>
            <a:endParaRPr lang="en" altLang="zh-CN" dirty="0"/>
          </a:p>
          <a:p>
            <a:r>
              <a:rPr lang="en" altLang="zh-CN" dirty="0"/>
              <a:t>NAME NO. MATH ENGLISH COMPUTER TOTAL</a:t>
            </a:r>
          </a:p>
          <a:p>
            <a:r>
              <a:rPr lang="en" altLang="zh-CN" dirty="0"/>
              <a:t>---------------------------------------------</a:t>
            </a:r>
          </a:p>
          <a:p>
            <a:r>
              <a:rPr lang="en" altLang="zh-CN" dirty="0"/>
              <a:t>Marry 2143 78 84 77 239</a:t>
            </a:r>
          </a:p>
          <a:p>
            <a:r>
              <a:rPr lang="en" altLang="zh-CN" dirty="0"/>
              <a:t>Jack 2321 66 78 45 189</a:t>
            </a:r>
          </a:p>
          <a:p>
            <a:r>
              <a:rPr lang="en" altLang="zh-CN" dirty="0"/>
              <a:t>Tom 2122 48 77 71 196</a:t>
            </a:r>
          </a:p>
          <a:p>
            <a:r>
              <a:rPr lang="en" altLang="zh-CN" dirty="0"/>
              <a:t>Mike 2537 87 97 95 279</a:t>
            </a:r>
          </a:p>
          <a:p>
            <a:r>
              <a:rPr lang="en" altLang="zh-CN" dirty="0"/>
              <a:t>Bob 2415 40 57 62 159</a:t>
            </a:r>
          </a:p>
          <a:p>
            <a:r>
              <a:rPr lang="en" altLang="zh-CN" dirty="0"/>
              <a:t>---------------------------------------------</a:t>
            </a:r>
          </a:p>
          <a:p>
            <a:r>
              <a:rPr lang="en" altLang="zh-CN" dirty="0"/>
              <a:t>TOTAL: 319 393 350</a:t>
            </a:r>
          </a:p>
          <a:p>
            <a:r>
              <a:rPr lang="en" altLang="zh-CN" dirty="0"/>
              <a:t>AVERAGE: 63.80 78.60 70.00</a:t>
            </a:r>
          </a:p>
          <a:p>
            <a:r>
              <a:rPr lang="zh-CN" altLang="en-US" b="1" dirty="0"/>
              <a:t>环境变量</a:t>
            </a:r>
          </a:p>
          <a:p>
            <a:r>
              <a:rPr lang="zh-CN" altLang="en-US" dirty="0"/>
              <a:t>即然说到了脚本，我们来看看怎么和环境变量交互：（使用</a:t>
            </a:r>
            <a:r>
              <a:rPr lang="en-US" altLang="zh-CN" dirty="0"/>
              <a:t>-</a:t>
            </a:r>
            <a:r>
              <a:rPr lang="en" altLang="zh-CN" dirty="0"/>
              <a:t>v</a:t>
            </a:r>
            <a:r>
              <a:rPr lang="zh-CN" altLang="en-US" dirty="0"/>
              <a:t>参数和</a:t>
            </a:r>
            <a:r>
              <a:rPr lang="en" altLang="zh-CN" dirty="0"/>
              <a:t>ENVIRON</a:t>
            </a:r>
            <a:r>
              <a:rPr lang="zh-CN" altLang="en" dirty="0"/>
              <a:t>，</a:t>
            </a:r>
            <a:r>
              <a:rPr lang="zh-CN" altLang="en-US" dirty="0"/>
              <a:t>使用</a:t>
            </a:r>
            <a:r>
              <a:rPr lang="en" altLang="zh-CN" dirty="0"/>
              <a:t>ENVIRON</a:t>
            </a:r>
            <a:r>
              <a:rPr lang="zh-CN" altLang="en-US" dirty="0"/>
              <a:t>的环境变量需要</a:t>
            </a:r>
            <a:r>
              <a:rPr lang="en" altLang="zh-CN" dirty="0"/>
              <a:t>export</a:t>
            </a:r>
            <a:r>
              <a:rPr lang="zh-CN" altLang="en" dirty="0"/>
              <a:t>）</a:t>
            </a:r>
          </a:p>
          <a:p>
            <a:r>
              <a:rPr lang="en" altLang="zh-CN" dirty="0"/>
              <a:t>$ x=5</a:t>
            </a:r>
          </a:p>
          <a:p>
            <a:r>
              <a:rPr lang="en" altLang="zh-CN" dirty="0"/>
              <a:t>$ y=10</a:t>
            </a:r>
          </a:p>
          <a:p>
            <a:r>
              <a:rPr lang="en" altLang="zh-CN" dirty="0"/>
              <a:t>$ export y</a:t>
            </a:r>
          </a:p>
          <a:p>
            <a:r>
              <a:rPr lang="en" altLang="zh-CN" dirty="0"/>
              <a:t>$ echo $x $y</a:t>
            </a:r>
          </a:p>
          <a:p>
            <a:r>
              <a:rPr lang="en" altLang="zh-CN" dirty="0"/>
              <a:t>5 10</a:t>
            </a:r>
          </a:p>
          <a:p>
            <a:r>
              <a:rPr lang="en" altLang="zh-CN" dirty="0"/>
              <a:t>$ </a:t>
            </a:r>
            <a:r>
              <a:rPr lang="en" altLang="zh-CN" dirty="0" err="1"/>
              <a:t>awk</a:t>
            </a:r>
            <a:r>
              <a:rPr lang="en" altLang="zh-CN" dirty="0"/>
              <a:t> -v </a:t>
            </a:r>
            <a:r>
              <a:rPr lang="en" altLang="zh-CN" dirty="0" err="1"/>
              <a:t>val</a:t>
            </a:r>
            <a:r>
              <a:rPr lang="en" altLang="zh-CN" dirty="0"/>
              <a:t>=$x '{print $1, $2, $3, $4+val, $5+ENVIRON["y"]}' OFS="\t" </a:t>
            </a:r>
            <a:r>
              <a:rPr lang="en" altLang="zh-CN" dirty="0" err="1"/>
              <a:t>score.txt</a:t>
            </a:r>
            <a:endParaRPr lang="en" altLang="zh-CN" dirty="0"/>
          </a:p>
          <a:p>
            <a:r>
              <a:rPr lang="en" altLang="zh-CN" dirty="0"/>
              <a:t>Marry 2143 78 89 87</a:t>
            </a:r>
          </a:p>
          <a:p>
            <a:r>
              <a:rPr lang="en" altLang="zh-CN" dirty="0"/>
              <a:t>Jack 2321 66 83 55</a:t>
            </a:r>
          </a:p>
          <a:p>
            <a:r>
              <a:rPr lang="en" altLang="zh-CN" dirty="0"/>
              <a:t>Tom 2122 48 82 81</a:t>
            </a:r>
          </a:p>
          <a:p>
            <a:r>
              <a:rPr lang="en" altLang="zh-CN" dirty="0"/>
              <a:t>Mike 2537 87 102 105</a:t>
            </a:r>
          </a:p>
          <a:p>
            <a:r>
              <a:rPr lang="en" altLang="zh-CN" dirty="0"/>
              <a:t>Bob 2415 40 62 72</a:t>
            </a:r>
          </a:p>
          <a:p>
            <a:r>
              <a:rPr lang="zh-CN" altLang="en-US" b="1" dirty="0"/>
              <a:t>几个花活</a:t>
            </a:r>
          </a:p>
          <a:p>
            <a:r>
              <a:rPr lang="zh-CN" altLang="en-US" dirty="0"/>
              <a:t>最后，我们再来看几个小例子：</a:t>
            </a:r>
          </a:p>
          <a:p>
            <a:r>
              <a:rPr lang="en-US" altLang="zh-CN" dirty="0"/>
              <a:t>#</a:t>
            </a:r>
            <a:r>
              <a:rPr lang="zh-CN" altLang="en-US" dirty="0"/>
              <a:t>从</a:t>
            </a:r>
            <a:r>
              <a:rPr lang="en" altLang="zh-CN" dirty="0"/>
              <a:t>file</a:t>
            </a:r>
            <a:r>
              <a:rPr lang="zh-CN" altLang="en-US" dirty="0"/>
              <a:t>文件中找出长度大于</a:t>
            </a:r>
            <a:r>
              <a:rPr lang="en-US" altLang="zh-CN" dirty="0"/>
              <a:t>80</a:t>
            </a:r>
            <a:r>
              <a:rPr lang="zh-CN" altLang="en-US" dirty="0"/>
              <a:t>的行</a:t>
            </a:r>
          </a:p>
          <a:p>
            <a:r>
              <a:rPr lang="en" altLang="zh-CN" dirty="0" err="1"/>
              <a:t>awk</a:t>
            </a:r>
            <a:r>
              <a:rPr lang="en" altLang="zh-CN" dirty="0"/>
              <a:t> 'length&gt;80' file</a:t>
            </a:r>
          </a:p>
          <a:p>
            <a:r>
              <a:rPr lang="en" altLang="zh-CN" dirty="0"/>
              <a:t>#</a:t>
            </a:r>
            <a:r>
              <a:rPr lang="zh-CN" altLang="en-US" dirty="0"/>
              <a:t>按连接数查看客户端</a:t>
            </a:r>
            <a:r>
              <a:rPr lang="en" altLang="zh-CN" dirty="0"/>
              <a:t>IP</a:t>
            </a:r>
          </a:p>
          <a:p>
            <a:r>
              <a:rPr lang="en" altLang="zh-CN" dirty="0"/>
              <a:t>netstat -</a:t>
            </a:r>
            <a:r>
              <a:rPr lang="en" altLang="zh-CN" dirty="0" err="1"/>
              <a:t>ntu</a:t>
            </a:r>
            <a:r>
              <a:rPr lang="en" altLang="zh-CN" dirty="0"/>
              <a:t> | </a:t>
            </a:r>
            <a:r>
              <a:rPr lang="en" altLang="zh-CN" dirty="0" err="1"/>
              <a:t>awk</a:t>
            </a:r>
            <a:r>
              <a:rPr lang="en" altLang="zh-CN" dirty="0"/>
              <a:t> '{print $5}' | cut -d: -f1 | sort | </a:t>
            </a:r>
            <a:r>
              <a:rPr lang="en" altLang="zh-CN" dirty="0" err="1"/>
              <a:t>uniq</a:t>
            </a:r>
            <a:r>
              <a:rPr lang="en" altLang="zh-CN" dirty="0"/>
              <a:t> -c | sort -nr</a:t>
            </a:r>
          </a:p>
          <a:p>
            <a:r>
              <a:rPr lang="en" altLang="zh-CN" dirty="0"/>
              <a:t>#</a:t>
            </a:r>
            <a:r>
              <a:rPr lang="zh-CN" altLang="en-US" dirty="0"/>
              <a:t>打印</a:t>
            </a:r>
            <a:r>
              <a:rPr lang="en-US" altLang="zh-CN" dirty="0"/>
              <a:t>99</a:t>
            </a:r>
            <a:r>
              <a:rPr lang="zh-CN" altLang="en-US" dirty="0"/>
              <a:t>乘法表</a:t>
            </a:r>
          </a:p>
          <a:p>
            <a:r>
              <a:rPr lang="en" altLang="zh-CN" dirty="0"/>
              <a:t>seq 9 | sed '</a:t>
            </a:r>
            <a:r>
              <a:rPr lang="en" altLang="zh-CN" dirty="0" err="1"/>
              <a:t>H;g</a:t>
            </a:r>
            <a:r>
              <a:rPr lang="en" altLang="zh-CN" dirty="0"/>
              <a:t>' | </a:t>
            </a:r>
            <a:r>
              <a:rPr lang="en" altLang="zh-CN" dirty="0" err="1"/>
              <a:t>awk</a:t>
            </a:r>
            <a:r>
              <a:rPr lang="en" altLang="zh-CN" dirty="0"/>
              <a:t> -v RS='' '{for(</a:t>
            </a:r>
            <a:r>
              <a:rPr lang="en" altLang="zh-CN" dirty="0" err="1"/>
              <a:t>i</a:t>
            </a:r>
            <a:r>
              <a:rPr lang="en" altLang="zh-CN" dirty="0"/>
              <a:t>=1;i&lt;=</a:t>
            </a:r>
            <a:r>
              <a:rPr lang="en" altLang="zh-CN" dirty="0" err="1"/>
              <a:t>NF;i</a:t>
            </a:r>
            <a:r>
              <a:rPr lang="en" altLang="zh-CN" dirty="0"/>
              <a:t>++)</a:t>
            </a:r>
            <a:r>
              <a:rPr lang="en" altLang="zh-CN" dirty="0" err="1"/>
              <a:t>printf</a:t>
            </a:r>
            <a:r>
              <a:rPr lang="en" altLang="zh-CN" dirty="0"/>
              <a:t>("%</a:t>
            </a:r>
            <a:r>
              <a:rPr lang="en" altLang="zh-CN" dirty="0" err="1"/>
              <a:t>dx%d</a:t>
            </a:r>
            <a:r>
              <a:rPr lang="en" altLang="zh-CN" dirty="0"/>
              <a:t>=%</a:t>
            </a:r>
            <a:r>
              <a:rPr lang="en" altLang="zh-CN" dirty="0" err="1"/>
              <a:t>d%s</a:t>
            </a:r>
            <a:r>
              <a:rPr lang="en" altLang="zh-CN" dirty="0"/>
              <a:t>", </a:t>
            </a:r>
            <a:r>
              <a:rPr lang="en" altLang="zh-CN" dirty="0" err="1"/>
              <a:t>i</a:t>
            </a:r>
            <a:r>
              <a:rPr lang="en" altLang="zh-CN" dirty="0"/>
              <a:t>, NR, </a:t>
            </a:r>
            <a:r>
              <a:rPr lang="en" altLang="zh-CN" dirty="0" err="1"/>
              <a:t>i</a:t>
            </a:r>
            <a:r>
              <a:rPr lang="en" altLang="zh-CN" dirty="0"/>
              <a:t>*NR, </a:t>
            </a:r>
            <a:r>
              <a:rPr lang="en" altLang="zh-CN" dirty="0" err="1"/>
              <a:t>i</a:t>
            </a:r>
            <a:r>
              <a:rPr lang="en" altLang="zh-CN" dirty="0"/>
              <a:t>==NR?"\n":"\t")}' </a:t>
            </a:r>
          </a:p>
          <a:p>
            <a:r>
              <a:rPr lang="zh-CN" altLang="en-US" b="1" dirty="0"/>
              <a:t>自己撸吧</a:t>
            </a:r>
          </a:p>
          <a:p>
            <a:r>
              <a:rPr lang="zh-CN" altLang="en-US" dirty="0"/>
              <a:t>关于其中的一些知识点可以参看</a:t>
            </a:r>
            <a:r>
              <a:rPr lang="en" altLang="zh-CN" dirty="0">
                <a:hlinkClick r:id="rId27"/>
              </a:rPr>
              <a:t>gawk</a:t>
            </a:r>
            <a:r>
              <a:rPr lang="zh-CN" altLang="en-US" dirty="0">
                <a:hlinkClick r:id="rId27"/>
              </a:rPr>
              <a:t>的手册</a:t>
            </a:r>
            <a:r>
              <a:rPr lang="zh-CN" altLang="en-US" dirty="0"/>
              <a:t>：</a:t>
            </a:r>
          </a:p>
          <a:p>
            <a:r>
              <a:rPr lang="zh-CN" altLang="en-US" dirty="0"/>
              <a:t>内建变量，参看：</a:t>
            </a:r>
            <a:r>
              <a:rPr lang="en" altLang="zh-CN" dirty="0">
                <a:hlinkClick r:id="rId28"/>
              </a:rPr>
              <a:t>http://www.gnu.org/software/gawk/manual/gawk.html#Built_002din-Variables</a:t>
            </a:r>
            <a:endParaRPr lang="en" altLang="zh-CN" dirty="0"/>
          </a:p>
          <a:p>
            <a:r>
              <a:rPr lang="zh-CN" altLang="en-US" dirty="0"/>
              <a:t>流控方面，参看：</a:t>
            </a:r>
            <a:r>
              <a:rPr lang="en" altLang="zh-CN" dirty="0">
                <a:hlinkClick r:id="rId29"/>
              </a:rPr>
              <a:t>http://www.gnu.org/software/gawk/manual/gawk.html#Statements</a:t>
            </a:r>
            <a:endParaRPr lang="en" altLang="zh-CN" dirty="0"/>
          </a:p>
          <a:p>
            <a:r>
              <a:rPr lang="zh-CN" altLang="en-US" dirty="0"/>
              <a:t>内建函数，参看：</a:t>
            </a:r>
            <a:r>
              <a:rPr lang="en" altLang="zh-CN" dirty="0">
                <a:hlinkClick r:id="rId30"/>
              </a:rPr>
              <a:t>http://www.gnu.org/software/gawk/manual/gawk.html#Built_002din</a:t>
            </a:r>
            <a:endParaRPr lang="en" altLang="zh-CN" dirty="0"/>
          </a:p>
          <a:p>
            <a:r>
              <a:rPr lang="zh-CN" altLang="en-US" dirty="0"/>
              <a:t>正则表达式，参看：</a:t>
            </a:r>
            <a:r>
              <a:rPr lang="en" altLang="zh-CN" dirty="0">
                <a:hlinkClick r:id="rId31"/>
              </a:rPr>
              <a:t>http://www.gnu.org/software/gawk/manual/gawk.html#Regexp</a:t>
            </a:r>
            <a:endParaRPr lang="en" altLang="zh-CN" dirty="0"/>
          </a:p>
          <a:p>
            <a:r>
              <a:rPr lang="zh-CN" altLang="en" dirty="0"/>
              <a:t>（</a:t>
            </a:r>
            <a:r>
              <a:rPr lang="zh-CN" altLang="en-US" dirty="0"/>
              <a:t>全文完）</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243</a:t>
            </a:fld>
            <a:endParaRPr kumimoji="1" lang="zh-CN" altLang="en-US"/>
          </a:p>
        </p:txBody>
      </p:sp>
    </p:spTree>
    <p:extLst>
      <p:ext uri="{BB962C8B-B14F-4D97-AF65-F5344CB8AC3E}">
        <p14:creationId xmlns:p14="http://schemas.microsoft.com/office/powerpoint/2010/main" val="408414164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机器学习中，我们在使用一些经典的分类器对数据进行分类时，需要对数据进行一些必要的预处理。或者我们在使用别人提供的数据使用一些经典的机器学习算法进行学习时，一般常见的数据格式会是</a:t>
            </a:r>
            <a:r>
              <a:rPr kumimoji="1" lang="en-US" altLang="zh-CN" dirty="0"/>
              <a:t>.</a:t>
            </a:r>
            <a:r>
              <a:rPr kumimoji="1" lang="en" altLang="zh-CN" dirty="0" err="1"/>
              <a:t>tsv</a:t>
            </a:r>
            <a:r>
              <a:rPr kumimoji="1" lang="zh-CN" altLang="en-US" dirty="0"/>
              <a:t>和</a:t>
            </a:r>
            <a:r>
              <a:rPr kumimoji="1" lang="en-US" altLang="zh-CN" dirty="0"/>
              <a:t>.</a:t>
            </a:r>
            <a:r>
              <a:rPr kumimoji="1" lang="en" altLang="zh-CN" dirty="0"/>
              <a:t>csv</a:t>
            </a:r>
            <a:r>
              <a:rPr kumimoji="1" lang="zh-CN" altLang="en-US" dirty="0"/>
              <a:t>格式，那么这两种格式究竟是什么以及他们之间有什么区别呢？下面简单的介绍一下：</a:t>
            </a:r>
          </a:p>
          <a:p>
            <a:endParaRPr kumimoji="1" lang="zh-CN" altLang="en-US" dirty="0"/>
          </a:p>
          <a:p>
            <a:r>
              <a:rPr kumimoji="1" lang="en" altLang="zh-CN" dirty="0"/>
              <a:t>TSV</a:t>
            </a:r>
            <a:r>
              <a:rPr kumimoji="1" lang="zh-CN" altLang="en" dirty="0"/>
              <a:t>：</a:t>
            </a:r>
            <a:r>
              <a:rPr kumimoji="1" lang="en" altLang="zh-CN" dirty="0"/>
              <a:t>tab separated values</a:t>
            </a:r>
            <a:r>
              <a:rPr kumimoji="1" lang="zh-CN" altLang="en" dirty="0"/>
              <a:t>；</a:t>
            </a:r>
            <a:r>
              <a:rPr kumimoji="1" lang="zh-CN" altLang="en-US" dirty="0"/>
              <a:t>即“制表符分隔值”，如：</a:t>
            </a:r>
          </a:p>
          <a:p>
            <a:endParaRPr kumimoji="1" lang="zh-CN" altLang="en-US" dirty="0"/>
          </a:p>
          <a:p>
            <a:r>
              <a:rPr kumimoji="1" lang="en" altLang="zh-CN" dirty="0"/>
              <a:t>name    age</a:t>
            </a:r>
          </a:p>
          <a:p>
            <a:r>
              <a:rPr kumimoji="1" lang="zh-CN" altLang="en-US" dirty="0"/>
              <a:t>张三      </a:t>
            </a:r>
            <a:r>
              <a:rPr kumimoji="1" lang="en-US" altLang="zh-CN" dirty="0"/>
              <a:t>20</a:t>
            </a:r>
          </a:p>
          <a:p>
            <a:r>
              <a:rPr kumimoji="1" lang="zh-CN" altLang="en-US" dirty="0"/>
              <a:t>李四      </a:t>
            </a:r>
            <a:r>
              <a:rPr kumimoji="1" lang="en-US" altLang="zh-CN" dirty="0"/>
              <a:t>30</a:t>
            </a:r>
          </a:p>
          <a:p>
            <a:endParaRPr kumimoji="1" lang="en-US" altLang="zh-CN" dirty="0"/>
          </a:p>
          <a:p>
            <a:r>
              <a:rPr kumimoji="1" lang="en-US" altLang="zh-CN" dirty="0"/>
              <a:t>    1</a:t>
            </a:r>
          </a:p>
          <a:p>
            <a:r>
              <a:rPr kumimoji="1" lang="en-US" altLang="zh-CN" dirty="0"/>
              <a:t>    2</a:t>
            </a:r>
          </a:p>
          <a:p>
            <a:r>
              <a:rPr kumimoji="1" lang="en-US" altLang="zh-CN" dirty="0"/>
              <a:t>    3</a:t>
            </a:r>
          </a:p>
          <a:p>
            <a:endParaRPr kumimoji="1" lang="en-US" altLang="zh-CN" dirty="0"/>
          </a:p>
          <a:p>
            <a:r>
              <a:rPr kumimoji="1" lang="en" altLang="zh-CN" dirty="0"/>
              <a:t>CSV</a:t>
            </a:r>
            <a:r>
              <a:rPr kumimoji="1" lang="zh-CN" altLang="en" dirty="0"/>
              <a:t>： </a:t>
            </a:r>
            <a:r>
              <a:rPr kumimoji="1" lang="en" altLang="zh-CN" dirty="0"/>
              <a:t>comma separated values</a:t>
            </a:r>
            <a:r>
              <a:rPr kumimoji="1" lang="zh-CN" altLang="en" dirty="0"/>
              <a:t>；</a:t>
            </a:r>
            <a:r>
              <a:rPr kumimoji="1" lang="zh-CN" altLang="en-US" dirty="0"/>
              <a:t>即“逗号分隔值”，如：</a:t>
            </a:r>
          </a:p>
          <a:p>
            <a:endParaRPr kumimoji="1" lang="zh-CN" altLang="en-US" dirty="0"/>
          </a:p>
          <a:p>
            <a:r>
              <a:rPr kumimoji="1" lang="en" altLang="zh-CN" dirty="0" err="1"/>
              <a:t>name,age</a:t>
            </a:r>
            <a:endParaRPr kumimoji="1" lang="en" altLang="zh-CN" dirty="0"/>
          </a:p>
          <a:p>
            <a:r>
              <a:rPr kumimoji="1" lang="zh-CN" altLang="en-US" dirty="0"/>
              <a:t>张三</a:t>
            </a:r>
            <a:r>
              <a:rPr kumimoji="1" lang="en-US" altLang="zh-CN" dirty="0"/>
              <a:t>,20</a:t>
            </a:r>
          </a:p>
          <a:p>
            <a:r>
              <a:rPr kumimoji="1" lang="zh-CN" altLang="en-US" dirty="0"/>
              <a:t>李四</a:t>
            </a:r>
            <a:r>
              <a:rPr kumimoji="1" lang="en-US" altLang="zh-CN" dirty="0"/>
              <a:t>,30</a:t>
            </a:r>
          </a:p>
          <a:p>
            <a:endParaRPr kumimoji="1" lang="en-US" altLang="zh-CN" dirty="0"/>
          </a:p>
          <a:p>
            <a:r>
              <a:rPr kumimoji="1" lang="en-US" altLang="zh-CN" dirty="0"/>
              <a:t>    1</a:t>
            </a:r>
          </a:p>
          <a:p>
            <a:r>
              <a:rPr kumimoji="1" lang="en-US" altLang="zh-CN" dirty="0"/>
              <a:t>    2</a:t>
            </a:r>
          </a:p>
          <a:p>
            <a:r>
              <a:rPr kumimoji="1" lang="en-US" altLang="zh-CN" dirty="0"/>
              <a:t>    3</a:t>
            </a:r>
          </a:p>
          <a:p>
            <a:endParaRPr kumimoji="1" lang="en-US" altLang="zh-CN" dirty="0"/>
          </a:p>
          <a:p>
            <a:r>
              <a:rPr kumimoji="1" lang="zh-CN" altLang="en-US" dirty="0"/>
              <a:t>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244</a:t>
            </a:fld>
            <a:endParaRPr kumimoji="1" lang="zh-CN" altLang="en-US"/>
          </a:p>
        </p:txBody>
      </p:sp>
    </p:spTree>
    <p:extLst>
      <p:ext uri="{BB962C8B-B14F-4D97-AF65-F5344CB8AC3E}">
        <p14:creationId xmlns:p14="http://schemas.microsoft.com/office/powerpoint/2010/main" val="29805859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mac</a:t>
            </a:r>
            <a:r>
              <a:rPr kumimoji="1" lang="zh-CN" altLang="en-US" dirty="0"/>
              <a:t> </a:t>
            </a:r>
            <a:r>
              <a:rPr kumimoji="1" lang="en-US" altLang="zh-CN" dirty="0" err="1"/>
              <a:t>pbcopy</a:t>
            </a:r>
            <a:r>
              <a:rPr kumimoji="1" lang="zh-CN" altLang="en-US" dirty="0"/>
              <a:t> </a:t>
            </a:r>
            <a:r>
              <a:rPr kumimoji="1" lang="en-US" altLang="zh-CN" dirty="0" err="1"/>
              <a:t>pbpaste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245</a:t>
            </a:fld>
            <a:endParaRPr kumimoji="1" lang="zh-CN" altLang="en-US"/>
          </a:p>
        </p:txBody>
      </p:sp>
    </p:spTree>
    <p:extLst>
      <p:ext uri="{BB962C8B-B14F-4D97-AF65-F5344CB8AC3E}">
        <p14:creationId xmlns:p14="http://schemas.microsoft.com/office/powerpoint/2010/main" val="3579494448"/>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声明变量 </a:t>
            </a:r>
            <a:endParaRPr kumimoji="1" lang="en-US" altLang="zh-CN" dirty="0"/>
          </a:p>
          <a:p>
            <a:r>
              <a:rPr kumimoji="1" lang="zh-CN" altLang="en-US" dirty="0"/>
              <a:t>变量赋值 </a:t>
            </a:r>
            <a:endParaRPr kumimoji="1" lang="en-US" altLang="zh-CN" dirty="0"/>
          </a:p>
          <a:p>
            <a:r>
              <a:rPr kumimoji="1" lang="zh-CN" altLang="en-US" dirty="0"/>
              <a:t>查看变量 </a:t>
            </a:r>
            <a:endParaRPr kumimoji="1" lang="en-US" altLang="zh-CN" dirty="0"/>
          </a:p>
          <a:p>
            <a:endParaRPr kumimoji="1" lang="en-US" altLang="zh-CN" dirty="0"/>
          </a:p>
          <a:p>
            <a:r>
              <a:rPr lang="zh-CN" altLang="en-US" dirty="0"/>
              <a:t>准确的说应该是 </a:t>
            </a:r>
            <a:r>
              <a:rPr lang="en" altLang="zh-CN" dirty="0"/>
              <a:t>Shell </a:t>
            </a:r>
            <a:r>
              <a:rPr lang="zh-CN" altLang="en-US" dirty="0"/>
              <a:t>变量，所谓变量就是计算机中用于记录一个值（不一定是数值，也可以是字符或字符串）的符号，而这些符号将用于不同的运算处理中。</a:t>
            </a:r>
            <a:endParaRPr lang="en-US" altLang="zh-CN" dirty="0"/>
          </a:p>
          <a:p>
            <a:endParaRPr kumimoji="1" lang="en-US" altLang="zh-CN" dirty="0"/>
          </a:p>
          <a:p>
            <a:r>
              <a:rPr kumimoji="1" lang="zh-CN" altLang="en-US" dirty="0"/>
              <a:t>变量就是把一个值赋给一个变量名</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246</a:t>
            </a:fld>
            <a:endParaRPr kumimoji="1" lang="zh-CN" altLang="en-US"/>
          </a:p>
        </p:txBody>
      </p:sp>
    </p:spTree>
    <p:extLst>
      <p:ext uri="{BB962C8B-B14F-4D97-AF65-F5344CB8AC3E}">
        <p14:creationId xmlns:p14="http://schemas.microsoft.com/office/powerpoint/2010/main" val="3288310629"/>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你可以更直观的使用 </a:t>
            </a:r>
            <a:r>
              <a:rPr lang="en" altLang="zh-CN" dirty="0" err="1"/>
              <a:t>vimdiff</a:t>
            </a:r>
            <a:r>
              <a:rPr lang="en" altLang="zh-CN" dirty="0"/>
              <a:t> </a:t>
            </a:r>
            <a:r>
              <a:rPr lang="zh-CN" altLang="en-US" dirty="0"/>
              <a:t>工具比较一下它们之间的差别：</a:t>
            </a:r>
          </a:p>
          <a:p>
            <a:r>
              <a:rPr lang="en-US" altLang="zh-CN" dirty="0"/>
              <a:t>$ </a:t>
            </a:r>
            <a:r>
              <a:rPr lang="en" altLang="zh-CN" dirty="0"/>
              <a:t>temp=</a:t>
            </a:r>
            <a:r>
              <a:rPr lang="en" altLang="zh-CN" dirty="0" err="1"/>
              <a:t>shiyanlou</a:t>
            </a:r>
            <a:r>
              <a:rPr lang="en" altLang="zh-CN" dirty="0"/>
              <a:t> $ export </a:t>
            </a:r>
            <a:r>
              <a:rPr lang="en" altLang="zh-CN" dirty="0" err="1"/>
              <a:t>temp_env</a:t>
            </a:r>
            <a:r>
              <a:rPr lang="en" altLang="zh-CN" dirty="0"/>
              <a:t>=</a:t>
            </a:r>
            <a:r>
              <a:rPr lang="en" altLang="zh-CN" dirty="0" err="1"/>
              <a:t>shiyanlou</a:t>
            </a:r>
            <a:r>
              <a:rPr lang="en" altLang="zh-CN" dirty="0"/>
              <a:t> $ </a:t>
            </a:r>
            <a:r>
              <a:rPr lang="en" altLang="zh-CN" dirty="0" err="1"/>
              <a:t>env|sort</a:t>
            </a:r>
            <a:r>
              <a:rPr lang="en" altLang="zh-CN" dirty="0"/>
              <a:t>&gt;</a:t>
            </a:r>
            <a:r>
              <a:rPr lang="en" altLang="zh-CN" dirty="0" err="1"/>
              <a:t>env.txt</a:t>
            </a:r>
            <a:r>
              <a:rPr lang="en" altLang="zh-CN" dirty="0"/>
              <a:t> $ </a:t>
            </a:r>
            <a:r>
              <a:rPr lang="en" altLang="zh-CN" dirty="0" err="1"/>
              <a:t>export|sort</a:t>
            </a:r>
            <a:r>
              <a:rPr lang="en" altLang="zh-CN" dirty="0"/>
              <a:t>&gt;</a:t>
            </a:r>
            <a:r>
              <a:rPr lang="en" altLang="zh-CN" dirty="0" err="1"/>
              <a:t>export.txt</a:t>
            </a:r>
            <a:r>
              <a:rPr lang="en" altLang="zh-CN" dirty="0"/>
              <a:t> $ </a:t>
            </a:r>
            <a:r>
              <a:rPr lang="en" altLang="zh-CN" dirty="0" err="1"/>
              <a:t>set|sort</a:t>
            </a:r>
            <a:r>
              <a:rPr lang="en" altLang="zh-CN" dirty="0"/>
              <a:t>&gt;</a:t>
            </a:r>
            <a:r>
              <a:rPr lang="en" altLang="zh-CN" dirty="0" err="1"/>
              <a:t>set.txt</a:t>
            </a:r>
            <a:endParaRPr lang="en" altLang="zh-CN" dirty="0"/>
          </a:p>
          <a:p>
            <a:r>
              <a:rPr lang="zh-CN" altLang="en-US" dirty="0"/>
              <a:t>上述操作将命令输出通过管道 </a:t>
            </a:r>
            <a:r>
              <a:rPr lang="en-US" altLang="zh-CN" dirty="0"/>
              <a:t>| </a:t>
            </a:r>
            <a:r>
              <a:rPr lang="zh-CN" altLang="en-US" dirty="0"/>
              <a:t>使用 </a:t>
            </a:r>
            <a:r>
              <a:rPr lang="en" altLang="zh-CN" dirty="0"/>
              <a:t>sort </a:t>
            </a:r>
            <a:r>
              <a:rPr lang="zh-CN" altLang="en-US" dirty="0"/>
              <a:t>命令排序，再重定向到对象文本文件中。管道的概念后面我们会学到，现在你知道知道这是什么意思就行了。</a:t>
            </a:r>
          </a:p>
          <a:p>
            <a:r>
              <a:rPr lang="en-US" altLang="zh-CN" dirty="0"/>
              <a:t>$ </a:t>
            </a:r>
            <a:r>
              <a:rPr lang="en" altLang="zh-CN" dirty="0" err="1"/>
              <a:t>vimdiff</a:t>
            </a:r>
            <a:r>
              <a:rPr lang="en" altLang="zh-CN" dirty="0"/>
              <a:t> </a:t>
            </a:r>
            <a:r>
              <a:rPr lang="en" altLang="zh-CN" dirty="0" err="1"/>
              <a:t>env.txt</a:t>
            </a:r>
            <a:r>
              <a:rPr lang="en" altLang="zh-CN" dirty="0"/>
              <a:t> </a:t>
            </a:r>
            <a:r>
              <a:rPr lang="en" altLang="zh-CN" dirty="0" err="1"/>
              <a:t>export.txt</a:t>
            </a:r>
            <a:r>
              <a:rPr lang="en" altLang="zh-CN" dirty="0"/>
              <a:t> </a:t>
            </a:r>
            <a:r>
              <a:rPr lang="en" altLang="zh-CN" dirty="0" err="1"/>
              <a:t>set.txt</a:t>
            </a:r>
            <a:endParaRPr lang="en" altLang="zh-CN" dirty="0"/>
          </a:p>
          <a:p>
            <a:r>
              <a:rPr lang="zh-CN" altLang="en-US" dirty="0"/>
              <a:t>使用 </a:t>
            </a:r>
            <a:r>
              <a:rPr lang="en" altLang="zh-CN" dirty="0" err="1"/>
              <a:t>vimdiff</a:t>
            </a:r>
            <a:r>
              <a:rPr lang="en" altLang="zh-CN" dirty="0"/>
              <a:t> </a:t>
            </a:r>
            <a:r>
              <a:rPr lang="zh-CN" altLang="en-US" dirty="0"/>
              <a:t>工具比较导出的几个文件的内容，退出 </a:t>
            </a:r>
            <a:r>
              <a:rPr lang="en" altLang="zh-CN" dirty="0" err="1"/>
              <a:t>vimdiff</a:t>
            </a:r>
            <a:r>
              <a:rPr lang="en" altLang="zh-CN" dirty="0"/>
              <a:t> </a:t>
            </a:r>
            <a:r>
              <a:rPr lang="zh-CN" altLang="en-US" dirty="0"/>
              <a:t>需要按下 </a:t>
            </a:r>
            <a:r>
              <a:rPr lang="en" altLang="zh-CN" dirty="0"/>
              <a:t>Esc </a:t>
            </a:r>
            <a:r>
              <a:rPr lang="zh-CN" altLang="en-US" dirty="0"/>
              <a:t>后输入 </a:t>
            </a:r>
            <a:r>
              <a:rPr lang="en-US" altLang="zh-CN" dirty="0"/>
              <a:t>:</a:t>
            </a:r>
            <a:r>
              <a:rPr lang="en" altLang="zh-CN" dirty="0"/>
              <a:t>q </a:t>
            </a:r>
            <a:r>
              <a:rPr lang="zh-CN" altLang="en-US" dirty="0"/>
              <a:t>即可退出。</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br>
              <a:rPr lang="en" altLang="zh-CN" dirty="0"/>
            </a:br>
            <a:r>
              <a:rPr lang="en" altLang="zh-CN" dirty="0"/>
              <a:t>set </a:t>
            </a:r>
            <a:r>
              <a:rPr lang="zh-CN" altLang="en-US" dirty="0"/>
              <a:t>用来显示本地变量</a:t>
            </a:r>
            <a:r>
              <a:rPr lang="en-US" altLang="zh-CN" dirty="0"/>
              <a:t>  </a:t>
            </a:r>
            <a:r>
              <a:rPr lang="zh-CN" altLang="en-US" dirty="0"/>
              <a:t>当前这个</a:t>
            </a:r>
            <a:r>
              <a:rPr lang="en-US" altLang="zh-CN" dirty="0"/>
              <a:t>shell</a:t>
            </a:r>
            <a:r>
              <a:rPr lang="zh-CN" altLang="en-US" dirty="0"/>
              <a:t>的</a:t>
            </a:r>
            <a:br>
              <a:rPr lang="zh-CN" altLang="en-US" dirty="0"/>
            </a:br>
            <a:r>
              <a:rPr lang="en" altLang="zh-CN" dirty="0"/>
              <a:t>env </a:t>
            </a:r>
            <a:r>
              <a:rPr lang="zh-CN" altLang="en-US" dirty="0"/>
              <a:t>用来显示环境变量 当前这个用户的所有的</a:t>
            </a:r>
            <a:r>
              <a:rPr lang="en-US" altLang="zh-CN" dirty="0"/>
              <a:t>shell</a:t>
            </a:r>
            <a:r>
              <a:rPr lang="zh-CN" altLang="en-US" dirty="0"/>
              <a:t>都认</a:t>
            </a:r>
            <a:br>
              <a:rPr lang="zh-CN" altLang="en-US" dirty="0"/>
            </a:br>
            <a:r>
              <a:rPr lang="en" altLang="zh-CN" dirty="0"/>
              <a:t>export </a:t>
            </a:r>
            <a:r>
              <a:rPr lang="zh-CN" altLang="en-US" dirty="0"/>
              <a:t>用来显示和设置环境变量</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247</a:t>
            </a:fld>
            <a:endParaRPr kumimoji="1" lang="zh-CN" altLang="en-US"/>
          </a:p>
        </p:txBody>
      </p:sp>
    </p:spTree>
    <p:extLst>
      <p:ext uri="{BB962C8B-B14F-4D97-AF65-F5344CB8AC3E}">
        <p14:creationId xmlns:p14="http://schemas.microsoft.com/office/powerpoint/2010/main" val="197776799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直接定义的小写变量 在新启线程之后不认</a:t>
            </a:r>
            <a:endParaRPr kumimoji="1" lang="en-US" altLang="zh-CN" dirty="0"/>
          </a:p>
          <a:p>
            <a:r>
              <a:rPr kumimoji="1" lang="zh-CN" altLang="en-US" dirty="0"/>
              <a:t>用</a:t>
            </a:r>
            <a:r>
              <a:rPr kumimoji="1" lang="en-US" altLang="zh-CN" dirty="0"/>
              <a:t>export</a:t>
            </a:r>
            <a:r>
              <a:rPr kumimoji="1" lang="zh-CN" altLang="en-US" dirty="0"/>
              <a:t>定义的大写变量 新启线程之后认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248</a:t>
            </a:fld>
            <a:endParaRPr kumimoji="1" lang="zh-CN" altLang="en-US"/>
          </a:p>
        </p:txBody>
      </p:sp>
    </p:spTree>
    <p:extLst>
      <p:ext uri="{BB962C8B-B14F-4D97-AF65-F5344CB8AC3E}">
        <p14:creationId xmlns:p14="http://schemas.microsoft.com/office/powerpoint/2010/main" val="415829244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注意：为了与普通变量区分，通常我们习惯将环境变量名设为大写。</a:t>
            </a:r>
            <a:endParaRPr lang="zh-CN" altLang="en-US" dirty="0"/>
          </a:p>
          <a:p>
            <a:r>
              <a:rPr lang="zh-CN" altLang="en-US" b="1" dirty="0"/>
              <a:t>永久生效</a:t>
            </a:r>
          </a:p>
          <a:p>
            <a:r>
              <a:rPr lang="zh-CN" altLang="en-US" dirty="0"/>
              <a:t>但是问题来了，当你关机后，或者关闭当前的 </a:t>
            </a:r>
            <a:r>
              <a:rPr lang="en" altLang="zh-CN" dirty="0"/>
              <a:t>shell </a:t>
            </a:r>
            <a:r>
              <a:rPr lang="zh-CN" altLang="en-US" dirty="0"/>
              <a:t>之后，环境变量就没了啊。怎么才能让环境变量永久生效呢？</a:t>
            </a:r>
          </a:p>
          <a:p>
            <a:r>
              <a:rPr lang="zh-CN" altLang="en-US" dirty="0"/>
              <a:t>按变量的生存周期来划分，</a:t>
            </a:r>
            <a:r>
              <a:rPr lang="en" altLang="zh-CN" dirty="0"/>
              <a:t>Linux </a:t>
            </a:r>
            <a:r>
              <a:rPr lang="zh-CN" altLang="en-US" dirty="0"/>
              <a:t>变量可分为两类：</a:t>
            </a:r>
          </a:p>
          <a:p>
            <a:r>
              <a:rPr lang="zh-CN" altLang="en-US" dirty="0"/>
              <a:t>永久的：需要修改配置文件，变量永久生效；</a:t>
            </a:r>
          </a:p>
          <a:p>
            <a:r>
              <a:rPr lang="zh-CN" altLang="en-US" dirty="0"/>
              <a:t>临时的：使用 </a:t>
            </a:r>
            <a:r>
              <a:rPr lang="en" altLang="zh-CN" dirty="0"/>
              <a:t>export </a:t>
            </a:r>
            <a:r>
              <a:rPr lang="zh-CN" altLang="en-US" dirty="0"/>
              <a:t>命令行声明即可，变量在关闭 </a:t>
            </a:r>
            <a:r>
              <a:rPr lang="en" altLang="zh-CN" dirty="0"/>
              <a:t>shell </a:t>
            </a:r>
            <a:r>
              <a:rPr lang="zh-CN" altLang="en-US" dirty="0"/>
              <a:t>时失效。</a:t>
            </a:r>
          </a:p>
          <a:p>
            <a:r>
              <a:rPr lang="zh-CN" altLang="en-US" dirty="0"/>
              <a:t>这里介绍两个重要文件 </a:t>
            </a:r>
            <a:r>
              <a:rPr lang="en-US" altLang="zh-CN" dirty="0"/>
              <a:t>/</a:t>
            </a:r>
            <a:r>
              <a:rPr lang="en" altLang="zh-CN" dirty="0" err="1"/>
              <a:t>etc</a:t>
            </a:r>
            <a:r>
              <a:rPr lang="en" altLang="zh-CN" dirty="0"/>
              <a:t>/</a:t>
            </a:r>
            <a:r>
              <a:rPr lang="en" altLang="zh-CN" dirty="0" err="1"/>
              <a:t>bashrc</a:t>
            </a:r>
            <a:r>
              <a:rPr lang="zh-CN" altLang="en" dirty="0"/>
              <a:t>（</a:t>
            </a:r>
            <a:r>
              <a:rPr lang="zh-CN" altLang="en-US" dirty="0"/>
              <a:t>有的 </a:t>
            </a:r>
            <a:r>
              <a:rPr lang="en" altLang="zh-CN" dirty="0"/>
              <a:t>Linux </a:t>
            </a:r>
            <a:r>
              <a:rPr lang="zh-CN" altLang="en-US" dirty="0"/>
              <a:t>没有这个文件） 和 </a:t>
            </a:r>
            <a:r>
              <a:rPr lang="en-US" altLang="zh-CN" dirty="0"/>
              <a:t>/</a:t>
            </a:r>
            <a:r>
              <a:rPr lang="en" altLang="zh-CN" dirty="0" err="1"/>
              <a:t>etc</a:t>
            </a:r>
            <a:r>
              <a:rPr lang="en" altLang="zh-CN" dirty="0"/>
              <a:t>/profile </a:t>
            </a:r>
            <a:r>
              <a:rPr lang="zh-CN" altLang="en" dirty="0"/>
              <a:t>，</a:t>
            </a:r>
            <a:r>
              <a:rPr lang="zh-CN" altLang="en-US" dirty="0"/>
              <a:t>它们分别存放的是 </a:t>
            </a:r>
            <a:r>
              <a:rPr lang="en" altLang="zh-CN" dirty="0"/>
              <a:t>shell </a:t>
            </a:r>
            <a:r>
              <a:rPr lang="zh-CN" altLang="en-US" dirty="0"/>
              <a:t>变量和环境变量。还有要注意区别的是每个用户目录下的一个隐藏文件：</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249</a:t>
            </a:fld>
            <a:endParaRPr kumimoji="1" lang="zh-CN" altLang="en-US"/>
          </a:p>
        </p:txBody>
      </p:sp>
    </p:spTree>
    <p:extLst>
      <p:ext uri="{BB962C8B-B14F-4D97-AF65-F5344CB8AC3E}">
        <p14:creationId xmlns:p14="http://schemas.microsoft.com/office/powerpoint/2010/main" val="25007940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你可能很早之前就有疑问，我们在 </a:t>
            </a:r>
            <a:r>
              <a:rPr lang="en" altLang="zh-CN" dirty="0"/>
              <a:t>Shell </a:t>
            </a:r>
            <a:r>
              <a:rPr lang="zh-CN" altLang="en-US" dirty="0"/>
              <a:t>中输入一个命令，</a:t>
            </a:r>
            <a:r>
              <a:rPr lang="en" altLang="zh-CN" dirty="0"/>
              <a:t>Shell </a:t>
            </a:r>
            <a:r>
              <a:rPr lang="zh-CN" altLang="en-US" dirty="0"/>
              <a:t>是怎么知道去哪找到这个命令然后执行的呢？这是通过环境变量 </a:t>
            </a:r>
            <a:r>
              <a:rPr lang="en" altLang="zh-CN" dirty="0"/>
              <a:t>PATH </a:t>
            </a:r>
            <a:r>
              <a:rPr lang="zh-CN" altLang="en-US" dirty="0"/>
              <a:t>来进行搜索的，熟悉 </a:t>
            </a:r>
            <a:r>
              <a:rPr lang="en" altLang="zh-CN" dirty="0"/>
              <a:t>Windows </a:t>
            </a:r>
            <a:r>
              <a:rPr lang="zh-CN" altLang="en-US" dirty="0"/>
              <a:t>的用户可能知道 </a:t>
            </a:r>
            <a:r>
              <a:rPr lang="en" altLang="zh-CN" dirty="0"/>
              <a:t>Windows </a:t>
            </a:r>
            <a:r>
              <a:rPr lang="zh-CN" altLang="en-US" dirty="0"/>
              <a:t>中的也是有这么一个 </a:t>
            </a:r>
            <a:r>
              <a:rPr lang="en" altLang="zh-CN" dirty="0"/>
              <a:t>PATH </a:t>
            </a:r>
            <a:r>
              <a:rPr lang="zh-CN" altLang="en-US" dirty="0"/>
              <a:t>环境变量。这个 </a:t>
            </a:r>
            <a:r>
              <a:rPr lang="en" altLang="zh-CN" dirty="0"/>
              <a:t>PATH </a:t>
            </a:r>
            <a:r>
              <a:rPr lang="zh-CN" altLang="en-US" dirty="0"/>
              <a:t>里面就保存了 </a:t>
            </a:r>
            <a:r>
              <a:rPr lang="en" altLang="zh-CN" dirty="0"/>
              <a:t>Shell </a:t>
            </a:r>
            <a:r>
              <a:rPr lang="zh-CN" altLang="en-US" dirty="0"/>
              <a:t>中执行的命令的搜索路径。</a:t>
            </a:r>
          </a:p>
          <a:p>
            <a:r>
              <a:rPr lang="zh-CN" altLang="en-US" dirty="0"/>
              <a:t>查看 </a:t>
            </a:r>
            <a:r>
              <a:rPr lang="en" altLang="zh-CN" dirty="0"/>
              <a:t>PATH </a:t>
            </a:r>
            <a:r>
              <a:rPr lang="zh-CN" altLang="en-US" dirty="0"/>
              <a:t>环境变量的内容：</a:t>
            </a:r>
          </a:p>
          <a:p>
            <a:r>
              <a:rPr lang="en-US" altLang="zh-CN" dirty="0"/>
              <a:t>$ </a:t>
            </a:r>
            <a:r>
              <a:rPr lang="en" altLang="zh-CN" dirty="0"/>
              <a:t>echo $PATH</a:t>
            </a:r>
          </a:p>
          <a:p>
            <a:r>
              <a:rPr lang="zh-CN" altLang="en-US" dirty="0"/>
              <a:t>默认情况下你会看到如下输出：</a:t>
            </a:r>
          </a:p>
          <a:p>
            <a:r>
              <a:rPr lang="en-US" altLang="zh-CN" dirty="0"/>
              <a:t>/</a:t>
            </a:r>
            <a:r>
              <a:rPr lang="en" altLang="zh-CN" dirty="0" err="1"/>
              <a:t>usr</a:t>
            </a:r>
            <a:r>
              <a:rPr lang="en" altLang="zh-CN" dirty="0"/>
              <a:t>/local/</a:t>
            </a:r>
            <a:r>
              <a:rPr lang="en" altLang="zh-CN" dirty="0" err="1"/>
              <a:t>sbin</a:t>
            </a:r>
            <a:r>
              <a:rPr lang="en" altLang="zh-CN" dirty="0"/>
              <a:t>:/</a:t>
            </a:r>
            <a:r>
              <a:rPr lang="en" altLang="zh-CN" dirty="0" err="1"/>
              <a:t>usr</a:t>
            </a:r>
            <a:r>
              <a:rPr lang="en" altLang="zh-CN" dirty="0"/>
              <a:t>/local/bin:/</a:t>
            </a:r>
            <a:r>
              <a:rPr lang="en" altLang="zh-CN" dirty="0" err="1"/>
              <a:t>usr</a:t>
            </a:r>
            <a:r>
              <a:rPr lang="en" altLang="zh-CN" dirty="0"/>
              <a:t>/</a:t>
            </a:r>
            <a:r>
              <a:rPr lang="en" altLang="zh-CN" dirty="0" err="1"/>
              <a:t>sbin</a:t>
            </a:r>
            <a:r>
              <a:rPr lang="en" altLang="zh-CN" dirty="0"/>
              <a:t>:/</a:t>
            </a:r>
            <a:r>
              <a:rPr lang="en" altLang="zh-CN" dirty="0" err="1"/>
              <a:t>usr</a:t>
            </a:r>
            <a:r>
              <a:rPr lang="en" altLang="zh-CN" dirty="0"/>
              <a:t>/bin:/</a:t>
            </a:r>
            <a:r>
              <a:rPr lang="en" altLang="zh-CN" dirty="0" err="1"/>
              <a:t>sbin</a:t>
            </a:r>
            <a:r>
              <a:rPr lang="en" altLang="zh-CN" dirty="0"/>
              <a:t>:/bin:/</a:t>
            </a:r>
            <a:r>
              <a:rPr lang="en" altLang="zh-CN" dirty="0" err="1"/>
              <a:t>usr</a:t>
            </a:r>
            <a:r>
              <a:rPr lang="en" altLang="zh-CN" dirty="0"/>
              <a:t>/games:/</a:t>
            </a:r>
            <a:r>
              <a:rPr lang="en" altLang="zh-CN" dirty="0" err="1"/>
              <a:t>usr</a:t>
            </a:r>
            <a:r>
              <a:rPr lang="en" altLang="zh-CN" dirty="0"/>
              <a:t>/local/games</a:t>
            </a:r>
          </a:p>
          <a:p>
            <a:r>
              <a:rPr lang="zh-CN" altLang="en-US" dirty="0"/>
              <a:t>如果你还记得 </a:t>
            </a:r>
            <a:r>
              <a:rPr lang="en" altLang="zh-CN" dirty="0"/>
              <a:t>Linux </a:t>
            </a:r>
            <a:r>
              <a:rPr lang="zh-CN" altLang="en-US" dirty="0"/>
              <a:t>目录结构那一节的内容，你就应该知道上面这些目录下放的是哪一类文件了。通常这一类目录下放的都是可执行文件，当我们在 </a:t>
            </a:r>
            <a:r>
              <a:rPr lang="en" altLang="zh-CN" dirty="0"/>
              <a:t>Shell </a:t>
            </a:r>
            <a:r>
              <a:rPr lang="zh-CN" altLang="en-US" dirty="0"/>
              <a:t>中执行一个命令时，系统就会按照 </a:t>
            </a:r>
            <a:r>
              <a:rPr lang="en" altLang="zh-CN" dirty="0"/>
              <a:t>PATH </a:t>
            </a:r>
            <a:r>
              <a:rPr lang="zh-CN" altLang="en-US" dirty="0"/>
              <a:t>中设定的路径按照顺序依次到目录中去查找，如果存在同名的命令，则执行先找到的那个。</a:t>
            </a:r>
          </a:p>
          <a:p>
            <a:r>
              <a:rPr lang="zh-CN" altLang="en-US" dirty="0"/>
              <a:t>下面我们将练习创建一个最简单的可执行 </a:t>
            </a:r>
            <a:r>
              <a:rPr lang="en" altLang="zh-CN" dirty="0"/>
              <a:t>Shell </a:t>
            </a:r>
            <a:r>
              <a:rPr lang="zh-CN" altLang="en-US" dirty="0"/>
              <a:t>脚本和一个使用 </a:t>
            </a:r>
            <a:r>
              <a:rPr lang="en" altLang="zh-CN" dirty="0"/>
              <a:t>C </a:t>
            </a:r>
            <a:r>
              <a:rPr lang="zh-CN" altLang="en-US" dirty="0"/>
              <a:t>语言创建的“ </a:t>
            </a:r>
            <a:r>
              <a:rPr lang="en" altLang="zh-CN" dirty="0"/>
              <a:t>hello world ”</a:t>
            </a:r>
            <a:r>
              <a:rPr lang="zh-CN" altLang="en-US" dirty="0"/>
              <a:t>程序，如果这两部分内容你之前没有学习过，那么你可以进行一个入门学习：</a:t>
            </a:r>
          </a:p>
          <a:p>
            <a:r>
              <a:rPr lang="en" altLang="zh-CN" dirty="0">
                <a:hlinkClick r:id="rId3"/>
              </a:rPr>
              <a:t>C </a:t>
            </a:r>
            <a:r>
              <a:rPr lang="zh-CN" altLang="en-US" dirty="0">
                <a:hlinkClick r:id="rId3"/>
              </a:rPr>
              <a:t>语言入门教程</a:t>
            </a:r>
            <a:endParaRPr lang="zh-CN" altLang="en-US" dirty="0"/>
          </a:p>
          <a:p>
            <a:r>
              <a:rPr lang="zh-CN" altLang="en-US" dirty="0">
                <a:hlinkClick r:id="rId4"/>
              </a:rPr>
              <a:t>高级 </a:t>
            </a:r>
            <a:r>
              <a:rPr lang="en" altLang="zh-CN" dirty="0">
                <a:hlinkClick r:id="rId4"/>
              </a:rPr>
              <a:t>Bash </a:t>
            </a:r>
            <a:r>
              <a:rPr lang="zh-CN" altLang="en-US" dirty="0">
                <a:hlinkClick r:id="rId4"/>
              </a:rPr>
              <a:t>脚本编程指南</a:t>
            </a:r>
            <a:endParaRPr lang="zh-CN" altLang="en-US" dirty="0"/>
          </a:p>
          <a:p>
            <a:r>
              <a:rPr lang="en" altLang="zh-CN" dirty="0">
                <a:hlinkClick r:id="rId5"/>
              </a:rPr>
              <a:t>Linux Shell Scripting Tutorial (LSST) v2.0</a:t>
            </a:r>
            <a:endParaRPr lang="en" altLang="zh-CN" dirty="0"/>
          </a:p>
          <a:p>
            <a:r>
              <a:rPr lang="zh-CN" altLang="en-US" dirty="0"/>
              <a:t>创建一个 </a:t>
            </a:r>
            <a:r>
              <a:rPr lang="en" altLang="zh-CN" dirty="0"/>
              <a:t>Shell </a:t>
            </a:r>
            <a:r>
              <a:rPr lang="zh-CN" altLang="en-US" dirty="0"/>
              <a:t>脚本文件，你可以使用 </a:t>
            </a:r>
            <a:r>
              <a:rPr lang="en" altLang="zh-CN" dirty="0" err="1"/>
              <a:t>gedit</a:t>
            </a:r>
            <a:r>
              <a:rPr lang="zh-CN" altLang="en" dirty="0"/>
              <a:t>，</a:t>
            </a:r>
            <a:r>
              <a:rPr lang="en" altLang="zh-CN" dirty="0"/>
              <a:t>vim</a:t>
            </a:r>
            <a:r>
              <a:rPr lang="zh-CN" altLang="en" dirty="0"/>
              <a:t>，</a:t>
            </a:r>
            <a:r>
              <a:rPr lang="en" altLang="zh-CN" dirty="0"/>
              <a:t>sublime </a:t>
            </a:r>
            <a:r>
              <a:rPr lang="zh-CN" altLang="en-US" dirty="0"/>
              <a:t>等工具编辑。如果你是直接复制的话，建议使用 </a:t>
            </a:r>
            <a:r>
              <a:rPr lang="en" altLang="zh-CN" dirty="0" err="1"/>
              <a:t>gedit</a:t>
            </a:r>
            <a:r>
              <a:rPr lang="en" altLang="zh-CN" dirty="0"/>
              <a:t> </a:t>
            </a:r>
            <a:r>
              <a:rPr lang="zh-CN" altLang="en-US" dirty="0"/>
              <a:t>或者 </a:t>
            </a:r>
            <a:r>
              <a:rPr lang="en" altLang="zh-CN" dirty="0"/>
              <a:t>sublime</a:t>
            </a:r>
            <a:r>
              <a:rPr lang="zh-CN" altLang="en" dirty="0"/>
              <a:t>，</a:t>
            </a:r>
            <a:r>
              <a:rPr lang="zh-CN" altLang="en-US" dirty="0"/>
              <a:t>否则可能导致代码缩进混乱。</a:t>
            </a:r>
          </a:p>
          <a:p>
            <a:r>
              <a:rPr lang="en-US" altLang="zh-CN" dirty="0"/>
              <a:t>$ </a:t>
            </a:r>
            <a:r>
              <a:rPr lang="en" altLang="zh-CN" dirty="0"/>
              <a:t>cd /home/</a:t>
            </a:r>
            <a:r>
              <a:rPr lang="en" altLang="zh-CN" dirty="0" err="1"/>
              <a:t>shiyanlou</a:t>
            </a:r>
            <a:r>
              <a:rPr lang="en" altLang="zh-CN" dirty="0"/>
              <a:t> $ touch </a:t>
            </a:r>
            <a:r>
              <a:rPr lang="en" altLang="zh-CN" dirty="0" err="1"/>
              <a:t>hello_shell.sh</a:t>
            </a:r>
            <a:r>
              <a:rPr lang="en" altLang="zh-CN" dirty="0"/>
              <a:t> $ </a:t>
            </a:r>
            <a:r>
              <a:rPr lang="en" altLang="zh-CN" dirty="0" err="1"/>
              <a:t>gedit</a:t>
            </a:r>
            <a:r>
              <a:rPr lang="en" altLang="zh-CN" dirty="0"/>
              <a:t> </a:t>
            </a:r>
            <a:r>
              <a:rPr lang="en" altLang="zh-CN" dirty="0" err="1"/>
              <a:t>hello_shell.sh</a:t>
            </a:r>
            <a:endParaRPr lang="en" altLang="zh-CN" dirty="0"/>
          </a:p>
          <a:p>
            <a:r>
              <a:rPr lang="zh-CN" altLang="en-US" dirty="0"/>
              <a:t>在脚本中添加如下内容，保存并退出。</a:t>
            </a:r>
          </a:p>
          <a:p>
            <a:r>
              <a:rPr lang="zh-CN" altLang="en-US" b="1" dirty="0"/>
              <a:t>注意不要省掉第一行，这不是注释，论坛有用户反映有语法错误，就是因为没有了第一行</a:t>
            </a:r>
            <a:endParaRPr lang="zh-CN" altLang="en-US" dirty="0"/>
          </a:p>
          <a:p>
            <a:r>
              <a:rPr lang="en-US" altLang="zh-CN" dirty="0"/>
              <a:t>#!/</a:t>
            </a:r>
            <a:r>
              <a:rPr lang="en" altLang="zh-CN" dirty="0"/>
              <a:t>bin/bash for ((</a:t>
            </a:r>
            <a:r>
              <a:rPr lang="en" altLang="zh-CN" dirty="0" err="1"/>
              <a:t>i</a:t>
            </a:r>
            <a:r>
              <a:rPr lang="en" altLang="zh-CN" dirty="0"/>
              <a:t>=0; </a:t>
            </a:r>
            <a:r>
              <a:rPr lang="en" altLang="zh-CN" dirty="0" err="1"/>
              <a:t>i</a:t>
            </a:r>
            <a:r>
              <a:rPr lang="en" altLang="zh-CN" dirty="0"/>
              <a:t>&lt;10; </a:t>
            </a:r>
            <a:r>
              <a:rPr lang="en" altLang="zh-CN" dirty="0" err="1"/>
              <a:t>i</a:t>
            </a:r>
            <a:r>
              <a:rPr lang="en" altLang="zh-CN" dirty="0"/>
              <a:t>++));do echo "hello shell" done exit 0</a:t>
            </a:r>
          </a:p>
          <a:p>
            <a:r>
              <a:rPr lang="zh-CN" altLang="en-US" dirty="0"/>
              <a:t>为文件添加可执行权限，否则执行会报错没有权限：</a:t>
            </a:r>
          </a:p>
          <a:p>
            <a:r>
              <a:rPr lang="en-US" altLang="zh-CN" dirty="0"/>
              <a:t>$ </a:t>
            </a:r>
            <a:r>
              <a:rPr lang="en" altLang="zh-CN" dirty="0" err="1"/>
              <a:t>chmod</a:t>
            </a:r>
            <a:r>
              <a:rPr lang="en" altLang="zh-CN" dirty="0"/>
              <a:t> 755 </a:t>
            </a:r>
            <a:r>
              <a:rPr lang="en" altLang="zh-CN" dirty="0" err="1"/>
              <a:t>hello_shell.sh</a:t>
            </a:r>
            <a:endParaRPr lang="en" altLang="zh-CN" dirty="0"/>
          </a:p>
          <a:p>
            <a:r>
              <a:rPr lang="zh-CN" altLang="en-US" dirty="0"/>
              <a:t>执行脚本：</a:t>
            </a:r>
          </a:p>
          <a:p>
            <a:r>
              <a:rPr lang="en-US" altLang="zh-CN" dirty="0"/>
              <a:t>$ </a:t>
            </a:r>
            <a:r>
              <a:rPr lang="en" altLang="zh-CN" dirty="0"/>
              <a:t>cd /home/</a:t>
            </a:r>
            <a:r>
              <a:rPr lang="en" altLang="zh-CN" dirty="0" err="1"/>
              <a:t>shiyanlou</a:t>
            </a:r>
            <a:r>
              <a:rPr lang="en" altLang="zh-CN" dirty="0"/>
              <a:t> $ ./</a:t>
            </a:r>
            <a:r>
              <a:rPr lang="en" altLang="zh-CN" dirty="0" err="1"/>
              <a:t>hello_shell.sh</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250</a:t>
            </a:fld>
            <a:endParaRPr kumimoji="1" lang="zh-CN" altLang="en-US"/>
          </a:p>
        </p:txBody>
      </p:sp>
    </p:spTree>
    <p:extLst>
      <p:ext uri="{BB962C8B-B14F-4D97-AF65-F5344CB8AC3E}">
        <p14:creationId xmlns:p14="http://schemas.microsoft.com/office/powerpoint/2010/main" val="2825976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都有哪些用户是超级管理员呢</a:t>
            </a:r>
            <a:r>
              <a:rPr kumimoji="1" lang="en-US" altLang="zh-CN" dirty="0"/>
              <a:t>?</a:t>
            </a:r>
          </a:p>
          <a:p>
            <a:r>
              <a:rPr kumimoji="1" lang="en-US" altLang="zh-CN" dirty="0" err="1"/>
              <a:t>sudo</a:t>
            </a:r>
            <a:r>
              <a:rPr kumimoji="1" lang="en-US" altLang="zh-CN" dirty="0"/>
              <a:t> cat /</a:t>
            </a:r>
            <a:r>
              <a:rPr kumimoji="1" lang="en-US" altLang="zh-CN" dirty="0" err="1"/>
              <a:t>etc</a:t>
            </a:r>
            <a:r>
              <a:rPr kumimoji="1" lang="en-US" altLang="zh-CN" dirty="0"/>
              <a:t>/</a:t>
            </a:r>
            <a:r>
              <a:rPr kumimoji="1" lang="en-US" altLang="zh-CN" dirty="0" err="1"/>
              <a:t>sudoers</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a:t>
            </a:fld>
            <a:endParaRPr kumimoji="1" lang="zh-CN" altLang="en-US"/>
          </a:p>
        </p:txBody>
      </p:sp>
    </p:spTree>
    <p:extLst>
      <p:ext uri="{BB962C8B-B14F-4D97-AF65-F5344CB8AC3E}">
        <p14:creationId xmlns:p14="http://schemas.microsoft.com/office/powerpoint/2010/main" val="14734341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 altLang="zh-CN" dirty="0"/>
          </a:p>
          <a:p>
            <a:r>
              <a:rPr lang="zh-CN" altLang="en-US" dirty="0"/>
              <a:t>创建一个 </a:t>
            </a:r>
            <a:r>
              <a:rPr lang="en" altLang="zh-CN" dirty="0"/>
              <a:t>C </a:t>
            </a:r>
            <a:r>
              <a:rPr lang="zh-CN" altLang="en-US" dirty="0"/>
              <a:t>语言“ </a:t>
            </a:r>
            <a:r>
              <a:rPr lang="en" altLang="zh-CN" dirty="0"/>
              <a:t>hello world ”</a:t>
            </a:r>
            <a:r>
              <a:rPr lang="zh-CN" altLang="en-US" dirty="0"/>
              <a:t>程序：</a:t>
            </a:r>
          </a:p>
          <a:p>
            <a:r>
              <a:rPr lang="en-US" altLang="zh-CN" dirty="0"/>
              <a:t>$ </a:t>
            </a:r>
            <a:r>
              <a:rPr lang="en" altLang="zh-CN" dirty="0"/>
              <a:t>cd /home/</a:t>
            </a:r>
            <a:r>
              <a:rPr lang="en" altLang="zh-CN" dirty="0" err="1"/>
              <a:t>shiyanlou</a:t>
            </a:r>
            <a:r>
              <a:rPr lang="en" altLang="zh-CN" dirty="0"/>
              <a:t> $ </a:t>
            </a:r>
            <a:r>
              <a:rPr lang="en" altLang="zh-CN" dirty="0" err="1"/>
              <a:t>gedit</a:t>
            </a:r>
            <a:r>
              <a:rPr lang="en" altLang="zh-CN" dirty="0"/>
              <a:t> </a:t>
            </a:r>
            <a:r>
              <a:rPr lang="en" altLang="zh-CN" dirty="0" err="1"/>
              <a:t>hello_world.c</a:t>
            </a:r>
            <a:endParaRPr lang="en" altLang="zh-CN" dirty="0"/>
          </a:p>
          <a:p>
            <a:r>
              <a:rPr lang="en" altLang="zh-CN" dirty="0"/>
              <a:t>#include &lt;</a:t>
            </a:r>
            <a:r>
              <a:rPr lang="en" altLang="zh-CN" dirty="0" err="1"/>
              <a:t>stdio.h</a:t>
            </a:r>
            <a:r>
              <a:rPr lang="en" altLang="zh-CN" dirty="0"/>
              <a:t>&gt; int main(void) { </a:t>
            </a:r>
            <a:r>
              <a:rPr lang="en" altLang="zh-CN" dirty="0" err="1"/>
              <a:t>printf</a:t>
            </a:r>
            <a:r>
              <a:rPr lang="en" altLang="zh-CN" dirty="0"/>
              <a:t>("hello world!\n"); return 0; }</a:t>
            </a:r>
          </a:p>
          <a:p>
            <a:r>
              <a:rPr lang="zh-CN" altLang="en-US" dirty="0"/>
              <a:t>保存后使用 </a:t>
            </a:r>
            <a:r>
              <a:rPr lang="en" altLang="zh-CN" dirty="0" err="1"/>
              <a:t>gcc</a:t>
            </a:r>
            <a:r>
              <a:rPr lang="en" altLang="zh-CN" dirty="0"/>
              <a:t> </a:t>
            </a:r>
            <a:r>
              <a:rPr lang="zh-CN" altLang="en-US" dirty="0"/>
              <a:t>生成可执行文件：</a:t>
            </a:r>
          </a:p>
          <a:p>
            <a:r>
              <a:rPr lang="en-US" altLang="zh-CN" dirty="0"/>
              <a:t>$ </a:t>
            </a:r>
            <a:r>
              <a:rPr lang="en" altLang="zh-CN" dirty="0" err="1"/>
              <a:t>gcc</a:t>
            </a:r>
            <a:r>
              <a:rPr lang="en" altLang="zh-CN" dirty="0"/>
              <a:t> -o </a:t>
            </a:r>
            <a:r>
              <a:rPr lang="en" altLang="zh-CN" dirty="0" err="1"/>
              <a:t>hello_world</a:t>
            </a:r>
            <a:r>
              <a:rPr lang="en" altLang="zh-CN" dirty="0"/>
              <a:t> </a:t>
            </a:r>
            <a:r>
              <a:rPr lang="en" altLang="zh-CN" dirty="0" err="1"/>
              <a:t>hello_world.c</a:t>
            </a:r>
            <a:endParaRPr lang="en" altLang="zh-CN" dirty="0"/>
          </a:p>
          <a:p>
            <a:r>
              <a:rPr lang="en" altLang="zh-CN" b="1" dirty="0" err="1"/>
              <a:t>gcc</a:t>
            </a:r>
            <a:r>
              <a:rPr lang="en" altLang="zh-CN" b="1" dirty="0"/>
              <a:t> </a:t>
            </a:r>
            <a:r>
              <a:rPr lang="zh-CN" altLang="en-US" b="1" dirty="0"/>
              <a:t>生成二进制文件默认具有可执行权限，不需要修改</a:t>
            </a:r>
            <a:endParaRPr lang="zh-CN" altLang="en-US" dirty="0"/>
          </a:p>
          <a:p>
            <a:r>
              <a:rPr lang="zh-CN" altLang="en-US" dirty="0"/>
              <a:t>在 </a:t>
            </a:r>
            <a:r>
              <a:rPr lang="en-US" altLang="zh-CN" dirty="0"/>
              <a:t>/</a:t>
            </a:r>
            <a:r>
              <a:rPr lang="en" altLang="zh-CN" dirty="0"/>
              <a:t>home/</a:t>
            </a:r>
            <a:r>
              <a:rPr lang="en" altLang="zh-CN" dirty="0" err="1"/>
              <a:t>shiyanlou</a:t>
            </a:r>
            <a:r>
              <a:rPr lang="en" altLang="zh-CN" dirty="0"/>
              <a:t> </a:t>
            </a:r>
            <a:r>
              <a:rPr lang="zh-CN" altLang="en-US" dirty="0"/>
              <a:t>家目录创建一个 </a:t>
            </a:r>
            <a:r>
              <a:rPr lang="en" altLang="zh-CN" dirty="0" err="1"/>
              <a:t>mybin</a:t>
            </a:r>
            <a:r>
              <a:rPr lang="en" altLang="zh-CN" dirty="0"/>
              <a:t> </a:t>
            </a:r>
            <a:r>
              <a:rPr lang="zh-CN" altLang="en-US" dirty="0"/>
              <a:t>目录，并将上述 </a:t>
            </a:r>
            <a:r>
              <a:rPr lang="en" altLang="zh-CN" dirty="0" err="1"/>
              <a:t>hello_shell.sh</a:t>
            </a:r>
            <a:r>
              <a:rPr lang="en" altLang="zh-CN" dirty="0"/>
              <a:t> </a:t>
            </a:r>
            <a:r>
              <a:rPr lang="zh-CN" altLang="en-US" dirty="0"/>
              <a:t>和 </a:t>
            </a:r>
            <a:r>
              <a:rPr lang="en" altLang="zh-CN" dirty="0" err="1"/>
              <a:t>hello_world</a:t>
            </a:r>
            <a:r>
              <a:rPr lang="en" altLang="zh-CN" dirty="0"/>
              <a:t> </a:t>
            </a:r>
            <a:r>
              <a:rPr lang="zh-CN" altLang="en-US" dirty="0"/>
              <a:t>文件移动到其中：</a:t>
            </a:r>
          </a:p>
          <a:p>
            <a:r>
              <a:rPr lang="en-US" altLang="zh-CN" dirty="0"/>
              <a:t>$ </a:t>
            </a:r>
            <a:r>
              <a:rPr lang="en" altLang="zh-CN" dirty="0"/>
              <a:t>cd /home/</a:t>
            </a:r>
            <a:r>
              <a:rPr lang="en" altLang="zh-CN" dirty="0" err="1"/>
              <a:t>shiyanlou</a:t>
            </a:r>
            <a:r>
              <a:rPr lang="en" altLang="zh-CN" dirty="0"/>
              <a:t> $ </a:t>
            </a:r>
            <a:r>
              <a:rPr lang="en" altLang="zh-CN" dirty="0" err="1"/>
              <a:t>mkdir</a:t>
            </a:r>
            <a:r>
              <a:rPr lang="en" altLang="zh-CN" dirty="0"/>
              <a:t> </a:t>
            </a:r>
            <a:r>
              <a:rPr lang="en" altLang="zh-CN" dirty="0" err="1"/>
              <a:t>mybin</a:t>
            </a:r>
            <a:r>
              <a:rPr lang="en" altLang="zh-CN" dirty="0"/>
              <a:t> $ mv </a:t>
            </a:r>
            <a:r>
              <a:rPr lang="en" altLang="zh-CN" dirty="0" err="1"/>
              <a:t>hello_shell.sh</a:t>
            </a:r>
            <a:r>
              <a:rPr lang="en" altLang="zh-CN" dirty="0"/>
              <a:t> </a:t>
            </a:r>
            <a:r>
              <a:rPr lang="en" altLang="zh-CN" dirty="0" err="1"/>
              <a:t>hello_world</a:t>
            </a:r>
            <a:r>
              <a:rPr lang="en" altLang="zh-CN" dirty="0"/>
              <a:t> </a:t>
            </a:r>
            <a:r>
              <a:rPr lang="en" altLang="zh-CN" dirty="0" err="1"/>
              <a:t>mybin</a:t>
            </a:r>
            <a:r>
              <a:rPr lang="en" altLang="zh-CN" dirty="0"/>
              <a:t>/</a:t>
            </a:r>
          </a:p>
          <a:p>
            <a:r>
              <a:rPr lang="zh-CN" altLang="en-US" dirty="0"/>
              <a:t>现在你可以在 </a:t>
            </a:r>
            <a:r>
              <a:rPr lang="en" altLang="zh-CN" dirty="0" err="1"/>
              <a:t>mybin</a:t>
            </a:r>
            <a:r>
              <a:rPr lang="en" altLang="zh-CN" dirty="0"/>
              <a:t> </a:t>
            </a:r>
            <a:r>
              <a:rPr lang="zh-CN" altLang="en-US" dirty="0"/>
              <a:t>目录中分别运行你刚刚创建的两个程序：</a:t>
            </a:r>
          </a:p>
          <a:p>
            <a:r>
              <a:rPr lang="en-US" altLang="zh-CN" dirty="0"/>
              <a:t>$ </a:t>
            </a:r>
            <a:r>
              <a:rPr lang="en" altLang="zh-CN" dirty="0"/>
              <a:t>cd </a:t>
            </a:r>
            <a:r>
              <a:rPr lang="en" altLang="zh-CN" dirty="0" err="1"/>
              <a:t>mybin</a:t>
            </a:r>
            <a:r>
              <a:rPr lang="en" altLang="zh-CN" dirty="0"/>
              <a:t> $ ./</a:t>
            </a:r>
            <a:r>
              <a:rPr lang="en" altLang="zh-CN" dirty="0" err="1"/>
              <a:t>hello_shell.sh</a:t>
            </a:r>
            <a:r>
              <a:rPr lang="en" altLang="zh-CN" dirty="0"/>
              <a:t> $ ./</a:t>
            </a:r>
            <a:r>
              <a:rPr lang="en" altLang="zh-CN" dirty="0" err="1"/>
              <a:t>hello_world</a:t>
            </a:r>
            <a:endParaRPr lang="en" altLang="zh-CN" dirty="0"/>
          </a:p>
          <a:p>
            <a:r>
              <a:rPr lang="zh-CN" altLang="en-US" dirty="0"/>
              <a:t>回到上一级目录，也就是 </a:t>
            </a:r>
            <a:r>
              <a:rPr lang="en" altLang="zh-CN" dirty="0" err="1"/>
              <a:t>shiyanlou</a:t>
            </a:r>
            <a:r>
              <a:rPr lang="en" altLang="zh-CN" dirty="0"/>
              <a:t> </a:t>
            </a:r>
            <a:r>
              <a:rPr lang="zh-CN" altLang="en-US" dirty="0"/>
              <a:t>家目录，当再想运行那两个程序时，会发现提示命令找不到，除非加上命令的完整路径，但那样很不方便，如何做到像使用系统命令一样执行自己创建的脚本文件或者程序呢？那就要将命令所在路径添加到 </a:t>
            </a:r>
            <a:r>
              <a:rPr lang="en" altLang="zh-CN" dirty="0"/>
              <a:t>PATH </a:t>
            </a:r>
            <a:r>
              <a:rPr lang="zh-CN" altLang="en-US" dirty="0"/>
              <a:t>环境变量了。</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251</a:t>
            </a:fld>
            <a:endParaRPr kumimoji="1" lang="zh-CN" altLang="en-US"/>
          </a:p>
        </p:txBody>
      </p:sp>
    </p:spTree>
    <p:extLst>
      <p:ext uri="{BB962C8B-B14F-4D97-AF65-F5344CB8AC3E}">
        <p14:creationId xmlns:p14="http://schemas.microsoft.com/office/powerpoint/2010/main" val="146287919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PATH=$PATH:/home/</a:t>
            </a:r>
            <a:r>
              <a:rPr lang="en" altLang="zh-CN" dirty="0" err="1"/>
              <a:t>shiyanlou</a:t>
            </a:r>
            <a:r>
              <a:rPr lang="en" altLang="zh-CN" dirty="0"/>
              <a:t>/</a:t>
            </a:r>
            <a:r>
              <a:rPr lang="en" altLang="zh-CN" dirty="0" err="1"/>
              <a:t>mybin</a:t>
            </a:r>
            <a:endParaRPr lang="en" altLang="zh-CN" dirty="0"/>
          </a:p>
          <a:p>
            <a:r>
              <a:rPr kumimoji="1" lang="zh-CN" altLang="en" dirty="0"/>
              <a:t>设置系统路径</a:t>
            </a:r>
            <a:r>
              <a:rPr kumimoji="1" lang="zh-CN" altLang="en-US" dirty="0"/>
              <a:t> </a:t>
            </a:r>
            <a:endParaRPr kumimoji="1" lang="en-US" altLang="zh-CN" dirty="0"/>
          </a:p>
          <a:p>
            <a:r>
              <a:rPr kumimoji="1" lang="zh-CN" altLang="en-US" dirty="0"/>
              <a:t>这样 我不论在哪个文件夹下 都可以执行刚才的代码了</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252</a:t>
            </a:fld>
            <a:endParaRPr kumimoji="1" lang="zh-CN" altLang="en-US"/>
          </a:p>
        </p:txBody>
      </p:sp>
    </p:spTree>
    <p:extLst>
      <p:ext uri="{BB962C8B-B14F-4D97-AF65-F5344CB8AC3E}">
        <p14:creationId xmlns:p14="http://schemas.microsoft.com/office/powerpoint/2010/main" val="3791741224"/>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显示出所有已经存在的</a:t>
            </a:r>
            <a:r>
              <a:rPr kumimoji="1" lang="en-US" altLang="zh-CN" dirty="0"/>
              <a:t>shell</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253</a:t>
            </a:fld>
            <a:endParaRPr kumimoji="1" lang="zh-CN" altLang="en-US"/>
          </a:p>
        </p:txBody>
      </p:sp>
    </p:spTree>
    <p:extLst>
      <p:ext uri="{BB962C8B-B14F-4D97-AF65-F5344CB8AC3E}">
        <p14:creationId xmlns:p14="http://schemas.microsoft.com/office/powerpoint/2010/main" val="59203482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www.shiyanlou.com</a:t>
            </a:r>
            <a:r>
              <a:rPr kumimoji="1" lang="en" altLang="zh-CN" dirty="0"/>
              <a:t>/courses/1/learning/?id=60</a:t>
            </a:r>
          </a:p>
          <a:p>
            <a:endParaRPr kumimoji="1" lang="en" altLang="zh-CN" dirty="0"/>
          </a:p>
          <a:p>
            <a:r>
              <a:rPr lang="zh-CN" altLang="en-US" b="1" dirty="0"/>
              <a:t>变量修改</a:t>
            </a:r>
          </a:p>
          <a:p>
            <a:r>
              <a:rPr lang="zh-CN" altLang="en-US" dirty="0"/>
              <a:t>变量的修改有以下几种方式：</a:t>
            </a:r>
          </a:p>
          <a:p>
            <a:r>
              <a:rPr lang="zh-CN" altLang="en-US" dirty="0"/>
              <a:t>变量设置方式 说明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从头向后开始匹配，删除符合匹配字串的最短数据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从头向后开始匹配，删除符合匹配字串的最长数据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从尾向前开始匹配，删除符合匹配字串的最短数据 </a:t>
            </a:r>
            <a:r>
              <a:rPr lang="en-US" altLang="zh-CN" dirty="0"/>
              <a:t>${</a:t>
            </a:r>
            <a:r>
              <a:rPr lang="zh-CN" altLang="en-US" dirty="0"/>
              <a:t>变量名</a:t>
            </a:r>
            <a:r>
              <a:rPr lang="en-US" altLang="zh-CN" dirty="0"/>
              <a:t>%%</a:t>
            </a:r>
            <a:r>
              <a:rPr lang="zh-CN" altLang="en-US" dirty="0"/>
              <a:t>匹配字串</a:t>
            </a:r>
            <a:r>
              <a:rPr lang="en-US" altLang="zh-CN" dirty="0"/>
              <a:t>} </a:t>
            </a:r>
            <a:r>
              <a:rPr lang="zh-CN" altLang="en-US" dirty="0"/>
              <a:t>从尾向前开始匹配，删除符合匹配字串的最长数据 </a:t>
            </a:r>
            <a:r>
              <a:rPr lang="en-US" altLang="zh-CN" dirty="0"/>
              <a:t>${</a:t>
            </a:r>
            <a:r>
              <a:rPr lang="zh-CN" altLang="en-US" dirty="0"/>
              <a:t>变量名</a:t>
            </a:r>
            <a:r>
              <a:rPr lang="en-US" altLang="zh-CN" dirty="0"/>
              <a:t>/</a:t>
            </a:r>
            <a:r>
              <a:rPr lang="zh-CN" altLang="en-US" dirty="0"/>
              <a:t>旧的字串</a:t>
            </a:r>
            <a:r>
              <a:rPr lang="en-US" altLang="zh-CN" dirty="0"/>
              <a:t>/</a:t>
            </a:r>
            <a:r>
              <a:rPr lang="zh-CN" altLang="en-US" dirty="0"/>
              <a:t>新的字串</a:t>
            </a:r>
            <a:r>
              <a:rPr lang="en-US" altLang="zh-CN" dirty="0"/>
              <a:t>} </a:t>
            </a:r>
            <a:r>
              <a:rPr lang="zh-CN" altLang="en-US" dirty="0"/>
              <a:t>将符合旧字串的第一个字串替换为新的字串 </a:t>
            </a:r>
            <a:r>
              <a:rPr lang="en-US" altLang="zh-CN" dirty="0"/>
              <a:t>${</a:t>
            </a:r>
            <a:r>
              <a:rPr lang="zh-CN" altLang="en-US" dirty="0"/>
              <a:t>变量名</a:t>
            </a:r>
            <a:r>
              <a:rPr lang="en-US" altLang="zh-CN" dirty="0"/>
              <a:t>//</a:t>
            </a:r>
            <a:r>
              <a:rPr lang="zh-CN" altLang="en-US" dirty="0"/>
              <a:t>旧的字串</a:t>
            </a:r>
            <a:r>
              <a:rPr lang="en-US" altLang="zh-CN" dirty="0"/>
              <a:t>/</a:t>
            </a:r>
            <a:r>
              <a:rPr lang="zh-CN" altLang="en-US" dirty="0"/>
              <a:t>新的字串</a:t>
            </a:r>
            <a:r>
              <a:rPr lang="en-US" altLang="zh-CN" dirty="0"/>
              <a:t>} </a:t>
            </a:r>
            <a:r>
              <a:rPr lang="zh-CN" altLang="en-US" dirty="0"/>
              <a:t>将符合旧字串的全部字串替换为新的字串 比如我们可以修改前面添加到 </a:t>
            </a:r>
            <a:r>
              <a:rPr lang="en" altLang="zh-CN" dirty="0"/>
              <a:t>PATH </a:t>
            </a:r>
            <a:r>
              <a:rPr lang="zh-CN" altLang="en-US" dirty="0"/>
              <a:t>的环境变量，将添加的 </a:t>
            </a:r>
            <a:r>
              <a:rPr lang="en" altLang="zh-CN" dirty="0" err="1"/>
              <a:t>mybin</a:t>
            </a:r>
            <a:r>
              <a:rPr lang="en" altLang="zh-CN" dirty="0"/>
              <a:t> </a:t>
            </a:r>
            <a:r>
              <a:rPr lang="zh-CN" altLang="en-US" dirty="0"/>
              <a:t>目录从环境变量里删除。为了避免操作失误导致命令找不到，我们先将 </a:t>
            </a:r>
            <a:r>
              <a:rPr lang="en" altLang="zh-CN" dirty="0"/>
              <a:t>PATH </a:t>
            </a:r>
            <a:r>
              <a:rPr lang="zh-CN" altLang="en-US" dirty="0"/>
              <a:t>赋值给一个新的自定义变量 </a:t>
            </a:r>
            <a:r>
              <a:rPr lang="en" altLang="zh-CN" dirty="0" err="1"/>
              <a:t>mypath</a:t>
            </a:r>
            <a:r>
              <a:rPr lang="zh-CN" altLang="en" dirty="0"/>
              <a:t>：</a:t>
            </a:r>
          </a:p>
          <a:p>
            <a:r>
              <a:rPr lang="en" altLang="zh-CN" dirty="0"/>
              <a:t>$ </a:t>
            </a:r>
            <a:r>
              <a:rPr lang="en" altLang="zh-CN" dirty="0" err="1"/>
              <a:t>mypath</a:t>
            </a:r>
            <a:r>
              <a:rPr lang="en" altLang="zh-CN" dirty="0"/>
              <a:t>=$PATH $ echo $</a:t>
            </a:r>
            <a:r>
              <a:rPr lang="en" altLang="zh-CN" dirty="0" err="1"/>
              <a:t>mypath</a:t>
            </a:r>
            <a:r>
              <a:rPr lang="en" altLang="zh-CN" dirty="0"/>
              <a:t> $ </a:t>
            </a:r>
            <a:r>
              <a:rPr lang="en" altLang="zh-CN" dirty="0" err="1"/>
              <a:t>mypath</a:t>
            </a:r>
            <a:r>
              <a:rPr lang="en" altLang="zh-CN" dirty="0"/>
              <a:t>=${</a:t>
            </a:r>
            <a:r>
              <a:rPr lang="en" altLang="zh-CN" dirty="0" err="1"/>
              <a:t>mypath</a:t>
            </a:r>
            <a:r>
              <a:rPr lang="en" altLang="zh-CN" dirty="0"/>
              <a:t>%/home/</a:t>
            </a:r>
            <a:r>
              <a:rPr lang="en" altLang="zh-CN" dirty="0" err="1"/>
              <a:t>shiyanlou</a:t>
            </a:r>
            <a:r>
              <a:rPr lang="en" altLang="zh-CN" dirty="0"/>
              <a:t>/</a:t>
            </a:r>
            <a:r>
              <a:rPr lang="en" altLang="zh-CN" dirty="0" err="1"/>
              <a:t>mybin</a:t>
            </a:r>
            <a:r>
              <a:rPr lang="en" altLang="zh-CN" dirty="0"/>
              <a:t>} # </a:t>
            </a:r>
            <a:r>
              <a:rPr lang="zh-CN" altLang="en-US" dirty="0"/>
              <a:t>或使用通配符</a:t>
            </a:r>
            <a:r>
              <a:rPr lang="en-US" altLang="zh-CN" dirty="0"/>
              <a:t>,*</a:t>
            </a:r>
            <a:r>
              <a:rPr lang="zh-CN" altLang="en-US" dirty="0"/>
              <a:t>表示任意多个任意字符 </a:t>
            </a:r>
            <a:r>
              <a:rPr lang="en-US" altLang="zh-CN" dirty="0"/>
              <a:t>$ </a:t>
            </a:r>
            <a:r>
              <a:rPr lang="en" altLang="zh-CN" dirty="0" err="1"/>
              <a:t>mypath</a:t>
            </a:r>
            <a:r>
              <a:rPr lang="en" altLang="zh-CN" dirty="0"/>
              <a:t>=${</a:t>
            </a:r>
            <a:r>
              <a:rPr lang="en" altLang="zh-CN" dirty="0" err="1"/>
              <a:t>mypath</a:t>
            </a:r>
            <a:r>
              <a:rPr lang="en" altLang="zh-CN" dirty="0"/>
              <a:t>%*/</a:t>
            </a:r>
            <a:r>
              <a:rPr lang="en" altLang="zh-CN" dirty="0" err="1"/>
              <a:t>mybin</a:t>
            </a:r>
            <a:r>
              <a:rPr lang="en" altLang="zh-CN" dirty="0"/>
              <a:t>}</a:t>
            </a:r>
          </a:p>
          <a:p>
            <a:r>
              <a:rPr lang="zh-CN" altLang="en-US" dirty="0"/>
              <a:t>可以看到路径已经不存在了。</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254</a:t>
            </a:fld>
            <a:endParaRPr kumimoji="1" lang="zh-CN" altLang="en-US"/>
          </a:p>
        </p:txBody>
      </p:sp>
    </p:spTree>
    <p:extLst>
      <p:ext uri="{BB962C8B-B14F-4D97-AF65-F5344CB8AC3E}">
        <p14:creationId xmlns:p14="http://schemas.microsoft.com/office/powerpoint/2010/main" val="39313048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 unset </a:t>
            </a:r>
            <a:r>
              <a:rPr lang="en" altLang="zh-CN" dirty="0" err="1"/>
              <a:t>mypath</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255</a:t>
            </a:fld>
            <a:endParaRPr kumimoji="1" lang="zh-CN" altLang="en-US"/>
          </a:p>
        </p:txBody>
      </p:sp>
    </p:spTree>
    <p:extLst>
      <p:ext uri="{BB962C8B-B14F-4D97-AF65-F5344CB8AC3E}">
        <p14:creationId xmlns:p14="http://schemas.microsoft.com/office/powerpoint/2010/main" val="7639695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你会看到 </a:t>
            </a:r>
            <a:r>
              <a:rPr lang="en" altLang="zh-CN" dirty="0" err="1"/>
              <a:t>whereis</a:t>
            </a:r>
            <a:r>
              <a:rPr lang="en" altLang="zh-CN" dirty="0"/>
              <a:t> find </a:t>
            </a:r>
            <a:r>
              <a:rPr lang="zh-CN" altLang="en-US" dirty="0"/>
              <a:t>找到了三个路径，两个可执行文件路径和一个 </a:t>
            </a:r>
            <a:r>
              <a:rPr lang="en" altLang="zh-CN" dirty="0"/>
              <a:t>man </a:t>
            </a:r>
            <a:r>
              <a:rPr lang="zh-CN" altLang="en-US" dirty="0"/>
              <a:t>在线帮助文件所在路径，这个搜索很快，因为它并没有从硬盘中依次查找，而是直接从数据库中查询。</a:t>
            </a:r>
          </a:p>
          <a:p>
            <a:r>
              <a:rPr lang="en" altLang="zh-CN" dirty="0" err="1"/>
              <a:t>whereis</a:t>
            </a:r>
            <a:r>
              <a:rPr lang="en" altLang="zh-CN" dirty="0"/>
              <a:t> </a:t>
            </a:r>
            <a:r>
              <a:rPr lang="zh-CN" altLang="en-US" dirty="0"/>
              <a:t>只能搜索二进制文件</a:t>
            </a:r>
            <a:r>
              <a:rPr lang="en-US" altLang="zh-CN" dirty="0"/>
              <a:t>(-</a:t>
            </a:r>
            <a:r>
              <a:rPr lang="en" altLang="zh-CN" dirty="0"/>
              <a:t>b)</a:t>
            </a:r>
            <a:r>
              <a:rPr lang="zh-CN" altLang="en" dirty="0"/>
              <a:t>，</a:t>
            </a:r>
            <a:r>
              <a:rPr lang="en" altLang="zh-CN" dirty="0"/>
              <a:t>man </a:t>
            </a:r>
            <a:r>
              <a:rPr lang="zh-CN" altLang="en-US" dirty="0"/>
              <a:t>帮助文件</a:t>
            </a:r>
            <a:r>
              <a:rPr lang="en-US" altLang="zh-CN" dirty="0"/>
              <a:t>(-</a:t>
            </a:r>
            <a:r>
              <a:rPr lang="en" altLang="zh-CN" dirty="0"/>
              <a:t>m)</a:t>
            </a:r>
            <a:r>
              <a:rPr lang="zh-CN" altLang="en-US" dirty="0"/>
              <a:t>和源代码文件</a:t>
            </a:r>
            <a:r>
              <a:rPr lang="en-US" altLang="zh-CN" dirty="0"/>
              <a:t>(-</a:t>
            </a:r>
            <a:r>
              <a:rPr lang="en" altLang="zh-CN" dirty="0"/>
              <a:t>s)</a:t>
            </a:r>
            <a:r>
              <a:rPr lang="zh-CN" altLang="en" dirty="0"/>
              <a:t>。</a:t>
            </a:r>
            <a:r>
              <a:rPr lang="zh-CN" altLang="en-US" dirty="0"/>
              <a:t>如果想要获得更全面的搜索结果可以使用 </a:t>
            </a:r>
            <a:r>
              <a:rPr lang="en" altLang="zh-CN" dirty="0"/>
              <a:t>locate </a:t>
            </a:r>
            <a:r>
              <a:rPr lang="zh-CN" altLang="en-US" dirty="0"/>
              <a:t>命令。</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257</a:t>
            </a:fld>
            <a:endParaRPr kumimoji="1" lang="zh-CN" altLang="en-US"/>
          </a:p>
        </p:txBody>
      </p:sp>
    </p:spTree>
    <p:extLst>
      <p:ext uri="{BB962C8B-B14F-4D97-AF65-F5344CB8AC3E}">
        <p14:creationId xmlns:p14="http://schemas.microsoft.com/office/powerpoint/2010/main" val="314511790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 </a:t>
            </a:r>
            <a:r>
              <a:rPr lang="en" altLang="zh-CN" dirty="0"/>
              <a:t>locate </a:t>
            </a:r>
            <a:r>
              <a:rPr lang="zh-CN" altLang="en-US" dirty="0"/>
              <a:t>命令查找文件也不会遍历硬盘，它通过查询 </a:t>
            </a:r>
            <a:r>
              <a:rPr lang="en-US" altLang="zh-CN" dirty="0"/>
              <a:t>/</a:t>
            </a:r>
            <a:r>
              <a:rPr lang="en" altLang="zh-CN" dirty="0"/>
              <a:t>var/lib/</a:t>
            </a:r>
            <a:r>
              <a:rPr lang="en" altLang="zh-CN" dirty="0" err="1"/>
              <a:t>mlocate</a:t>
            </a:r>
            <a:r>
              <a:rPr lang="en" altLang="zh-CN" dirty="0"/>
              <a:t>/</a:t>
            </a:r>
            <a:r>
              <a:rPr lang="en" altLang="zh-CN" dirty="0" err="1"/>
              <a:t>mlocate.db</a:t>
            </a:r>
            <a:r>
              <a:rPr lang="en" altLang="zh-CN" dirty="0"/>
              <a:t> </a:t>
            </a:r>
            <a:r>
              <a:rPr lang="zh-CN" altLang="en-US" dirty="0"/>
              <a:t>数据库来检索信息。不过这个数据库也不是实时更新的，系统会使用定时任务每天自动执行 </a:t>
            </a:r>
            <a:r>
              <a:rPr lang="en" altLang="zh-CN" dirty="0" err="1"/>
              <a:t>updatedb</a:t>
            </a:r>
            <a:r>
              <a:rPr lang="en" altLang="zh-CN" dirty="0"/>
              <a:t> </a:t>
            </a:r>
            <a:r>
              <a:rPr lang="zh-CN" altLang="en-US" dirty="0"/>
              <a:t>命令来更新数据库。所以有时候你刚添加的文件，它可能会找不到，需要手动执行一次 </a:t>
            </a:r>
            <a:r>
              <a:rPr lang="en" altLang="zh-CN" dirty="0" err="1"/>
              <a:t>updatedb</a:t>
            </a:r>
            <a:r>
              <a:rPr lang="en" altLang="zh-CN" dirty="0"/>
              <a:t> </a:t>
            </a:r>
            <a:r>
              <a:rPr lang="zh-CN" altLang="en-US" dirty="0"/>
              <a:t>命令（在我们的环境中必须先执行一次该命令）。注意这个命令也不是内置的命令，例如在我们的环境中就需要手动安装，然后执行更新。</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258</a:t>
            </a:fld>
            <a:endParaRPr kumimoji="1" lang="zh-CN" altLang="en-US"/>
          </a:p>
        </p:txBody>
      </p:sp>
    </p:spTree>
    <p:extLst>
      <p:ext uri="{BB962C8B-B14F-4D97-AF65-F5344CB8AC3E}">
        <p14:creationId xmlns:p14="http://schemas.microsoft.com/office/powerpoint/2010/main" val="992421637"/>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它可以用来查找指定目录下的不同文件类型，如查找 </a:t>
            </a:r>
            <a:r>
              <a:rPr lang="en-US" altLang="zh-CN" dirty="0"/>
              <a:t>/</a:t>
            </a:r>
            <a:r>
              <a:rPr lang="en" altLang="zh-CN" dirty="0" err="1"/>
              <a:t>etc</a:t>
            </a:r>
            <a:r>
              <a:rPr lang="en" altLang="zh-CN" dirty="0"/>
              <a:t> </a:t>
            </a:r>
            <a:r>
              <a:rPr lang="zh-CN" altLang="en-US" dirty="0"/>
              <a:t>下所有以 </a:t>
            </a:r>
            <a:r>
              <a:rPr lang="en" altLang="zh-CN" dirty="0" err="1"/>
              <a:t>sh</a:t>
            </a:r>
            <a:r>
              <a:rPr lang="en" altLang="zh-CN" dirty="0"/>
              <a:t> </a:t>
            </a:r>
            <a:r>
              <a:rPr lang="zh-CN" altLang="en-US" dirty="0"/>
              <a:t>开头的文件：</a:t>
            </a:r>
          </a:p>
          <a:p>
            <a:r>
              <a:rPr lang="en-US" altLang="zh-CN" dirty="0"/>
              <a:t>$ </a:t>
            </a:r>
            <a:r>
              <a:rPr lang="en" altLang="zh-CN" dirty="0"/>
              <a:t>locate /</a:t>
            </a:r>
            <a:r>
              <a:rPr lang="en" altLang="zh-CN" dirty="0" err="1"/>
              <a:t>etc</a:t>
            </a:r>
            <a:r>
              <a:rPr lang="en" altLang="zh-CN" dirty="0"/>
              <a:t>/</a:t>
            </a:r>
            <a:r>
              <a:rPr lang="en" altLang="zh-CN" dirty="0" err="1"/>
              <a:t>sh</a:t>
            </a:r>
            <a:endParaRPr lang="en" altLang="zh-CN" dirty="0"/>
          </a:p>
          <a:p>
            <a:r>
              <a:rPr lang="zh-CN" altLang="en-US" b="1" dirty="0"/>
              <a:t>注意，它不只是在 </a:t>
            </a:r>
            <a:r>
              <a:rPr lang="en-US" altLang="zh-CN" b="1" dirty="0"/>
              <a:t>/</a:t>
            </a:r>
            <a:r>
              <a:rPr lang="en" altLang="zh-CN" b="1" dirty="0" err="1"/>
              <a:t>etc</a:t>
            </a:r>
            <a:r>
              <a:rPr lang="en" altLang="zh-CN" b="1" dirty="0"/>
              <a:t> </a:t>
            </a:r>
            <a:r>
              <a:rPr lang="zh-CN" altLang="en-US" b="1" dirty="0"/>
              <a:t>目录下查找，还会自动递归子目录进行查找。</a:t>
            </a:r>
            <a:endParaRPr lang="zh-CN" altLang="en-US" dirty="0"/>
          </a:p>
          <a:p>
            <a:endParaRPr kumimoji="1" lang="en-US" altLang="zh-CN" dirty="0"/>
          </a:p>
          <a:p>
            <a:endParaRPr kumimoji="1" lang="en-US" altLang="zh-CN" dirty="0"/>
          </a:p>
          <a:p>
            <a:endParaRPr kumimoji="1" lang="en-US" altLang="zh-CN" dirty="0"/>
          </a:p>
          <a:p>
            <a:r>
              <a:rPr lang="zh-CN" altLang="en-US" dirty="0"/>
              <a:t>查找 </a:t>
            </a:r>
            <a:r>
              <a:rPr lang="en-US" altLang="zh-CN" dirty="0"/>
              <a:t>/</a:t>
            </a:r>
            <a:r>
              <a:rPr lang="en" altLang="zh-CN" dirty="0" err="1"/>
              <a:t>usr</a:t>
            </a:r>
            <a:r>
              <a:rPr lang="en" altLang="zh-CN" dirty="0"/>
              <a:t>/share/ </a:t>
            </a:r>
            <a:r>
              <a:rPr lang="zh-CN" altLang="en-US" dirty="0"/>
              <a:t>下所有 </a:t>
            </a:r>
            <a:r>
              <a:rPr lang="en" altLang="zh-CN" dirty="0"/>
              <a:t>jpg </a:t>
            </a:r>
            <a:r>
              <a:rPr lang="zh-CN" altLang="en-US" dirty="0"/>
              <a:t>文件：</a:t>
            </a:r>
          </a:p>
          <a:p>
            <a:r>
              <a:rPr lang="en-US" altLang="zh-CN" dirty="0"/>
              <a:t>$ </a:t>
            </a:r>
            <a:r>
              <a:rPr lang="en" altLang="zh-CN" dirty="0"/>
              <a:t>locate /</a:t>
            </a:r>
            <a:r>
              <a:rPr lang="en" altLang="zh-CN" dirty="0" err="1"/>
              <a:t>usr</a:t>
            </a:r>
            <a:r>
              <a:rPr lang="en" altLang="zh-CN" dirty="0"/>
              <a:t>/share/\*.jpg</a:t>
            </a:r>
          </a:p>
          <a:p>
            <a:r>
              <a:rPr lang="zh-CN" altLang="en-US" b="1" dirty="0"/>
              <a:t>注意要添加 * 号前面的反斜杠转义，否则会无法找到。</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259</a:t>
            </a:fld>
            <a:endParaRPr kumimoji="1" lang="zh-CN" altLang="en-US"/>
          </a:p>
        </p:txBody>
      </p:sp>
    </p:spTree>
    <p:extLst>
      <p:ext uri="{BB962C8B-B14F-4D97-AF65-F5344CB8AC3E}">
        <p14:creationId xmlns:p14="http://schemas.microsoft.com/office/powerpoint/2010/main" val="3310854992"/>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find </a:t>
            </a:r>
            <a:r>
              <a:rPr lang="zh-CN" altLang="en-US" dirty="0"/>
              <a:t>应该是这几个命令中最强大的了，它不但可以通过文件类型、文件名进行查找而且可以根据文件的属性（如文件的时间戳，文件的权限等）进行搜索。</a:t>
            </a:r>
            <a:r>
              <a:rPr lang="en" altLang="zh-CN" dirty="0"/>
              <a:t>find </a:t>
            </a:r>
            <a:r>
              <a:rPr lang="zh-CN" altLang="en-US" dirty="0"/>
              <a:t>命令强大到，要把它讲明白至少需要单独好几节课程才行，我们这里只介绍一些常用的内容。</a:t>
            </a:r>
          </a:p>
          <a:p>
            <a:r>
              <a:rPr lang="zh-CN" altLang="en-US" dirty="0"/>
              <a:t>这条命令表示去 </a:t>
            </a:r>
            <a:r>
              <a:rPr lang="en-US" altLang="zh-CN" dirty="0"/>
              <a:t>/</a:t>
            </a:r>
            <a:r>
              <a:rPr lang="en" altLang="zh-CN" dirty="0" err="1"/>
              <a:t>etc</a:t>
            </a:r>
            <a:r>
              <a:rPr lang="en" altLang="zh-CN" dirty="0"/>
              <a:t>/ </a:t>
            </a:r>
            <a:r>
              <a:rPr lang="zh-CN" altLang="en-US" dirty="0"/>
              <a:t>目录下面 ，搜索名字叫做 </a:t>
            </a:r>
            <a:r>
              <a:rPr lang="en" altLang="zh-CN" dirty="0"/>
              <a:t>interfaces </a:t>
            </a:r>
            <a:r>
              <a:rPr lang="zh-CN" altLang="en-US" dirty="0"/>
              <a:t>的文件或者目录。这是 </a:t>
            </a:r>
            <a:r>
              <a:rPr lang="en" altLang="zh-CN" dirty="0"/>
              <a:t>find </a:t>
            </a:r>
            <a:r>
              <a:rPr lang="zh-CN" altLang="en-US" dirty="0"/>
              <a:t>命令最常见的格式，千万记住 </a:t>
            </a:r>
            <a:r>
              <a:rPr lang="en" altLang="zh-CN" dirty="0"/>
              <a:t>find </a:t>
            </a:r>
            <a:r>
              <a:rPr lang="zh-CN" altLang="en-US" dirty="0"/>
              <a:t>的第一个参数是要搜索的地方。命令前面加上 </a:t>
            </a:r>
            <a:r>
              <a:rPr lang="en" altLang="zh-CN" dirty="0" err="1"/>
              <a:t>sudo</a:t>
            </a:r>
            <a:r>
              <a:rPr lang="en" altLang="zh-CN" dirty="0"/>
              <a:t> </a:t>
            </a:r>
            <a:r>
              <a:rPr lang="zh-CN" altLang="en-US" dirty="0"/>
              <a:t>是因为 </a:t>
            </a:r>
            <a:r>
              <a:rPr lang="en" altLang="zh-CN" dirty="0" err="1"/>
              <a:t>shiyanlou</a:t>
            </a:r>
            <a:r>
              <a:rPr lang="en" altLang="zh-CN" dirty="0"/>
              <a:t> </a:t>
            </a:r>
            <a:r>
              <a:rPr lang="zh-CN" altLang="en-US" dirty="0"/>
              <a:t>只是普通用户，对 </a:t>
            </a:r>
            <a:r>
              <a:rPr lang="en-US" altLang="zh-CN" dirty="0"/>
              <a:t>/</a:t>
            </a:r>
            <a:r>
              <a:rPr lang="en" altLang="zh-CN" dirty="0" err="1"/>
              <a:t>etc</a:t>
            </a:r>
            <a:r>
              <a:rPr lang="en" altLang="zh-CN" dirty="0"/>
              <a:t> </a:t>
            </a:r>
            <a:r>
              <a:rPr lang="zh-CN" altLang="en-US" dirty="0"/>
              <a:t>目录下的很多文件都没有访问的权限，如果是 </a:t>
            </a:r>
            <a:r>
              <a:rPr lang="en" altLang="zh-CN" dirty="0"/>
              <a:t>root </a:t>
            </a:r>
            <a:r>
              <a:rPr lang="zh-CN" altLang="en-US" dirty="0"/>
              <a:t>用户则不用使用。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261</a:t>
            </a:fld>
            <a:endParaRPr kumimoji="1" lang="zh-CN" altLang="en-US"/>
          </a:p>
        </p:txBody>
      </p:sp>
    </p:spTree>
    <p:extLst>
      <p:ext uri="{BB962C8B-B14F-4D97-AF65-F5344CB8AC3E}">
        <p14:creationId xmlns:p14="http://schemas.microsoft.com/office/powerpoint/2010/main" val="267280674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kumimoji="1" lang="zh-CN" altLang="en-US" dirty="0"/>
              <a:t>代表一层目录 </a:t>
            </a:r>
            <a:endParaRPr kumimoji="1" lang="en-US" altLang="zh-CN" dirty="0"/>
          </a:p>
          <a:p>
            <a:pPr marL="171450" indent="-171450">
              <a:buFont typeface="Arial" panose="020B0604020202020204" pitchFamily="34" charset="0"/>
              <a:buChar char="•"/>
            </a:pPr>
            <a:r>
              <a:rPr kumimoji="1" lang="zh-CN" altLang="en-US" dirty="0"/>
              <a:t>**代表任意多层目录 包括一层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264</a:t>
            </a:fld>
            <a:endParaRPr kumimoji="1" lang="zh-CN" altLang="en-US"/>
          </a:p>
        </p:txBody>
      </p:sp>
    </p:spTree>
    <p:extLst>
      <p:ext uri="{BB962C8B-B14F-4D97-AF65-F5344CB8AC3E}">
        <p14:creationId xmlns:p14="http://schemas.microsoft.com/office/powerpoint/2010/main" val="4275545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这些命令都是在哪里存着呢</a:t>
            </a:r>
            <a:r>
              <a:rPr kumimoji="1" lang="en-US" altLang="zh-CN" dirty="0"/>
              <a:t>?</a:t>
            </a:r>
          </a:p>
          <a:p>
            <a:r>
              <a:rPr kumimoji="1" lang="en-US" altLang="zh-CN" dirty="0" err="1"/>
              <a:t>whereis</a:t>
            </a:r>
            <a:r>
              <a:rPr kumimoji="1" lang="zh-CN" altLang="en-US" dirty="0"/>
              <a:t> </a:t>
            </a:r>
            <a:r>
              <a:rPr kumimoji="1" lang="en-US" altLang="zh-CN" dirty="0"/>
              <a:t>echo</a:t>
            </a:r>
          </a:p>
          <a:p>
            <a:r>
              <a:rPr kumimoji="1" lang="zh-CN" altLang="en-US" dirty="0"/>
              <a:t>这里面有两个 </a:t>
            </a:r>
            <a:endParaRPr kumimoji="1" lang="en-US" altLang="zh-CN" dirty="0"/>
          </a:p>
          <a:p>
            <a:r>
              <a:rPr kumimoji="1" lang="zh-CN" altLang="en-US" dirty="0"/>
              <a:t>我们执行的是哪个呢</a:t>
            </a:r>
            <a:r>
              <a:rPr kumimoji="1" lang="en-US" altLang="zh-CN" dirty="0"/>
              <a:t>?</a:t>
            </a:r>
          </a:p>
          <a:p>
            <a:r>
              <a:rPr kumimoji="1" lang="en-US" altLang="zh-CN" dirty="0"/>
              <a:t>which</a:t>
            </a:r>
            <a:r>
              <a:rPr kumimoji="1" lang="zh-CN" altLang="en-US" dirty="0"/>
              <a:t> </a:t>
            </a:r>
            <a:r>
              <a:rPr kumimoji="1" lang="en-US" altLang="zh-CN" dirty="0"/>
              <a:t>echo</a:t>
            </a:r>
          </a:p>
          <a:p>
            <a:r>
              <a:rPr kumimoji="1" lang="zh-CN" altLang="en-US" dirty="0"/>
              <a:t>我们来找找</a:t>
            </a:r>
            <a:endParaRPr kumimoji="1" lang="en-US" altLang="zh-CN" dirty="0"/>
          </a:p>
          <a:p>
            <a:r>
              <a:rPr kumimoji="1" lang="zh-CN" altLang="en-US" dirty="0"/>
              <a:t>带着路径来执行</a:t>
            </a:r>
            <a:endParaRPr kumimoji="1" lang="en-US" altLang="zh-CN" dirty="0"/>
          </a:p>
          <a:p>
            <a:endParaRPr kumimoji="1" lang="en-US" altLang="zh-CN" dirty="0"/>
          </a:p>
          <a:p>
            <a:r>
              <a:rPr kumimoji="1" lang="zh-CN" altLang="en-US" dirty="0"/>
              <a:t>所以</a:t>
            </a:r>
            <a:r>
              <a:rPr kumimoji="1" lang="en-US" altLang="zh-CN" dirty="0"/>
              <a:t>which</a:t>
            </a:r>
            <a:r>
              <a:rPr kumimoji="1" lang="zh-CN" altLang="en-US" dirty="0"/>
              <a:t>是那个比较明确的命令 </a:t>
            </a:r>
            <a:endParaRPr kumimoji="1" lang="en-US" altLang="zh-CN" dirty="0"/>
          </a:p>
          <a:p>
            <a:r>
              <a:rPr kumimoji="1" lang="zh-CN" altLang="en-US" dirty="0"/>
              <a:t>他明确给出路径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29</a:t>
            </a:fld>
            <a:endParaRPr kumimoji="1" lang="zh-CN" altLang="en-US"/>
          </a:p>
        </p:txBody>
      </p:sp>
    </p:spTree>
    <p:extLst>
      <p:ext uri="{BB962C8B-B14F-4D97-AF65-F5344CB8AC3E}">
        <p14:creationId xmlns:p14="http://schemas.microsoft.com/office/powerpoint/2010/main" val="1672028665"/>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查找</a:t>
            </a:r>
            <a:r>
              <a:rPr lang="en-US" altLang="zh-CN" dirty="0"/>
              <a:t>/ </a:t>
            </a:r>
            <a:r>
              <a:rPr lang="en" altLang="zh-CN" dirty="0"/>
              <a:t>home</a:t>
            </a:r>
            <a:r>
              <a:rPr lang="zh-CN" altLang="en-US" dirty="0"/>
              <a:t>目录下的所有文件，名称为</a:t>
            </a:r>
            <a:r>
              <a:rPr lang="en" altLang="zh-CN" dirty="0"/>
              <a:t>test</a:t>
            </a:r>
            <a:r>
              <a:rPr lang="zh-CN" altLang="en" dirty="0"/>
              <a:t>。 </a:t>
            </a:r>
            <a:endParaRPr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找到名称为</a:t>
            </a:r>
            <a:r>
              <a:rPr lang="en" altLang="zh-CN" dirty="0"/>
              <a:t>test</a:t>
            </a:r>
            <a:r>
              <a:rPr lang="zh-CN" altLang="en-US" dirty="0"/>
              <a:t>的所有文件，并在</a:t>
            </a:r>
            <a:r>
              <a:rPr lang="en-US" altLang="zh-CN" dirty="0"/>
              <a:t>/ </a:t>
            </a:r>
            <a:r>
              <a:rPr lang="en" altLang="zh-CN" dirty="0"/>
              <a:t>home</a:t>
            </a:r>
            <a:r>
              <a:rPr lang="zh-CN" altLang="en-US" dirty="0"/>
              <a:t>目录中同时包含大写和小写字母。 </a:t>
            </a:r>
            <a:br>
              <a:rPr lang="zh-CN" altLang="en-US" dirty="0"/>
            </a:b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265</a:t>
            </a:fld>
            <a:endParaRPr kumimoji="1" lang="zh-CN" altLang="en-US"/>
          </a:p>
        </p:txBody>
      </p:sp>
    </p:spTree>
    <p:extLst>
      <p:ext uri="{BB962C8B-B14F-4D97-AF65-F5344CB8AC3E}">
        <p14:creationId xmlns:p14="http://schemas.microsoft.com/office/powerpoint/2010/main" val="382984137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-type</a:t>
            </a:r>
            <a:r>
              <a:rPr kumimoji="1" lang="zh-CN" altLang="en-US" dirty="0"/>
              <a:t> </a:t>
            </a:r>
            <a:r>
              <a:rPr kumimoji="1" lang="en-US" altLang="zh-CN" dirty="0"/>
              <a:t>f</a:t>
            </a:r>
            <a:r>
              <a:rPr kumimoji="1" lang="zh-CN" altLang="en-US" dirty="0"/>
              <a:t> 搜索文件 </a:t>
            </a:r>
            <a:endParaRPr kumimoji="1" lang="en-US" altLang="zh-CN" dirty="0"/>
          </a:p>
          <a:p>
            <a:r>
              <a:rPr kumimoji="1" lang="en-US" altLang="zh-CN" dirty="0"/>
              <a:t>-type</a:t>
            </a:r>
            <a:r>
              <a:rPr kumimoji="1" lang="zh-CN" altLang="en-US" dirty="0"/>
              <a:t> </a:t>
            </a:r>
            <a:r>
              <a:rPr kumimoji="1" lang="en-US" altLang="zh-CN" dirty="0"/>
              <a:t>d</a:t>
            </a:r>
            <a:r>
              <a:rPr kumimoji="1" lang="zh-CN" altLang="en-US" dirty="0"/>
              <a:t> </a:t>
            </a:r>
            <a:r>
              <a:rPr kumimoji="1" lang="en-US" altLang="zh-CN" dirty="0"/>
              <a:t>directory</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266</a:t>
            </a:fld>
            <a:endParaRPr kumimoji="1" lang="zh-CN" altLang="en-US"/>
          </a:p>
        </p:txBody>
      </p:sp>
    </p:spTree>
    <p:extLst>
      <p:ext uri="{BB962C8B-B14F-4D97-AF65-F5344CB8AC3E}">
        <p14:creationId xmlns:p14="http://schemas.microsoft.com/office/powerpoint/2010/main" val="764283183"/>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7.</a:t>
            </a:r>
            <a:r>
              <a:rPr lang="zh-CN" altLang="en-US" b="1" dirty="0"/>
              <a:t>查找</a:t>
            </a:r>
            <a:r>
              <a:rPr lang="en-US" altLang="zh-CN" b="1" dirty="0"/>
              <a:t>777</a:t>
            </a:r>
            <a:r>
              <a:rPr lang="zh-CN" altLang="en-US" b="1" dirty="0"/>
              <a:t>个权限的文件</a:t>
            </a:r>
          </a:p>
          <a:p>
            <a:r>
              <a:rPr lang="zh-CN" altLang="en-US" dirty="0"/>
              <a:t>查找权限为</a:t>
            </a:r>
            <a:r>
              <a:rPr lang="en-US" altLang="zh-CN" dirty="0"/>
              <a:t>777</a:t>
            </a:r>
            <a:r>
              <a:rPr lang="zh-CN" altLang="en-US" dirty="0"/>
              <a:t>的所有文件 </a:t>
            </a:r>
            <a:br>
              <a:rPr lang="zh-CN" altLang="en-US" dirty="0"/>
            </a:br>
            <a:endParaRPr lang="zh-CN" altLang="en-US" dirty="0"/>
          </a:p>
          <a:p>
            <a:br>
              <a:rPr lang="zh-CN" altLang="en-US" dirty="0"/>
            </a:br>
            <a:endParaRPr lang="zh-CN" altLang="en-US" dirty="0"/>
          </a:p>
          <a:p>
            <a:r>
              <a:rPr lang="en-US" altLang="zh-CN" b="1" dirty="0"/>
              <a:t>8.</a:t>
            </a:r>
            <a:r>
              <a:rPr lang="zh-CN" altLang="en-US" b="1" dirty="0"/>
              <a:t>查找没有</a:t>
            </a:r>
            <a:r>
              <a:rPr lang="en-US" altLang="zh-CN" b="1" dirty="0"/>
              <a:t>777</a:t>
            </a:r>
            <a:r>
              <a:rPr lang="zh-CN" altLang="en-US" b="1" dirty="0"/>
              <a:t>权限的文件</a:t>
            </a:r>
          </a:p>
          <a:p>
            <a:r>
              <a:rPr lang="zh-CN" altLang="en-US" dirty="0"/>
              <a:t>查找所有文件未经许可</a:t>
            </a:r>
            <a:r>
              <a:rPr lang="en-US" altLang="zh-CN" dirty="0"/>
              <a:t>777</a:t>
            </a:r>
            <a:r>
              <a:rPr lang="zh-CN" altLang="en-US" dirty="0"/>
              <a:t>。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267</a:t>
            </a:fld>
            <a:endParaRPr kumimoji="1" lang="zh-CN" altLang="en-US"/>
          </a:p>
        </p:txBody>
      </p:sp>
    </p:spTree>
    <p:extLst>
      <p:ext uri="{BB962C8B-B14F-4D97-AF65-F5344CB8AC3E}">
        <p14:creationId xmlns:p14="http://schemas.microsoft.com/office/powerpoint/2010/main" val="205588864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zhuanlan.zhihu.com</a:t>
            </a:r>
            <a:r>
              <a:rPr kumimoji="1" lang="en" altLang="zh-CN" dirty="0"/>
              <a:t>/p/49925542</a:t>
            </a:r>
          </a:p>
          <a:p>
            <a:endParaRPr kumimoji="1" lang="en" altLang="zh-CN" dirty="0"/>
          </a:p>
          <a:p>
            <a:r>
              <a:rPr kumimoji="1" lang="zh-CN" altLang="en-US" dirty="0"/>
              <a:t>查找隐藏文件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268</a:t>
            </a:fld>
            <a:endParaRPr kumimoji="1" lang="zh-CN" altLang="en-US"/>
          </a:p>
        </p:txBody>
      </p:sp>
    </p:spTree>
    <p:extLst>
      <p:ext uri="{BB962C8B-B14F-4D97-AF65-F5344CB8AC3E}">
        <p14:creationId xmlns:p14="http://schemas.microsoft.com/office/powerpoint/2010/main" val="305561890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在所有者</a:t>
            </a:r>
            <a:r>
              <a:rPr lang="en" altLang="zh-CN" dirty="0"/>
              <a:t>root</a:t>
            </a:r>
            <a:r>
              <a:rPr lang="zh-CN" altLang="en-US" dirty="0"/>
              <a:t>的</a:t>
            </a:r>
            <a:r>
              <a:rPr lang="en-US" altLang="zh-CN" dirty="0"/>
              <a:t>/ </a:t>
            </a:r>
            <a:r>
              <a:rPr lang="en" altLang="zh-CN" dirty="0"/>
              <a:t>root</a:t>
            </a:r>
            <a:r>
              <a:rPr lang="zh-CN" altLang="en-US" dirty="0"/>
              <a:t>目录下查找名为</a:t>
            </a:r>
            <a:r>
              <a:rPr lang="en" altLang="zh-CN" dirty="0" err="1"/>
              <a:t>test.c</a:t>
            </a:r>
            <a:r>
              <a:rPr lang="zh-CN" altLang="en-US" dirty="0"/>
              <a:t>的所有或单个文件。</a:t>
            </a:r>
            <a:endParaRPr lang="en-US" altLang="zh-CN" dirty="0"/>
          </a:p>
          <a:p>
            <a:endParaRPr lang="en-US" altLang="zh-CN" dirty="0"/>
          </a:p>
          <a:p>
            <a:r>
              <a:rPr lang="en-US" altLang="zh-CN" b="1" dirty="0"/>
              <a:t>23.</a:t>
            </a:r>
            <a:r>
              <a:rPr lang="zh-CN" altLang="en-US" b="1" dirty="0"/>
              <a:t>查找基于用户的所有文件</a:t>
            </a:r>
          </a:p>
          <a:p>
            <a:r>
              <a:rPr lang="zh-CN" altLang="en-US" dirty="0"/>
              <a:t>查找</a:t>
            </a:r>
            <a:r>
              <a:rPr lang="en-US" altLang="zh-CN" dirty="0"/>
              <a:t>~</a:t>
            </a:r>
            <a:r>
              <a:rPr lang="zh-CN" altLang="en-US" dirty="0"/>
              <a:t>目录下属于用户</a:t>
            </a:r>
            <a:r>
              <a:rPr lang="en" altLang="zh-CN" dirty="0" err="1"/>
              <a:t>neil</a:t>
            </a:r>
            <a:r>
              <a:rPr lang="zh-CN" altLang="en-US" dirty="0"/>
              <a:t>的所有文件。 </a:t>
            </a:r>
          </a:p>
          <a:p>
            <a:r>
              <a:rPr lang="zh-CN" altLang="en-US" dirty="0"/>
              <a:t> </a:t>
            </a:r>
            <a:r>
              <a:rPr lang="en-US" altLang="zh-CN" b="1" dirty="0"/>
              <a:t>24.</a:t>
            </a:r>
            <a:r>
              <a:rPr lang="zh-CN" altLang="en-US" b="1" dirty="0"/>
              <a:t>查找基于组的所有文件</a:t>
            </a:r>
          </a:p>
          <a:p>
            <a:r>
              <a:rPr lang="zh-CN" altLang="en-US" dirty="0"/>
              <a:t>查找</a:t>
            </a:r>
            <a:r>
              <a:rPr lang="en-US" altLang="zh-CN" dirty="0"/>
              <a:t>/ </a:t>
            </a:r>
            <a:r>
              <a:rPr lang="en" altLang="zh-CN" dirty="0"/>
              <a:t>home</a:t>
            </a:r>
            <a:r>
              <a:rPr lang="zh-CN" altLang="en-US" dirty="0"/>
              <a:t>目录下属于</a:t>
            </a:r>
            <a:r>
              <a:rPr lang="en" altLang="zh-CN" dirty="0"/>
              <a:t>Group Developer</a:t>
            </a:r>
            <a:r>
              <a:rPr lang="zh-CN" altLang="en-US" dirty="0"/>
              <a:t>的所有文件。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269</a:t>
            </a:fld>
            <a:endParaRPr kumimoji="1" lang="zh-CN" altLang="en-US"/>
          </a:p>
        </p:txBody>
      </p:sp>
    </p:spTree>
    <p:extLst>
      <p:ext uri="{BB962C8B-B14F-4D97-AF65-F5344CB8AC3E}">
        <p14:creationId xmlns:p14="http://schemas.microsoft.com/office/powerpoint/2010/main" val="299236143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27.</a:t>
            </a:r>
            <a:r>
              <a:rPr lang="zh-CN" altLang="en-US" b="1" dirty="0"/>
              <a:t>查找最近</a:t>
            </a:r>
            <a:r>
              <a:rPr lang="en-US" altLang="zh-CN" b="1" dirty="0"/>
              <a:t>50</a:t>
            </a:r>
            <a:r>
              <a:rPr lang="zh-CN" altLang="en-US" b="1" dirty="0"/>
              <a:t>天访问的文件</a:t>
            </a:r>
          </a:p>
          <a:p>
            <a:r>
              <a:rPr lang="zh-CN" altLang="en-US" dirty="0"/>
              <a:t>查找</a:t>
            </a:r>
            <a:r>
              <a:rPr lang="en-US" altLang="zh-CN" dirty="0"/>
              <a:t>50</a:t>
            </a:r>
            <a:r>
              <a:rPr lang="zh-CN" altLang="en-US" dirty="0"/>
              <a:t>天后访问的所有文件。 </a:t>
            </a:r>
            <a:br>
              <a:rPr lang="zh-CN" altLang="en-US" dirty="0"/>
            </a:br>
            <a:endParaRPr lang="zh-CN" altLang="en-US" dirty="0"/>
          </a:p>
          <a:p>
            <a:br>
              <a:rPr lang="zh-CN" altLang="en-US" dirty="0"/>
            </a:br>
            <a:endParaRPr lang="zh-CN" altLang="en-US" dirty="0"/>
          </a:p>
          <a:p>
            <a:r>
              <a:rPr lang="en-US" altLang="zh-CN" b="1" dirty="0"/>
              <a:t>28.</a:t>
            </a:r>
            <a:r>
              <a:rPr lang="zh-CN" altLang="en-US" b="1" dirty="0"/>
              <a:t>查找最后</a:t>
            </a:r>
            <a:r>
              <a:rPr lang="en-US" altLang="zh-CN" b="1" dirty="0"/>
              <a:t>50-100</a:t>
            </a:r>
            <a:r>
              <a:rPr lang="zh-CN" altLang="en-US" b="1" dirty="0"/>
              <a:t>天修改的文件</a:t>
            </a:r>
          </a:p>
          <a:p>
            <a:r>
              <a:rPr lang="zh-CN" altLang="en-US" dirty="0"/>
              <a:t>查找所有被修改超过</a:t>
            </a:r>
            <a:r>
              <a:rPr lang="en-US" altLang="zh-CN" dirty="0"/>
              <a:t>50</a:t>
            </a:r>
            <a:r>
              <a:rPr lang="zh-CN" altLang="en-US" dirty="0"/>
              <a:t>天以及少于</a:t>
            </a:r>
            <a:r>
              <a:rPr lang="en-US" altLang="zh-CN" dirty="0"/>
              <a:t>100</a:t>
            </a:r>
            <a:r>
              <a:rPr lang="zh-CN" altLang="en-US" dirty="0"/>
              <a:t>天的文件。 </a:t>
            </a:r>
            <a:br>
              <a:rPr lang="zh-CN" altLang="en-US" dirty="0"/>
            </a:br>
            <a:endParaRPr lang="zh-CN" altLang="en-US" dirty="0"/>
          </a:p>
          <a:p>
            <a:br>
              <a:rPr lang="zh-CN" altLang="en-US" dirty="0"/>
            </a:br>
            <a:endParaRPr lang="zh-CN" altLang="en-US" dirty="0"/>
          </a:p>
          <a:p>
            <a:r>
              <a:rPr lang="en-US" altLang="zh-CN" b="1" dirty="0"/>
              <a:t>29.</a:t>
            </a:r>
            <a:r>
              <a:rPr lang="zh-CN" altLang="en-US" b="1" dirty="0"/>
              <a:t>在过去</a:t>
            </a:r>
            <a:r>
              <a:rPr lang="en-US" altLang="zh-CN" b="1" dirty="0"/>
              <a:t>1</a:t>
            </a:r>
            <a:r>
              <a:rPr lang="zh-CN" altLang="en-US" b="1" dirty="0"/>
              <a:t>小时内查找更改的文件</a:t>
            </a:r>
          </a:p>
          <a:p>
            <a:r>
              <a:rPr lang="zh-CN" altLang="en-US" dirty="0"/>
              <a:t>查找最近</a:t>
            </a:r>
            <a:r>
              <a:rPr lang="en-US" altLang="zh-CN" dirty="0"/>
              <a:t>1</a:t>
            </a:r>
            <a:r>
              <a:rPr lang="zh-CN" altLang="en-US" dirty="0"/>
              <a:t>小时内更改的所有文件 </a:t>
            </a:r>
            <a:br>
              <a:rPr lang="zh-CN" altLang="en-US" dirty="0"/>
            </a:br>
            <a:endParaRPr lang="zh-CN" altLang="en-US" dirty="0"/>
          </a:p>
          <a:p>
            <a:br>
              <a:rPr lang="zh-CN" altLang="en-US" dirty="0"/>
            </a:br>
            <a:endParaRPr lang="zh-CN" altLang="en-US" dirty="0"/>
          </a:p>
          <a:p>
            <a:r>
              <a:rPr lang="en-US" altLang="zh-CN" b="1" dirty="0"/>
              <a:t>30.</a:t>
            </a:r>
            <a:r>
              <a:rPr lang="zh-CN" altLang="en-US" b="1" dirty="0"/>
              <a:t>在最近</a:t>
            </a:r>
            <a:r>
              <a:rPr lang="en-US" altLang="zh-CN" b="1" dirty="0"/>
              <a:t>1</a:t>
            </a:r>
            <a:r>
              <a:rPr lang="zh-CN" altLang="en-US" b="1" dirty="0"/>
              <a:t>小时内查找修改的文件</a:t>
            </a:r>
          </a:p>
          <a:p>
            <a:r>
              <a:rPr lang="zh-CN" altLang="en-US" dirty="0"/>
              <a:t>查找最近</a:t>
            </a:r>
            <a:r>
              <a:rPr lang="en-US" altLang="zh-CN" dirty="0"/>
              <a:t>1</a:t>
            </a:r>
            <a:r>
              <a:rPr lang="zh-CN" altLang="en-US" dirty="0"/>
              <a:t>小时内修改的所有文件。 </a:t>
            </a:r>
          </a:p>
          <a:p>
            <a:r>
              <a:rPr lang="en-US" altLang="zh-CN" b="1" dirty="0"/>
              <a:t>31.</a:t>
            </a:r>
            <a:r>
              <a:rPr lang="zh-CN" altLang="en-US" b="1" dirty="0"/>
              <a:t>查找最近</a:t>
            </a:r>
            <a:r>
              <a:rPr lang="en-US" altLang="zh-CN" b="1" dirty="0"/>
              <a:t>1</a:t>
            </a:r>
            <a:r>
              <a:rPr lang="zh-CN" altLang="en-US" b="1" dirty="0"/>
              <a:t>小时内访问的文件</a:t>
            </a:r>
          </a:p>
          <a:p>
            <a:r>
              <a:rPr lang="zh-CN" altLang="en-US" dirty="0"/>
              <a:t>查找最近</a:t>
            </a:r>
            <a:r>
              <a:rPr lang="en-US" altLang="zh-CN" dirty="0"/>
              <a:t>1</a:t>
            </a:r>
            <a:r>
              <a:rPr lang="zh-CN" altLang="en-US" dirty="0"/>
              <a:t>小时内访问的所有文件。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270</a:t>
            </a:fld>
            <a:endParaRPr kumimoji="1" lang="zh-CN" altLang="en-US"/>
          </a:p>
        </p:txBody>
      </p:sp>
    </p:spTree>
    <p:extLst>
      <p:ext uri="{BB962C8B-B14F-4D97-AF65-F5344CB8AC3E}">
        <p14:creationId xmlns:p14="http://schemas.microsoft.com/office/powerpoint/2010/main" val="271494123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2.</a:t>
            </a:r>
            <a:r>
              <a:rPr lang="zh-CN" altLang="en-US" b="1" dirty="0"/>
              <a:t>找到</a:t>
            </a:r>
            <a:r>
              <a:rPr lang="en-US" altLang="zh-CN" b="1" dirty="0"/>
              <a:t>50</a:t>
            </a:r>
            <a:r>
              <a:rPr lang="en" altLang="zh-CN" b="1" dirty="0"/>
              <a:t>MB</a:t>
            </a:r>
            <a:r>
              <a:rPr lang="zh-CN" altLang="en-US" b="1" dirty="0"/>
              <a:t>的文件</a:t>
            </a:r>
          </a:p>
          <a:p>
            <a:r>
              <a:rPr lang="zh-CN" altLang="en-US" dirty="0"/>
              <a:t>要找到所有</a:t>
            </a:r>
            <a:r>
              <a:rPr lang="en-US" altLang="zh-CN" dirty="0"/>
              <a:t>50</a:t>
            </a:r>
            <a:r>
              <a:rPr lang="en" altLang="zh-CN" dirty="0"/>
              <a:t>MB</a:t>
            </a:r>
            <a:r>
              <a:rPr lang="zh-CN" altLang="en-US" dirty="0"/>
              <a:t>的文件，请使用。 </a:t>
            </a:r>
            <a:br>
              <a:rPr lang="zh-CN" altLang="en-US" dirty="0"/>
            </a:br>
            <a:endParaRPr lang="zh-CN" altLang="en-US" dirty="0"/>
          </a:p>
          <a:p>
            <a:br>
              <a:rPr lang="zh-CN" altLang="en-US" dirty="0"/>
            </a:br>
            <a:endParaRPr lang="zh-CN" altLang="en-US" dirty="0"/>
          </a:p>
          <a:p>
            <a:r>
              <a:rPr lang="en-US" altLang="zh-CN" b="1" dirty="0"/>
              <a:t>33.</a:t>
            </a:r>
            <a:r>
              <a:rPr lang="zh-CN" altLang="en-US" b="1" dirty="0"/>
              <a:t>查找大小在</a:t>
            </a:r>
            <a:r>
              <a:rPr lang="en-US" altLang="zh-CN" b="1" dirty="0"/>
              <a:t>50</a:t>
            </a:r>
            <a:r>
              <a:rPr lang="en" altLang="zh-CN" b="1" dirty="0"/>
              <a:t>MB</a:t>
            </a:r>
            <a:r>
              <a:rPr lang="zh-CN" altLang="en-US" b="1" dirty="0"/>
              <a:t>到</a:t>
            </a:r>
            <a:r>
              <a:rPr lang="en-US" altLang="zh-CN" b="1" dirty="0"/>
              <a:t>100</a:t>
            </a:r>
            <a:r>
              <a:rPr lang="en" altLang="zh-CN" b="1" dirty="0"/>
              <a:t>MB</a:t>
            </a:r>
            <a:r>
              <a:rPr lang="zh-CN" altLang="en-US" b="1" dirty="0"/>
              <a:t>之间</a:t>
            </a:r>
          </a:p>
          <a:p>
            <a:r>
              <a:rPr lang="zh-CN" altLang="en-US" dirty="0"/>
              <a:t>找到大于</a:t>
            </a:r>
            <a:r>
              <a:rPr lang="en-US" altLang="zh-CN" dirty="0"/>
              <a:t>50</a:t>
            </a:r>
            <a:r>
              <a:rPr lang="en" altLang="zh-CN" dirty="0"/>
              <a:t>MB</a:t>
            </a:r>
            <a:r>
              <a:rPr lang="zh-CN" altLang="en-US" dirty="0"/>
              <a:t>且小于</a:t>
            </a:r>
            <a:r>
              <a:rPr lang="en-US" altLang="zh-CN" dirty="0"/>
              <a:t>100</a:t>
            </a:r>
            <a:r>
              <a:rPr lang="en" altLang="zh-CN" dirty="0"/>
              <a:t>MB</a:t>
            </a:r>
            <a:r>
              <a:rPr lang="zh-CN" altLang="en-US" dirty="0"/>
              <a:t>的所有文件。 </a:t>
            </a:r>
            <a:br>
              <a:rPr lang="zh-CN" altLang="en-US" dirty="0"/>
            </a:br>
            <a:endParaRPr lang="zh-CN" altLang="en-US" dirty="0"/>
          </a:p>
          <a:p>
            <a:br>
              <a:rPr lang="zh-CN" altLang="en-US" dirty="0"/>
            </a:br>
            <a:endParaRPr lang="zh-CN" altLang="en-US" dirty="0"/>
          </a:p>
          <a:p>
            <a:r>
              <a:rPr lang="en-US" altLang="zh-CN" b="1" dirty="0"/>
              <a:t>34.</a:t>
            </a:r>
            <a:r>
              <a:rPr lang="zh-CN" altLang="en-US" b="1" dirty="0"/>
              <a:t>查找并删除</a:t>
            </a:r>
            <a:r>
              <a:rPr lang="en-US" altLang="zh-CN" b="1" dirty="0"/>
              <a:t>100</a:t>
            </a:r>
            <a:r>
              <a:rPr lang="en" altLang="zh-CN" b="1" dirty="0"/>
              <a:t>MB</a:t>
            </a:r>
            <a:r>
              <a:rPr lang="zh-CN" altLang="en-US" b="1" dirty="0"/>
              <a:t>的文件</a:t>
            </a:r>
          </a:p>
          <a:p>
            <a:r>
              <a:rPr lang="zh-CN" altLang="en-US" dirty="0"/>
              <a:t>查找所有</a:t>
            </a:r>
            <a:r>
              <a:rPr lang="en-US" altLang="zh-CN" dirty="0"/>
              <a:t>100</a:t>
            </a:r>
            <a:r>
              <a:rPr lang="en" altLang="zh-CN" dirty="0"/>
              <a:t>MB</a:t>
            </a:r>
            <a:r>
              <a:rPr lang="zh-CN" altLang="en-US" dirty="0"/>
              <a:t>文件并使用一个命令删除它们。 </a:t>
            </a:r>
            <a:br>
              <a:rPr lang="zh-CN" altLang="en-US" dirty="0"/>
            </a:br>
            <a:endParaRPr lang="zh-CN" altLang="en-US" dirty="0"/>
          </a:p>
          <a:p>
            <a:br>
              <a:rPr lang="zh-CN" altLang="en-US" dirty="0"/>
            </a:br>
            <a:endParaRPr lang="zh-CN" altLang="en-US" dirty="0"/>
          </a:p>
          <a:p>
            <a:r>
              <a:rPr lang="en-US" altLang="zh-CN" b="1" dirty="0"/>
              <a:t>35.</a:t>
            </a:r>
            <a:r>
              <a:rPr lang="zh-CN" altLang="en-US" b="1" dirty="0"/>
              <a:t>查找特定文件并删除</a:t>
            </a:r>
          </a:p>
          <a:p>
            <a:r>
              <a:rPr lang="zh-CN" altLang="en-US" dirty="0"/>
              <a:t>查找超过</a:t>
            </a:r>
            <a:r>
              <a:rPr lang="en-US" altLang="zh-CN" dirty="0"/>
              <a:t>10</a:t>
            </a:r>
            <a:r>
              <a:rPr lang="en" altLang="zh-CN" dirty="0"/>
              <a:t>MB</a:t>
            </a:r>
            <a:r>
              <a:rPr lang="zh-CN" altLang="en-US" dirty="0"/>
              <a:t>的所有</a:t>
            </a:r>
            <a:r>
              <a:rPr lang="en-US" altLang="zh-CN" dirty="0"/>
              <a:t>.</a:t>
            </a:r>
            <a:r>
              <a:rPr lang="en" altLang="zh-CN" dirty="0"/>
              <a:t>mp3</a:t>
            </a:r>
            <a:r>
              <a:rPr lang="zh-CN" altLang="en-US" dirty="0"/>
              <a:t>文件，并使用一个命令删除它们 </a:t>
            </a:r>
            <a:br>
              <a:rPr lang="zh-CN" altLang="en-US" dirty="0"/>
            </a:br>
            <a:endParaRPr lang="zh-CN" altLang="en-US" dirty="0"/>
          </a:p>
          <a:p>
            <a:br>
              <a:rPr lang="zh-CN" altLang="en-US" dirty="0"/>
            </a:br>
            <a:endParaRPr lang="zh-CN" altLang="en-US" dirty="0"/>
          </a:p>
          <a:p>
            <a:r>
              <a:rPr lang="zh-CN" altLang="en-US" dirty="0"/>
              <a:t>这</a:t>
            </a:r>
            <a:r>
              <a:rPr lang="en-US" altLang="zh-CN" dirty="0"/>
              <a:t>35</a:t>
            </a:r>
            <a:r>
              <a:rPr lang="zh-CN" altLang="en-US" dirty="0"/>
              <a:t>个命令，基本上汇总了</a:t>
            </a:r>
            <a:r>
              <a:rPr lang="en" altLang="zh-CN" dirty="0"/>
              <a:t>find</a:t>
            </a:r>
            <a:r>
              <a:rPr lang="zh-CN" altLang="en-US" dirty="0"/>
              <a:t>命令的大部分用法，当然，想要穷尽也是非常难得。如果你有一些不为人知的使用技巧，欢迎在言哦！</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271</a:t>
            </a:fld>
            <a:endParaRPr kumimoji="1" lang="zh-CN" altLang="en-US"/>
          </a:p>
        </p:txBody>
      </p:sp>
    </p:spTree>
    <p:extLst>
      <p:ext uri="{BB962C8B-B14F-4D97-AF65-F5344CB8AC3E}">
        <p14:creationId xmlns:p14="http://schemas.microsoft.com/office/powerpoint/2010/main" val="74129445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下面以 </a:t>
            </a:r>
            <a:r>
              <a:rPr lang="en-US" altLang="zh-CN" dirty="0"/>
              <a:t>-</a:t>
            </a:r>
            <a:r>
              <a:rPr lang="en" altLang="zh-CN" dirty="0" err="1"/>
              <a:t>mtime</a:t>
            </a:r>
            <a:r>
              <a:rPr lang="en" altLang="zh-CN" dirty="0"/>
              <a:t> </a:t>
            </a:r>
            <a:r>
              <a:rPr lang="zh-CN" altLang="en-US" dirty="0"/>
              <a:t>参数举例：</a:t>
            </a:r>
          </a:p>
          <a:p>
            <a:r>
              <a:rPr lang="en-US" altLang="zh-CN" dirty="0"/>
              <a:t>-</a:t>
            </a:r>
            <a:r>
              <a:rPr lang="en" altLang="zh-CN" dirty="0" err="1"/>
              <a:t>mtime</a:t>
            </a:r>
            <a:r>
              <a:rPr lang="en" altLang="zh-CN" dirty="0"/>
              <a:t> n</a:t>
            </a:r>
            <a:r>
              <a:rPr lang="zh-CN" altLang="en" dirty="0"/>
              <a:t>：</a:t>
            </a:r>
            <a:r>
              <a:rPr lang="en" altLang="zh-CN" dirty="0"/>
              <a:t>n </a:t>
            </a:r>
            <a:r>
              <a:rPr lang="zh-CN" altLang="en-US" dirty="0"/>
              <a:t>为数字，表示为在 </a:t>
            </a:r>
            <a:r>
              <a:rPr lang="en" altLang="zh-CN" dirty="0"/>
              <a:t>n </a:t>
            </a:r>
            <a:r>
              <a:rPr lang="zh-CN" altLang="en-US" dirty="0"/>
              <a:t>天之前的“一天之内”修改过的文件</a:t>
            </a:r>
          </a:p>
          <a:p>
            <a:r>
              <a:rPr lang="en-US" altLang="zh-CN" dirty="0"/>
              <a:t>-</a:t>
            </a:r>
            <a:r>
              <a:rPr lang="en" altLang="zh-CN" dirty="0" err="1"/>
              <a:t>mtime</a:t>
            </a:r>
            <a:r>
              <a:rPr lang="en" altLang="zh-CN" dirty="0"/>
              <a:t> +n</a:t>
            </a:r>
            <a:r>
              <a:rPr lang="zh-CN" altLang="en" dirty="0"/>
              <a:t>：</a:t>
            </a:r>
            <a:r>
              <a:rPr lang="zh-CN" altLang="en-US" dirty="0"/>
              <a:t>列出在 </a:t>
            </a:r>
            <a:r>
              <a:rPr lang="en" altLang="zh-CN" dirty="0"/>
              <a:t>n </a:t>
            </a:r>
            <a:r>
              <a:rPr lang="zh-CN" altLang="en-US" dirty="0"/>
              <a:t>天之前（不包含 </a:t>
            </a:r>
            <a:r>
              <a:rPr lang="en" altLang="zh-CN" dirty="0"/>
              <a:t>n </a:t>
            </a:r>
            <a:r>
              <a:rPr lang="zh-CN" altLang="en-US" dirty="0"/>
              <a:t>天本身）被修改过的文件</a:t>
            </a:r>
          </a:p>
          <a:p>
            <a:r>
              <a:rPr lang="en-US" altLang="zh-CN" dirty="0"/>
              <a:t>-</a:t>
            </a:r>
            <a:r>
              <a:rPr lang="en" altLang="zh-CN" dirty="0" err="1"/>
              <a:t>mtime</a:t>
            </a:r>
            <a:r>
              <a:rPr lang="en" altLang="zh-CN" dirty="0"/>
              <a:t> -n</a:t>
            </a:r>
            <a:r>
              <a:rPr lang="zh-CN" altLang="en" dirty="0"/>
              <a:t>：</a:t>
            </a:r>
            <a:r>
              <a:rPr lang="zh-CN" altLang="en-US" dirty="0"/>
              <a:t>列出在 </a:t>
            </a:r>
            <a:r>
              <a:rPr lang="en" altLang="zh-CN" dirty="0"/>
              <a:t>n </a:t>
            </a:r>
            <a:r>
              <a:rPr lang="zh-CN" altLang="en-US" dirty="0"/>
              <a:t>天之内（包含 </a:t>
            </a:r>
            <a:r>
              <a:rPr lang="en" altLang="zh-CN" dirty="0"/>
              <a:t>n </a:t>
            </a:r>
            <a:r>
              <a:rPr lang="zh-CN" altLang="en-US" dirty="0"/>
              <a:t>天本身）被修改过的文件</a:t>
            </a:r>
          </a:p>
          <a:p>
            <a:r>
              <a:rPr lang="en-US" altLang="zh-CN" dirty="0"/>
              <a:t>-</a:t>
            </a:r>
            <a:r>
              <a:rPr lang="en" altLang="zh-CN" dirty="0"/>
              <a:t>newer file</a:t>
            </a:r>
            <a:r>
              <a:rPr lang="zh-CN" altLang="en" dirty="0"/>
              <a:t>：</a:t>
            </a:r>
            <a:r>
              <a:rPr lang="en" altLang="zh-CN" dirty="0"/>
              <a:t>file </a:t>
            </a:r>
            <a:r>
              <a:rPr lang="zh-CN" altLang="en-US" dirty="0"/>
              <a:t>为一个已存在的文件，列出比 </a:t>
            </a:r>
            <a:r>
              <a:rPr lang="en" altLang="zh-CN" dirty="0"/>
              <a:t>file </a:t>
            </a:r>
            <a:r>
              <a:rPr lang="zh-CN" altLang="en-US" dirty="0"/>
              <a:t>还要新的文件名</a:t>
            </a:r>
          </a:p>
          <a:p>
            <a:r>
              <a:rPr lang="zh-CN" altLang="en-US" dirty="0"/>
              <a:t>列出 </a:t>
            </a:r>
            <a:r>
              <a:rPr lang="en" altLang="zh-CN" dirty="0"/>
              <a:t>home </a:t>
            </a:r>
            <a:r>
              <a:rPr lang="zh-CN" altLang="en-US" dirty="0"/>
              <a:t>目录中，当天（</a:t>
            </a:r>
            <a:r>
              <a:rPr lang="en-US" altLang="zh-CN" dirty="0"/>
              <a:t>24 </a:t>
            </a:r>
            <a:r>
              <a:rPr lang="zh-CN" altLang="en-US" dirty="0"/>
              <a:t>小时之内）有改动的文件：</a:t>
            </a:r>
          </a:p>
          <a:p>
            <a:r>
              <a:rPr lang="en-US" altLang="zh-CN" dirty="0"/>
              <a:t>$ </a:t>
            </a:r>
            <a:r>
              <a:rPr lang="en" altLang="zh-CN" dirty="0"/>
              <a:t>find ~ -</a:t>
            </a:r>
            <a:r>
              <a:rPr lang="en" altLang="zh-CN" dirty="0" err="1"/>
              <a:t>mtime</a:t>
            </a:r>
            <a:r>
              <a:rPr lang="en" altLang="zh-CN" dirty="0"/>
              <a:t> 0</a:t>
            </a:r>
          </a:p>
          <a:p>
            <a:r>
              <a:rPr lang="zh-CN" altLang="en-US" dirty="0"/>
              <a:t>列出用户家目录下比 </a:t>
            </a:r>
            <a:r>
              <a:rPr lang="en-US" altLang="zh-CN" dirty="0"/>
              <a:t>/</a:t>
            </a:r>
            <a:r>
              <a:rPr lang="en" altLang="zh-CN" dirty="0" err="1"/>
              <a:t>etc</a:t>
            </a:r>
            <a:r>
              <a:rPr lang="en" altLang="zh-CN" dirty="0"/>
              <a:t> </a:t>
            </a:r>
            <a:r>
              <a:rPr lang="zh-CN" altLang="en-US" dirty="0"/>
              <a:t>目录新的文件：</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272</a:t>
            </a:fld>
            <a:endParaRPr kumimoji="1" lang="zh-CN" altLang="en-US"/>
          </a:p>
        </p:txBody>
      </p:sp>
    </p:spTree>
    <p:extLst>
      <p:ext uri="{BB962C8B-B14F-4D97-AF65-F5344CB8AC3E}">
        <p14:creationId xmlns:p14="http://schemas.microsoft.com/office/powerpoint/2010/main" val="121558493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列出用户家目录下比 </a:t>
            </a:r>
            <a:r>
              <a:rPr lang="en-US" altLang="zh-CN" dirty="0"/>
              <a:t>/</a:t>
            </a:r>
            <a:r>
              <a:rPr lang="en" altLang="zh-CN" dirty="0" err="1"/>
              <a:t>etc</a:t>
            </a:r>
            <a:r>
              <a:rPr lang="en" altLang="zh-CN" dirty="0"/>
              <a:t> </a:t>
            </a:r>
            <a:r>
              <a:rPr lang="zh-CN" altLang="en-US" dirty="0"/>
              <a:t>目录新的文件：</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273</a:t>
            </a:fld>
            <a:endParaRPr kumimoji="1" lang="zh-CN" altLang="en-US"/>
          </a:p>
        </p:txBody>
      </p:sp>
    </p:spTree>
    <p:extLst>
      <p:ext uri="{BB962C8B-B14F-4D97-AF65-F5344CB8AC3E}">
        <p14:creationId xmlns:p14="http://schemas.microsoft.com/office/powerpoint/2010/main" val="279167671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274</a:t>
            </a:fld>
            <a:endParaRPr kumimoji="1" lang="zh-CN" altLang="en-US"/>
          </a:p>
        </p:txBody>
      </p:sp>
    </p:spTree>
    <p:extLst>
      <p:ext uri="{BB962C8B-B14F-4D97-AF65-F5344CB8AC3E}">
        <p14:creationId xmlns:p14="http://schemas.microsoft.com/office/powerpoint/2010/main" val="518211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关于日期时间的查询</a:t>
            </a:r>
            <a:endParaRPr kumimoji="1" lang="en-US" altLang="zh-CN" dirty="0"/>
          </a:p>
          <a:p>
            <a:r>
              <a:rPr kumimoji="1" lang="en-US" altLang="zh-CN" dirty="0"/>
              <a:t>man</a:t>
            </a:r>
            <a:r>
              <a:rPr kumimoji="1" lang="zh-CN" altLang="en-US" dirty="0"/>
              <a:t> </a:t>
            </a:r>
            <a:r>
              <a:rPr kumimoji="1" lang="en-US" altLang="zh-CN" dirty="0"/>
              <a:t>who</a:t>
            </a:r>
            <a:r>
              <a:rPr kumimoji="1" lang="zh-CN" altLang="en-US" dirty="0"/>
              <a:t> </a:t>
            </a:r>
            <a:r>
              <a:rPr kumimoji="1" lang="en-US" altLang="zh-CN" dirty="0"/>
              <a:t>=</a:t>
            </a:r>
            <a:r>
              <a:rPr kumimoji="1" lang="zh-CN" altLang="en-US" dirty="0"/>
              <a:t> </a:t>
            </a:r>
            <a:r>
              <a:rPr kumimoji="1" lang="en-US" altLang="zh-CN" dirty="0"/>
              <a:t>users</a:t>
            </a:r>
            <a:r>
              <a:rPr kumimoji="1" lang="zh-CN" altLang="en-US" dirty="0"/>
              <a:t> </a:t>
            </a:r>
            <a:r>
              <a:rPr kumimoji="1" lang="en-US" altLang="zh-CN" dirty="0"/>
              <a:t>=</a:t>
            </a:r>
            <a:r>
              <a:rPr kumimoji="1" lang="zh-CN" altLang="en-US" dirty="0"/>
              <a:t> </a:t>
            </a:r>
            <a:endParaRPr kumimoji="1" lang="en-US" altLang="zh-CN" dirty="0"/>
          </a:p>
          <a:p>
            <a:endParaRPr kumimoji="1" lang="en-US" altLang="zh-CN" dirty="0"/>
          </a:p>
          <a:p>
            <a:endParaRPr kumimoji="1" lang="en-US" altLang="zh-CN" dirty="0"/>
          </a:p>
          <a:p>
            <a:r>
              <a:rPr kumimoji="1" lang="en-US" altLang="zh-CN" dirty="0"/>
              <a:t>date</a:t>
            </a:r>
            <a:r>
              <a:rPr kumimoji="1" lang="zh-CN" altLang="en-US" dirty="0"/>
              <a:t> </a:t>
            </a:r>
            <a:r>
              <a:rPr kumimoji="1" lang="en-US" altLang="zh-CN" dirty="0"/>
              <a:t>time</a:t>
            </a:r>
          </a:p>
          <a:p>
            <a:r>
              <a:rPr kumimoji="1" lang="zh-CN" altLang="en-US" dirty="0"/>
              <a:t>显示时间 </a:t>
            </a:r>
            <a:endParaRPr kumimoji="1" lang="en-US" altLang="zh-CN" dirty="0"/>
          </a:p>
          <a:p>
            <a:r>
              <a:rPr kumimoji="1" lang="en-US" altLang="zh-CN" dirty="0" err="1"/>
              <a:t>unix</a:t>
            </a:r>
            <a:r>
              <a:rPr kumimoji="1" lang="zh-CN" altLang="en-US" dirty="0"/>
              <a:t>的起始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31</a:t>
            </a:fld>
            <a:endParaRPr kumimoji="1" lang="zh-CN" altLang="en-US"/>
          </a:p>
        </p:txBody>
      </p:sp>
    </p:spTree>
    <p:extLst>
      <p:ext uri="{BB962C8B-B14F-4D97-AF65-F5344CB8AC3E}">
        <p14:creationId xmlns:p14="http://schemas.microsoft.com/office/powerpoint/2010/main" val="99950038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ifconfig</a:t>
            </a:r>
            <a:r>
              <a:rPr kumimoji="1" lang="zh-CN" altLang="en-US" dirty="0"/>
              <a:t> 查看</a:t>
            </a:r>
            <a:r>
              <a:rPr kumimoji="1" lang="en-US" altLang="zh-CN" dirty="0" err="1"/>
              <a:t>ip</a:t>
            </a:r>
            <a:r>
              <a:rPr kumimoji="1" lang="zh-CN" altLang="en-US" dirty="0"/>
              <a:t>地址</a:t>
            </a:r>
            <a:endParaRPr kumimoji="1" lang="en-US" altLang="zh-CN" dirty="0"/>
          </a:p>
          <a:p>
            <a:endParaRPr kumimoji="1" lang="en-US" altLang="zh-CN" dirty="0"/>
          </a:p>
          <a:p>
            <a:r>
              <a:rPr kumimoji="1" lang="en-US" altLang="zh-CN" dirty="0" err="1"/>
              <a:t>ipaddr</a:t>
            </a:r>
            <a:r>
              <a:rPr kumimoji="1" lang="zh-CN" altLang="en-US" dirty="0"/>
              <a:t> </a:t>
            </a:r>
            <a:r>
              <a:rPr kumimoji="1" lang="en-US" altLang="zh-CN" dirty="0"/>
              <a:t>show</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278</a:t>
            </a:fld>
            <a:endParaRPr kumimoji="1" lang="zh-CN" altLang="en-US"/>
          </a:p>
        </p:txBody>
      </p:sp>
    </p:spTree>
    <p:extLst>
      <p:ext uri="{BB962C8B-B14F-4D97-AF65-F5344CB8AC3E}">
        <p14:creationId xmlns:p14="http://schemas.microsoft.com/office/powerpoint/2010/main" val="92947378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磁盘空间</a:t>
            </a:r>
            <a:r>
              <a:rPr kumimoji="1" lang="en-US" altLang="zh-CN" dirty="0"/>
              <a:t>df</a:t>
            </a:r>
          </a:p>
          <a:p>
            <a:r>
              <a:rPr kumimoji="1" lang="en-US" altLang="zh-CN" dirty="0"/>
              <a:t>disk</a:t>
            </a:r>
            <a:r>
              <a:rPr kumimoji="1" lang="zh-CN" altLang="en-US" dirty="0"/>
              <a:t> </a:t>
            </a:r>
            <a:r>
              <a:rPr kumimoji="1" lang="en-US" altLang="zh-CN" dirty="0"/>
              <a:t>free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279</a:t>
            </a:fld>
            <a:endParaRPr kumimoji="1" lang="zh-CN" altLang="en-US"/>
          </a:p>
        </p:txBody>
      </p:sp>
    </p:spTree>
    <p:extLst>
      <p:ext uri="{BB962C8B-B14F-4D97-AF65-F5344CB8AC3E}">
        <p14:creationId xmlns:p14="http://schemas.microsoft.com/office/powerpoint/2010/main" val="2105713996"/>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航向轴的移动 手腕动 跟随</a:t>
            </a:r>
            <a:endParaRPr kumimoji="1" lang="en-US" altLang="zh-CN" dirty="0"/>
          </a:p>
          <a:p>
            <a:r>
              <a:rPr kumimoji="1" lang="zh-CN" altLang="en-US" dirty="0"/>
              <a:t>左右晃手 横辊轴 不跟随 </a:t>
            </a:r>
            <a:endParaRPr kumimoji="1" lang="en-US" altLang="zh-CN" dirty="0"/>
          </a:p>
          <a:p>
            <a:r>
              <a:rPr kumimoji="1" lang="zh-CN" altLang="en-US" dirty="0"/>
              <a:t>上下晃悠 俯仰轴锁定 不跟随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282</a:t>
            </a:fld>
            <a:endParaRPr kumimoji="1" lang="zh-CN" altLang="en-US"/>
          </a:p>
        </p:txBody>
      </p:sp>
    </p:spTree>
    <p:extLst>
      <p:ext uri="{BB962C8B-B14F-4D97-AF65-F5344CB8AC3E}">
        <p14:creationId xmlns:p14="http://schemas.microsoft.com/office/powerpoint/2010/main" val="369984475"/>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航向轴的移动 手腕动 跟随</a:t>
            </a:r>
            <a:endParaRPr kumimoji="1" lang="en-US" altLang="zh-CN" dirty="0"/>
          </a:p>
          <a:p>
            <a:r>
              <a:rPr kumimoji="1" lang="zh-CN" altLang="en-US" dirty="0"/>
              <a:t>左右晃手 横辊轴 不跟随 </a:t>
            </a:r>
            <a:endParaRPr kumimoji="1" lang="en-US" altLang="zh-CN" dirty="0"/>
          </a:p>
          <a:p>
            <a:r>
              <a:rPr kumimoji="1" lang="zh-CN" altLang="en-US" dirty="0"/>
              <a:t>上下晃悠 俯仰轴锁定 跟随 </a:t>
            </a:r>
            <a:endParaRPr kumimoji="1" lang="en-US" altLang="zh-CN" dirty="0"/>
          </a:p>
          <a:p>
            <a:r>
              <a:rPr kumimoji="1" lang="zh-CN" altLang="en-US" dirty="0"/>
              <a:t>连续运镜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283</a:t>
            </a:fld>
            <a:endParaRPr kumimoji="1" lang="zh-CN" altLang="en-US"/>
          </a:p>
        </p:txBody>
      </p:sp>
    </p:spTree>
    <p:extLst>
      <p:ext uri="{BB962C8B-B14F-4D97-AF65-F5344CB8AC3E}">
        <p14:creationId xmlns:p14="http://schemas.microsoft.com/office/powerpoint/2010/main" val="2845887319"/>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全跟着走 </a:t>
            </a:r>
            <a:endParaRPr kumimoji="1" lang="en-US" altLang="zh-CN" dirty="0"/>
          </a:p>
          <a:p>
            <a:r>
              <a:rPr kumimoji="1" lang="zh-CN" altLang="en-US" dirty="0"/>
              <a:t>荷兰角的拍摄与控制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284</a:t>
            </a:fld>
            <a:endParaRPr kumimoji="1" lang="zh-CN" altLang="en-US"/>
          </a:p>
        </p:txBody>
      </p:sp>
    </p:spTree>
    <p:extLst>
      <p:ext uri="{BB962C8B-B14F-4D97-AF65-F5344CB8AC3E}">
        <p14:creationId xmlns:p14="http://schemas.microsoft.com/office/powerpoint/2010/main" val="4217954239"/>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三个轴线都不跟随 </a:t>
            </a:r>
            <a:endParaRPr kumimoji="1" lang="en-US" altLang="zh-CN" dirty="0"/>
          </a:p>
          <a:p>
            <a:r>
              <a:rPr kumimoji="1" lang="zh-CN" altLang="en-US" dirty="0"/>
              <a:t>都保持原状 </a:t>
            </a:r>
            <a:endParaRPr kumimoji="1" lang="en-US" altLang="zh-CN" dirty="0"/>
          </a:p>
          <a:p>
            <a:r>
              <a:rPr kumimoji="1" lang="zh-CN" altLang="en-US" dirty="0"/>
              <a:t>试一下 </a:t>
            </a:r>
            <a:endParaRPr kumimoji="1" lang="en-US" altLang="zh-CN"/>
          </a:p>
          <a:p>
            <a:endParaRPr kumimoji="1" lang="zh-CN" altLang="en-US"/>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285</a:t>
            </a:fld>
            <a:endParaRPr kumimoji="1" lang="zh-CN" altLang="en-US"/>
          </a:p>
        </p:txBody>
      </p:sp>
    </p:spTree>
    <p:extLst>
      <p:ext uri="{BB962C8B-B14F-4D97-AF65-F5344CB8AC3E}">
        <p14:creationId xmlns:p14="http://schemas.microsoft.com/office/powerpoint/2010/main" val="138911104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1</a:t>
            </a:r>
            <a:r>
              <a:rPr lang="zh-CN" altLang="en-US" b="1" dirty="0">
                <a:effectLst/>
              </a:rPr>
              <a:t>、修改</a:t>
            </a:r>
            <a:r>
              <a:rPr lang="en" altLang="zh-CN" b="1" dirty="0" err="1">
                <a:effectLst/>
              </a:rPr>
              <a:t>sshd_config</a:t>
            </a:r>
            <a:r>
              <a:rPr lang="zh-CN" altLang="en-US" b="1" dirty="0">
                <a:effectLst/>
              </a:rPr>
              <a:t>文件，命令为：</a:t>
            </a:r>
            <a:r>
              <a:rPr lang="en" altLang="zh-CN" b="1" dirty="0">
                <a:effectLst/>
              </a:rPr>
              <a:t>vi /</a:t>
            </a:r>
            <a:r>
              <a:rPr lang="en" altLang="zh-CN" b="1" dirty="0" err="1">
                <a:effectLst/>
              </a:rPr>
              <a:t>etc</a:t>
            </a:r>
            <a:r>
              <a:rPr lang="en" altLang="zh-CN" b="1" dirty="0">
                <a:effectLst/>
              </a:rPr>
              <a:t>/</a:t>
            </a:r>
            <a:r>
              <a:rPr lang="en" altLang="zh-CN" b="1" dirty="0" err="1">
                <a:effectLst/>
              </a:rPr>
              <a:t>ssh</a:t>
            </a:r>
            <a:r>
              <a:rPr lang="en" altLang="zh-CN" b="1" dirty="0">
                <a:effectLst/>
              </a:rPr>
              <a:t>/</a:t>
            </a:r>
            <a:r>
              <a:rPr lang="en" altLang="zh-CN" b="1" dirty="0" err="1">
                <a:effectLst/>
              </a:rPr>
              <a:t>sshd_config</a:t>
            </a:r>
            <a:r>
              <a:rPr lang="en" altLang="zh-CN" b="1" dirty="0">
                <a:effectLst/>
              </a:rPr>
              <a:t> </a:t>
            </a:r>
            <a:br>
              <a:rPr lang="en" altLang="zh-CN" b="1" dirty="0">
                <a:effectLst/>
              </a:rPr>
            </a:br>
            <a:br>
              <a:rPr lang="en" altLang="zh-CN" b="1" dirty="0">
                <a:effectLst/>
              </a:rPr>
            </a:br>
            <a:r>
              <a:rPr lang="en" altLang="zh-CN" b="1" dirty="0">
                <a:effectLst/>
              </a:rPr>
              <a:t>2</a:t>
            </a:r>
            <a:r>
              <a:rPr lang="zh-CN" altLang="en" b="1" dirty="0">
                <a:effectLst/>
              </a:rPr>
              <a:t>、</a:t>
            </a:r>
            <a:r>
              <a:rPr lang="zh-CN" altLang="en-US" b="1" dirty="0">
                <a:effectLst/>
              </a:rPr>
              <a:t>将</a:t>
            </a:r>
            <a:r>
              <a:rPr lang="en-US" altLang="zh-CN" b="1" dirty="0">
                <a:effectLst/>
              </a:rPr>
              <a:t>#</a:t>
            </a:r>
            <a:r>
              <a:rPr lang="en" altLang="zh-CN" b="1" dirty="0" err="1">
                <a:effectLst/>
              </a:rPr>
              <a:t>PasswordAuthentication</a:t>
            </a:r>
            <a:r>
              <a:rPr lang="en" altLang="zh-CN" b="1" dirty="0">
                <a:effectLst/>
              </a:rPr>
              <a:t> no</a:t>
            </a:r>
            <a:r>
              <a:rPr lang="zh-CN" altLang="en-US" b="1" dirty="0">
                <a:effectLst/>
              </a:rPr>
              <a:t>的注释去掉，并且将</a:t>
            </a:r>
            <a:r>
              <a:rPr lang="en" altLang="zh-CN" b="1" dirty="0">
                <a:effectLst/>
              </a:rPr>
              <a:t>NO</a:t>
            </a:r>
            <a:r>
              <a:rPr lang="zh-CN" altLang="en-US" b="1" dirty="0">
                <a:effectLst/>
              </a:rPr>
              <a:t>修改为</a:t>
            </a:r>
            <a:r>
              <a:rPr lang="en" altLang="zh-CN" b="1" dirty="0">
                <a:effectLst/>
              </a:rPr>
              <a:t>YES  //</a:t>
            </a:r>
            <a:r>
              <a:rPr lang="zh-CN" altLang="en-US" b="1" dirty="0">
                <a:effectLst/>
              </a:rPr>
              <a:t>我的</a:t>
            </a:r>
            <a:r>
              <a:rPr lang="en" altLang="zh-CN" b="1" dirty="0">
                <a:effectLst/>
              </a:rPr>
              <a:t>kali</a:t>
            </a:r>
            <a:r>
              <a:rPr lang="zh-CN" altLang="en-US" b="1" dirty="0">
                <a:effectLst/>
              </a:rPr>
              <a:t>中默认是</a:t>
            </a:r>
            <a:r>
              <a:rPr lang="en" altLang="zh-CN" b="1" dirty="0">
                <a:effectLst/>
              </a:rPr>
              <a:t>yes</a:t>
            </a:r>
            <a:br>
              <a:rPr lang="en" altLang="zh-CN" b="1" dirty="0">
                <a:effectLst/>
              </a:rPr>
            </a:br>
            <a:br>
              <a:rPr lang="en" altLang="zh-CN" b="1" dirty="0">
                <a:effectLst/>
              </a:rPr>
            </a:br>
            <a:r>
              <a:rPr lang="en" altLang="zh-CN" b="1" dirty="0">
                <a:effectLst/>
              </a:rPr>
              <a:t>3</a:t>
            </a:r>
            <a:r>
              <a:rPr lang="zh-CN" altLang="en" b="1" dirty="0">
                <a:effectLst/>
              </a:rPr>
              <a:t>、</a:t>
            </a:r>
            <a:r>
              <a:rPr lang="zh-CN" altLang="en-US" b="1" dirty="0">
                <a:effectLst/>
              </a:rPr>
              <a:t>将</a:t>
            </a:r>
            <a:r>
              <a:rPr lang="en-US" altLang="zh-CN" b="1" dirty="0">
                <a:effectLst/>
              </a:rPr>
              <a:t>#</a:t>
            </a:r>
            <a:r>
              <a:rPr lang="en" altLang="zh-CN" b="1" dirty="0" err="1">
                <a:effectLst/>
              </a:rPr>
              <a:t>PermitRootLogin</a:t>
            </a:r>
            <a:r>
              <a:rPr lang="en" altLang="zh-CN" b="1" dirty="0">
                <a:effectLst/>
              </a:rPr>
              <a:t> yes</a:t>
            </a:r>
            <a:r>
              <a:rPr lang="zh-CN" altLang="en-US" b="1" dirty="0">
                <a:effectLst/>
              </a:rPr>
              <a:t>的注释去掉 </a:t>
            </a:r>
            <a:r>
              <a:rPr lang="en-US" altLang="zh-CN" b="1" dirty="0">
                <a:effectLst/>
              </a:rPr>
              <a:t>//</a:t>
            </a:r>
            <a:r>
              <a:rPr lang="zh-CN" altLang="en-US" b="1" dirty="0">
                <a:effectLst/>
              </a:rPr>
              <a:t>我的</a:t>
            </a:r>
            <a:r>
              <a:rPr lang="en" altLang="zh-CN" b="1" dirty="0">
                <a:effectLst/>
              </a:rPr>
              <a:t>kali</a:t>
            </a:r>
            <a:r>
              <a:rPr lang="zh-CN" altLang="en-US" b="1" dirty="0">
                <a:effectLst/>
              </a:rPr>
              <a:t>中默认去掉了注释</a:t>
            </a:r>
            <a:br>
              <a:rPr lang="zh-CN" altLang="en-US" b="1" dirty="0">
                <a:effectLst/>
              </a:rPr>
            </a:br>
            <a:br>
              <a:rPr lang="zh-CN" altLang="en-US" b="1" dirty="0">
                <a:effectLst/>
              </a:rPr>
            </a:br>
            <a:r>
              <a:rPr lang="en-US" altLang="zh-CN" b="1" dirty="0">
                <a:effectLst/>
              </a:rPr>
              <a:t>4</a:t>
            </a:r>
            <a:r>
              <a:rPr lang="zh-CN" altLang="en-US" b="1" dirty="0">
                <a:effectLst/>
              </a:rPr>
              <a:t>、启动</a:t>
            </a:r>
            <a:r>
              <a:rPr lang="en" altLang="zh-CN" b="1" dirty="0">
                <a:effectLst/>
              </a:rPr>
              <a:t>SSH</a:t>
            </a:r>
            <a:r>
              <a:rPr lang="zh-CN" altLang="en-US" b="1" dirty="0">
                <a:effectLst/>
              </a:rPr>
              <a:t>服务，命令为：</a:t>
            </a:r>
            <a:r>
              <a:rPr lang="en-US" altLang="zh-CN" b="1" dirty="0">
                <a:effectLst/>
              </a:rPr>
              <a:t>/</a:t>
            </a:r>
            <a:r>
              <a:rPr lang="en" altLang="zh-CN" b="1" dirty="0" err="1">
                <a:effectLst/>
              </a:rPr>
              <a:t>etc</a:t>
            </a:r>
            <a:r>
              <a:rPr lang="en" altLang="zh-CN" b="1" dirty="0">
                <a:effectLst/>
              </a:rPr>
              <a:t>/</a:t>
            </a:r>
            <a:r>
              <a:rPr lang="en" altLang="zh-CN" b="1" dirty="0" err="1">
                <a:effectLst/>
              </a:rPr>
              <a:t>init.d</a:t>
            </a:r>
            <a:r>
              <a:rPr lang="en" altLang="zh-CN" b="1" dirty="0">
                <a:effectLst/>
              </a:rPr>
              <a:t>/</a:t>
            </a:r>
            <a:r>
              <a:rPr lang="en" altLang="zh-CN" b="1" dirty="0" err="1">
                <a:effectLst/>
              </a:rPr>
              <a:t>ssh</a:t>
            </a:r>
            <a:r>
              <a:rPr lang="en" altLang="zh-CN" b="1" dirty="0">
                <a:effectLst/>
              </a:rPr>
              <a:t> start // </a:t>
            </a:r>
            <a:r>
              <a:rPr lang="zh-CN" altLang="en-US" b="1" dirty="0">
                <a:effectLst/>
              </a:rPr>
              <a:t>或者</a:t>
            </a:r>
            <a:r>
              <a:rPr lang="en" altLang="zh-CN" b="1" dirty="0">
                <a:effectLst/>
              </a:rPr>
              <a:t>service </a:t>
            </a:r>
            <a:r>
              <a:rPr lang="en" altLang="zh-CN" b="1" dirty="0" err="1">
                <a:effectLst/>
              </a:rPr>
              <a:t>ssh</a:t>
            </a:r>
            <a:r>
              <a:rPr lang="en" altLang="zh-CN" b="1" dirty="0">
                <a:effectLst/>
              </a:rPr>
              <a:t> start</a:t>
            </a:r>
            <a:br>
              <a:rPr lang="en" altLang="zh-CN" b="1" dirty="0">
                <a:effectLst/>
              </a:rPr>
            </a:br>
            <a:r>
              <a:rPr lang="zh-CN" altLang="en" b="1" dirty="0">
                <a:effectLst/>
              </a:rPr>
              <a:t>远程登录</a:t>
            </a:r>
            <a:r>
              <a:rPr lang="en" altLang="zh-CN" b="1" dirty="0" err="1">
                <a:effectLst/>
              </a:rPr>
              <a:t>ssh</a:t>
            </a:r>
            <a:r>
              <a:rPr lang="en" altLang="zh-CN" b="1" dirty="0">
                <a:effectLst/>
              </a:rPr>
              <a:t> -l </a:t>
            </a:r>
            <a:r>
              <a:rPr lang="en" altLang="zh-CN" b="1" dirty="0" err="1">
                <a:effectLst/>
              </a:rPr>
              <a:t>oeasy</a:t>
            </a:r>
            <a:r>
              <a:rPr lang="en" altLang="zh-CN" b="1" dirty="0">
                <a:effectLst/>
              </a:rPr>
              <a:t> 10.211.55.17</a:t>
            </a: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b="1" dirty="0">
              <a:effectLst/>
            </a:endParaRPr>
          </a:p>
          <a:p>
            <a:endParaRPr kumimoji="1" lang="en-US" altLang="zh-CN" dirty="0"/>
          </a:p>
          <a:p>
            <a:r>
              <a:rPr kumimoji="1" lang="zh-CN" altLang="en-US" dirty="0"/>
              <a:t> 远程拷贝</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err="1"/>
              <a:t>scp</a:t>
            </a:r>
            <a:r>
              <a:rPr lang="en" altLang="zh-CN" dirty="0"/>
              <a:t> root@192.168.1.100:/home/root/A /home/B </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286</a:t>
            </a:fld>
            <a:endParaRPr kumimoji="1" lang="zh-CN" altLang="en-US"/>
          </a:p>
        </p:txBody>
      </p:sp>
    </p:spTree>
    <p:extLst>
      <p:ext uri="{BB962C8B-B14F-4D97-AF65-F5344CB8AC3E}">
        <p14:creationId xmlns:p14="http://schemas.microsoft.com/office/powerpoint/2010/main" val="4080243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显示日历 </a:t>
            </a:r>
            <a:r>
              <a:rPr kumimoji="1" lang="en-US" altLang="zh-CN" dirty="0" err="1"/>
              <a:t>cal</a:t>
            </a:r>
            <a:endParaRPr kumimoji="1" lang="en-US" altLang="zh-CN" dirty="0"/>
          </a:p>
          <a:p>
            <a:r>
              <a:rPr kumimoji="1" lang="en-US" altLang="zh-CN" dirty="0" err="1"/>
              <a:t>ncal</a:t>
            </a:r>
            <a:endParaRPr kumimoji="1" lang="en-US" altLang="zh-CN" dirty="0"/>
          </a:p>
          <a:p>
            <a:r>
              <a:rPr kumimoji="1" lang="en-US" altLang="zh-CN" dirty="0" err="1"/>
              <a:t>cal</a:t>
            </a:r>
            <a:r>
              <a:rPr kumimoji="1" lang="en-US" altLang="zh-CN" dirty="0"/>
              <a:t> 10 1980</a:t>
            </a:r>
          </a:p>
          <a:p>
            <a:r>
              <a:rPr kumimoji="1" lang="en-US" altLang="zh-CN" dirty="0" err="1"/>
              <a:t>cal</a:t>
            </a:r>
            <a:r>
              <a:rPr kumimoji="1" lang="en-US" altLang="zh-CN" dirty="0"/>
              <a:t> –y 2020</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32</a:t>
            </a:fld>
            <a:endParaRPr kumimoji="1" lang="zh-CN" altLang="en-US"/>
          </a:p>
        </p:txBody>
      </p:sp>
    </p:spTree>
    <p:extLst>
      <p:ext uri="{BB962C8B-B14F-4D97-AF65-F5344CB8AC3E}">
        <p14:creationId xmlns:p14="http://schemas.microsoft.com/office/powerpoint/2010/main" val="1032944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显示当前系统</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33</a:t>
            </a:fld>
            <a:endParaRPr kumimoji="1" lang="zh-CN" altLang="en-US"/>
          </a:p>
        </p:txBody>
      </p:sp>
    </p:spTree>
    <p:extLst>
      <p:ext uri="{BB962C8B-B14F-4D97-AF65-F5344CB8AC3E}">
        <p14:creationId xmlns:p14="http://schemas.microsoft.com/office/powerpoint/2010/main" val="2907010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df</a:t>
            </a:r>
            <a:r>
              <a:rPr kumimoji="1" lang="zh-CN" altLang="en-US" dirty="0"/>
              <a:t> 查看文件系统</a:t>
            </a:r>
            <a:endParaRPr kumimoji="1" lang="en-US" altLang="zh-CN" dirty="0"/>
          </a:p>
          <a:p>
            <a:r>
              <a:rPr kumimoji="1" lang="en-US" altLang="zh-CN" dirty="0"/>
              <a:t>-H</a:t>
            </a:r>
            <a:r>
              <a:rPr kumimoji="1" lang="zh-CN" altLang="en-US" dirty="0"/>
              <a:t>按照 </a:t>
            </a:r>
            <a:r>
              <a:rPr kumimoji="1" lang="en-US" altLang="zh-CN" dirty="0"/>
              <a:t>for</a:t>
            </a:r>
            <a:r>
              <a:rPr kumimoji="1" lang="zh-CN" altLang="en-US" dirty="0"/>
              <a:t> </a:t>
            </a:r>
            <a:r>
              <a:rPr kumimoji="1" lang="en-US" altLang="zh-CN" dirty="0"/>
              <a:t>human</a:t>
            </a:r>
          </a:p>
          <a:p>
            <a:r>
              <a:rPr kumimoji="1" lang="en-US" altLang="zh-CN" dirty="0"/>
              <a:t>du </a:t>
            </a:r>
            <a:r>
              <a:rPr kumimoji="1" lang="zh-CN" altLang="en-US" dirty="0"/>
              <a:t>查看某个目录文件使用情况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34</a:t>
            </a:fld>
            <a:endParaRPr kumimoji="1" lang="zh-CN" altLang="en-US"/>
          </a:p>
        </p:txBody>
      </p:sp>
    </p:spTree>
    <p:extLst>
      <p:ext uri="{BB962C8B-B14F-4D97-AF65-F5344CB8AC3E}">
        <p14:creationId xmlns:p14="http://schemas.microsoft.com/office/powerpoint/2010/main" val="708968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显示各种细节</a:t>
            </a:r>
            <a:endParaRPr kumimoji="1" lang="en-US" altLang="zh-CN" dirty="0"/>
          </a:p>
          <a:p>
            <a:endParaRPr kumimoji="1" lang="en-US" altLang="zh-CN" dirty="0"/>
          </a:p>
          <a:p>
            <a:r>
              <a:rPr kumimoji="1" lang="en-US" altLang="zh-CN" dirty="0" err="1"/>
              <a:t>unmae</a:t>
            </a:r>
            <a:r>
              <a:rPr kumimoji="1" lang="en-US" altLang="zh-CN" dirty="0"/>
              <a:t> –</a:t>
            </a:r>
            <a:r>
              <a:rPr kumimoji="1" lang="en-US" altLang="zh-CN" dirty="0" err="1"/>
              <a:t>nrsvp</a:t>
            </a:r>
            <a:r>
              <a:rPr kumimoji="1" lang="en-US" altLang="zh-CN" dirty="0"/>
              <a:t> </a:t>
            </a:r>
          </a:p>
          <a:p>
            <a:r>
              <a:rPr kumimoji="1" lang="zh-CN" altLang="en-US" dirty="0"/>
              <a:t>全部显示出来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35</a:t>
            </a:fld>
            <a:endParaRPr kumimoji="1" lang="zh-CN" altLang="en-US"/>
          </a:p>
        </p:txBody>
      </p:sp>
    </p:spTree>
    <p:extLst>
      <p:ext uri="{BB962C8B-B14F-4D97-AF65-F5344CB8AC3E}">
        <p14:creationId xmlns:p14="http://schemas.microsoft.com/office/powerpoint/2010/main" val="1368591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a:t>
            </a:fld>
            <a:endParaRPr kumimoji="1" lang="zh-CN" altLang="en-US"/>
          </a:p>
        </p:txBody>
      </p:sp>
    </p:spTree>
    <p:extLst>
      <p:ext uri="{BB962C8B-B14F-4D97-AF65-F5344CB8AC3E}">
        <p14:creationId xmlns:p14="http://schemas.microsoft.com/office/powerpoint/2010/main" val="3126388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hostname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36</a:t>
            </a:fld>
            <a:endParaRPr kumimoji="1" lang="zh-CN" altLang="en-US"/>
          </a:p>
        </p:txBody>
      </p:sp>
    </p:spTree>
    <p:extLst>
      <p:ext uri="{BB962C8B-B14F-4D97-AF65-F5344CB8AC3E}">
        <p14:creationId xmlns:p14="http://schemas.microsoft.com/office/powerpoint/2010/main" val="304371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显示当前路径 和设置当前路径</a:t>
            </a:r>
            <a:endParaRPr kumimoji="1" lang="en-US" altLang="zh-CN" dirty="0"/>
          </a:p>
          <a:p>
            <a:endParaRPr kumimoji="1" lang="en-US" altLang="zh-CN" dirty="0"/>
          </a:p>
          <a:p>
            <a:r>
              <a:rPr kumimoji="1" lang="zh-CN" altLang="en-US" dirty="0"/>
              <a:t>如果修改了路径 就连</a:t>
            </a:r>
            <a:r>
              <a:rPr kumimoji="1" lang="en-US" altLang="zh-CN" dirty="0"/>
              <a:t>ls</a:t>
            </a:r>
            <a:r>
              <a:rPr kumimoji="1" lang="zh-CN" altLang="en-US" dirty="0"/>
              <a:t>都运行不起来了 </a:t>
            </a:r>
            <a:endParaRPr kumimoji="1" lang="en-US" altLang="zh-CN" dirty="0"/>
          </a:p>
          <a:p>
            <a:r>
              <a:rPr kumimoji="1" lang="zh-CN" altLang="en-US" dirty="0"/>
              <a:t>还想运行怎么办 改回来 </a:t>
            </a:r>
            <a:endParaRPr kumimoji="1" lang="en-US" altLang="zh-CN" dirty="0"/>
          </a:p>
          <a:p>
            <a:endParaRPr kumimoji="1" lang="en-US" altLang="zh-CN" dirty="0"/>
          </a:p>
          <a:p>
            <a:endParaRPr kumimoji="1" lang="en-US" altLang="zh-CN" dirty="0"/>
          </a:p>
          <a:p>
            <a:r>
              <a:rPr kumimoji="1" lang="zh-CN" altLang="en-US" dirty="0"/>
              <a:t>那么问题提来了 系统怎么知道</a:t>
            </a:r>
            <a:r>
              <a:rPr kumimoji="1" lang="en-US" altLang="zh-CN" dirty="0"/>
              <a:t>echo</a:t>
            </a:r>
            <a:r>
              <a:rPr kumimoji="1" lang="zh-CN" altLang="en-US" dirty="0"/>
              <a:t>在那个位置呢</a:t>
            </a:r>
            <a:r>
              <a:rPr kumimoji="1" lang="en-US" altLang="zh-CN" dirty="0"/>
              <a:t>?</a:t>
            </a:r>
          </a:p>
          <a:p>
            <a:r>
              <a:rPr kumimoji="1" lang="zh-CN" altLang="en-US" dirty="0"/>
              <a:t>为什么他就知道</a:t>
            </a:r>
            <a:r>
              <a:rPr kumimoji="1" lang="en-US" altLang="zh-CN" dirty="0"/>
              <a:t>/bin/echo</a:t>
            </a:r>
            <a:r>
              <a:rPr kumimoji="1" lang="zh-CN" altLang="en-US" dirty="0"/>
              <a:t>可以运行 然后就真的运行起来了</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37</a:t>
            </a:fld>
            <a:endParaRPr kumimoji="1" lang="zh-CN" altLang="en-US"/>
          </a:p>
        </p:txBody>
      </p:sp>
    </p:spTree>
    <p:extLst>
      <p:ext uri="{BB962C8B-B14F-4D97-AF65-F5344CB8AC3E}">
        <p14:creationId xmlns:p14="http://schemas.microsoft.com/office/powerpoint/2010/main" val="26302479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ps</a:t>
            </a:r>
            <a:r>
              <a:rPr kumimoji="1" lang="en-US" altLang="zh-CN" dirty="0"/>
              <a:t> =process status </a:t>
            </a:r>
            <a:r>
              <a:rPr kumimoji="1" lang="zh-CN" altLang="en-US" dirty="0"/>
              <a:t>进程 状态 </a:t>
            </a:r>
            <a:endParaRPr kumimoji="1" lang="en-US" altLang="zh-CN" dirty="0"/>
          </a:p>
          <a:p>
            <a:endParaRPr kumimoji="1" lang="en-US" altLang="zh-CN" dirty="0"/>
          </a:p>
          <a:p>
            <a:r>
              <a:rPr kumimoji="1" lang="en-US" altLang="zh-CN" dirty="0" err="1"/>
              <a:t>ps</a:t>
            </a:r>
            <a:r>
              <a:rPr kumimoji="1" lang="zh-CN" altLang="en-US" dirty="0"/>
              <a:t> </a:t>
            </a:r>
            <a:r>
              <a:rPr kumimoji="1" lang="en-US" altLang="zh-CN" dirty="0"/>
              <a:t>–a</a:t>
            </a:r>
            <a:r>
              <a:rPr kumimoji="1" lang="zh-CN" altLang="en-US" dirty="0"/>
              <a:t> </a:t>
            </a:r>
            <a:endParaRPr kumimoji="1" lang="en-US" altLang="zh-CN" dirty="0"/>
          </a:p>
          <a:p>
            <a:r>
              <a:rPr kumimoji="1" lang="en-US" altLang="zh-CN" dirty="0" err="1"/>
              <a:t>ps</a:t>
            </a:r>
            <a:r>
              <a:rPr kumimoji="1" lang="zh-CN" altLang="en-US" dirty="0"/>
              <a:t> </a:t>
            </a:r>
            <a:r>
              <a:rPr kumimoji="1" lang="en-US" altLang="zh-CN" dirty="0"/>
              <a:t>a</a:t>
            </a:r>
          </a:p>
          <a:p>
            <a:r>
              <a:rPr kumimoji="1" lang="zh-CN" altLang="en-US" dirty="0"/>
              <a:t>看看区别 </a:t>
            </a:r>
            <a:endParaRPr kumimoji="1" lang="en-US" altLang="zh-CN" dirty="0"/>
          </a:p>
          <a:p>
            <a:endParaRPr kumimoji="1" lang="en-US" altLang="zh-CN" dirty="0"/>
          </a:p>
          <a:p>
            <a:endParaRPr kumimoji="1" lang="en-US" altLang="zh-CN" dirty="0"/>
          </a:p>
          <a:p>
            <a:r>
              <a:rPr kumimoji="1" lang="en-US" altLang="zh-CN" dirty="0" err="1"/>
              <a:t>ps</a:t>
            </a:r>
            <a:r>
              <a:rPr kumimoji="1" lang="zh-CN" altLang="en-US" dirty="0"/>
              <a:t> </a:t>
            </a:r>
            <a:r>
              <a:rPr kumimoji="1" lang="en-US" altLang="zh-CN" dirty="0"/>
              <a:t>aux</a:t>
            </a:r>
            <a:r>
              <a:rPr kumimoji="1" lang="zh-CN" altLang="en-US" dirty="0"/>
              <a:t> 列出 所有进程 </a:t>
            </a:r>
            <a:endParaRPr kumimoji="1" lang="en-US" altLang="zh-CN" dirty="0"/>
          </a:p>
          <a:p>
            <a:r>
              <a:rPr kumimoji="1" lang="en-US" altLang="zh-CN" dirty="0" err="1"/>
              <a:t>ps</a:t>
            </a:r>
            <a:r>
              <a:rPr kumimoji="1" lang="zh-CN" altLang="en-US" dirty="0"/>
              <a:t> </a:t>
            </a:r>
            <a:r>
              <a:rPr kumimoji="1" lang="en-US" altLang="zh-CN" dirty="0"/>
              <a:t>–</a:t>
            </a:r>
            <a:r>
              <a:rPr kumimoji="1" lang="en-US" altLang="zh-CN" dirty="0" err="1"/>
              <a:t>ejH</a:t>
            </a:r>
            <a:r>
              <a:rPr kumimoji="1" lang="zh-CN" altLang="en-US" dirty="0"/>
              <a:t> 树形结构列出进程 </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38</a:t>
            </a:fld>
            <a:endParaRPr kumimoji="1" lang="zh-CN" altLang="en-US"/>
          </a:p>
        </p:txBody>
      </p:sp>
    </p:spTree>
    <p:extLst>
      <p:ext uri="{BB962C8B-B14F-4D97-AF65-F5344CB8AC3E}">
        <p14:creationId xmlns:p14="http://schemas.microsoft.com/office/powerpoint/2010/main" val="352044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top -o %CPU</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top -o %CPU –n 10</a:t>
            </a:r>
          </a:p>
          <a:p>
            <a:endParaRPr kumimoji="1" lang="en-US" altLang="zh-CN" dirty="0"/>
          </a:p>
          <a:p>
            <a:endParaRPr kumimoji="1" lang="en-US" altLang="zh-CN" dirty="0"/>
          </a:p>
          <a:p>
            <a:r>
              <a:rPr kumimoji="1" lang="en-US" altLang="zh-CN" dirty="0"/>
              <a:t>-u</a:t>
            </a:r>
            <a:r>
              <a:rPr kumimoji="1" lang="zh-CN" altLang="en-US" dirty="0"/>
              <a:t>可以根据 </a:t>
            </a:r>
            <a:r>
              <a:rPr kumimoji="1" lang="en-US" altLang="zh-CN" dirty="0"/>
              <a:t>user</a:t>
            </a:r>
            <a:r>
              <a:rPr kumimoji="1" lang="zh-CN" altLang="en-US" dirty="0"/>
              <a:t>筛选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39</a:t>
            </a:fld>
            <a:endParaRPr kumimoji="1" lang="zh-CN" altLang="en-US"/>
          </a:p>
        </p:txBody>
      </p:sp>
    </p:spTree>
    <p:extLst>
      <p:ext uri="{BB962C8B-B14F-4D97-AF65-F5344CB8AC3E}">
        <p14:creationId xmlns:p14="http://schemas.microsoft.com/office/powerpoint/2010/main" val="2327319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停止进程 </a:t>
            </a:r>
            <a:r>
              <a:rPr kumimoji="1" lang="en-US" altLang="zh-CN" dirty="0" err="1"/>
              <a:t>ctrl+c</a:t>
            </a:r>
            <a:endParaRPr kumimoji="1" lang="en-US" altLang="zh-CN" dirty="0"/>
          </a:p>
          <a:p>
            <a:r>
              <a:rPr kumimoji="1" lang="zh-CN" altLang="en-US" dirty="0"/>
              <a:t>开两个</a:t>
            </a:r>
            <a:r>
              <a:rPr kumimoji="1" lang="en-US" altLang="zh-CN" dirty="0"/>
              <a:t>terminal</a:t>
            </a:r>
            <a:r>
              <a:rPr kumimoji="1" lang="zh-CN" altLang="en-US" dirty="0"/>
              <a:t>分别运行 这时候运行两个进程 </a:t>
            </a:r>
            <a:endParaRPr kumimoji="1" lang="en-US" altLang="zh-CN" dirty="0"/>
          </a:p>
          <a:p>
            <a:r>
              <a:rPr kumimoji="1" lang="zh-CN" altLang="en-US" dirty="0"/>
              <a:t>注意这两个进程可以分出先后来 </a:t>
            </a:r>
            <a:endParaRPr kumimoji="1" lang="en-US" altLang="zh-CN" dirty="0"/>
          </a:p>
          <a:p>
            <a:r>
              <a:rPr kumimoji="1" lang="zh-CN" altLang="en-US" dirty="0"/>
              <a:t>我们如果想要结束的话 就得再开一个终端 </a:t>
            </a:r>
            <a:endParaRPr kumimoji="1" lang="en-US" altLang="zh-CN" dirty="0"/>
          </a:p>
          <a:p>
            <a:r>
              <a:rPr kumimoji="1" lang="en-US" altLang="zh-CN" dirty="0"/>
              <a:t>kill</a:t>
            </a:r>
            <a:r>
              <a:rPr kumimoji="1" lang="zh-CN" altLang="en-US" dirty="0"/>
              <a:t> </a:t>
            </a:r>
            <a:r>
              <a:rPr kumimoji="1" lang="en-US" altLang="zh-CN" dirty="0"/>
              <a:t>27720</a:t>
            </a:r>
            <a:r>
              <a:rPr kumimoji="1" lang="zh-CN" altLang="en-US" dirty="0"/>
              <a:t>  观察 </a:t>
            </a:r>
            <a:endParaRPr kumimoji="1" lang="en-US" altLang="zh-CN" dirty="0"/>
          </a:p>
          <a:p>
            <a:r>
              <a:rPr kumimoji="1" lang="zh-CN" altLang="en-US" dirty="0"/>
              <a:t>然后再结束另一个 </a:t>
            </a:r>
            <a:r>
              <a:rPr kumimoji="1" lang="en-US" altLang="zh-CN" dirty="0"/>
              <a:t>man kill</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40</a:t>
            </a:fld>
            <a:endParaRPr kumimoji="1" lang="zh-CN" altLang="en-US"/>
          </a:p>
        </p:txBody>
      </p:sp>
    </p:spTree>
    <p:extLst>
      <p:ext uri="{BB962C8B-B14F-4D97-AF65-F5344CB8AC3E}">
        <p14:creationId xmlns:p14="http://schemas.microsoft.com/office/powerpoint/2010/main" val="2807361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甚至可以结束另一个窗口对应的进程</a:t>
            </a:r>
            <a:endParaRPr kumimoji="1" lang="en-US" altLang="zh-CN" dirty="0"/>
          </a:p>
          <a:p>
            <a:endParaRPr kumimoji="1" lang="en-US" altLang="zh-CN" dirty="0"/>
          </a:p>
          <a:p>
            <a:r>
              <a:rPr kumimoji="1" lang="en-US" altLang="zh-CN" dirty="0"/>
              <a:t>-9</a:t>
            </a:r>
            <a:r>
              <a:rPr kumimoji="1" lang="zh-CN" altLang="en-US" dirty="0"/>
              <a:t>强制执行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41</a:t>
            </a:fld>
            <a:endParaRPr kumimoji="1" lang="zh-CN" altLang="en-US"/>
          </a:p>
        </p:txBody>
      </p:sp>
    </p:spTree>
    <p:extLst>
      <p:ext uri="{BB962C8B-B14F-4D97-AF65-F5344CB8AC3E}">
        <p14:creationId xmlns:p14="http://schemas.microsoft.com/office/powerpoint/2010/main" val="68044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42</a:t>
            </a:fld>
            <a:endParaRPr kumimoji="1" lang="zh-CN" altLang="en-US"/>
          </a:p>
        </p:txBody>
      </p:sp>
    </p:spTree>
    <p:extLst>
      <p:ext uri="{BB962C8B-B14F-4D97-AF65-F5344CB8AC3E}">
        <p14:creationId xmlns:p14="http://schemas.microsoft.com/office/powerpoint/2010/main" val="1256471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word count </a:t>
            </a:r>
          </a:p>
          <a:p>
            <a:r>
              <a:rPr kumimoji="1" lang="zh-CN" altLang="en-US" dirty="0"/>
              <a:t>几行 几个单词  几个字母</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43</a:t>
            </a:fld>
            <a:endParaRPr kumimoji="1" lang="zh-CN" altLang="en-US"/>
          </a:p>
        </p:txBody>
      </p:sp>
    </p:spTree>
    <p:extLst>
      <p:ext uri="{BB962C8B-B14F-4D97-AF65-F5344CB8AC3E}">
        <p14:creationId xmlns:p14="http://schemas.microsoft.com/office/powerpoint/2010/main" val="162113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 </a:t>
            </a:r>
            <a:r>
              <a:rPr kumimoji="1" lang="zh-CN" altLang="en-US" dirty="0"/>
              <a:t>显示全部信息 </a:t>
            </a:r>
            <a:endParaRPr kumimoji="1" lang="en-US" altLang="zh-CN" dirty="0"/>
          </a:p>
          <a:p>
            <a:r>
              <a:rPr kumimoji="1" lang="en-US" altLang="zh-CN" dirty="0"/>
              <a:t>head</a:t>
            </a:r>
            <a:r>
              <a:rPr kumimoji="1" lang="zh-CN" altLang="en-US" dirty="0"/>
              <a:t> 显示头部文件信息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44</a:t>
            </a:fld>
            <a:endParaRPr kumimoji="1" lang="zh-CN" altLang="en-US"/>
          </a:p>
        </p:txBody>
      </p:sp>
    </p:spTree>
    <p:extLst>
      <p:ext uri="{BB962C8B-B14F-4D97-AF65-F5344CB8AC3E}">
        <p14:creationId xmlns:p14="http://schemas.microsoft.com/office/powerpoint/2010/main" val="20338719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改变原本的套路</a:t>
            </a:r>
            <a:endParaRPr kumimoji="1" lang="en-US" altLang="zh-CN" dirty="0"/>
          </a:p>
          <a:p>
            <a:endParaRPr kumimoji="1" lang="en-US" altLang="zh-CN" dirty="0"/>
          </a:p>
          <a:p>
            <a:r>
              <a:rPr kumimoji="1" lang="en-US" altLang="zh-CN" dirty="0"/>
              <a:t>sort</a:t>
            </a:r>
            <a:r>
              <a:rPr kumimoji="1" lang="zh-CN" altLang="en-US" dirty="0"/>
              <a:t> 进行排序 数字 大写 小写字母 </a:t>
            </a:r>
            <a:endParaRPr kumimoji="1" lang="en-US" altLang="zh-CN" dirty="0"/>
          </a:p>
          <a:p>
            <a:r>
              <a:rPr kumimoji="1" lang="zh-CN" altLang="en-US" dirty="0"/>
              <a:t>倒叙是</a:t>
            </a:r>
            <a:r>
              <a:rPr kumimoji="1" lang="en-US" altLang="zh-CN" dirty="0"/>
              <a:t>-r</a:t>
            </a:r>
          </a:p>
          <a:p>
            <a:r>
              <a:rPr kumimoji="1" lang="zh-CN" altLang="en-US"/>
              <a:t>忽略大小写 </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45</a:t>
            </a:fld>
            <a:endParaRPr kumimoji="1" lang="zh-CN" altLang="en-US"/>
          </a:p>
        </p:txBody>
      </p:sp>
    </p:spTree>
    <p:extLst>
      <p:ext uri="{BB962C8B-B14F-4D97-AF65-F5344CB8AC3E}">
        <p14:creationId xmlns:p14="http://schemas.microsoft.com/office/powerpoint/2010/main" val="417092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ark.intel.com</a:t>
            </a:r>
            <a:r>
              <a:rPr kumimoji="1" lang="en" altLang="zh-CN" dirty="0"/>
              <a:t>/content/www/us/</a:t>
            </a:r>
            <a:r>
              <a:rPr kumimoji="1" lang="en" altLang="zh-CN" dirty="0" err="1"/>
              <a:t>en</a:t>
            </a:r>
            <a:r>
              <a:rPr kumimoji="1" lang="en" altLang="zh-CN" dirty="0"/>
              <a:t>/ark/products/88970/intel-core-i7-6820hq-processor-8m-cache-up-to-3-60-ghz.html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a:t>
            </a:fld>
            <a:endParaRPr kumimoji="1" lang="zh-CN" altLang="en-US"/>
          </a:p>
        </p:txBody>
      </p:sp>
    </p:spTree>
    <p:extLst>
      <p:ext uri="{BB962C8B-B14F-4D97-AF65-F5344CB8AC3E}">
        <p14:creationId xmlns:p14="http://schemas.microsoft.com/office/powerpoint/2010/main" val="23796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a:t>
            </a:r>
            <a:r>
              <a:rPr kumimoji="1" lang="en-US" altLang="zh-CN" dirty="0" err="1"/>
              <a:t>cpu</a:t>
            </a:r>
            <a:r>
              <a:rPr kumimoji="1" lang="zh-CN" altLang="en-US" dirty="0"/>
              <a:t>进程信息 输入到一个里面 然后进行控制</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46</a:t>
            </a:fld>
            <a:endParaRPr kumimoji="1" lang="zh-CN" altLang="en-US"/>
          </a:p>
        </p:txBody>
      </p:sp>
    </p:spTree>
    <p:extLst>
      <p:ext uri="{BB962C8B-B14F-4D97-AF65-F5344CB8AC3E}">
        <p14:creationId xmlns:p14="http://schemas.microsoft.com/office/powerpoint/2010/main" val="814360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常用的计算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47</a:t>
            </a:fld>
            <a:endParaRPr kumimoji="1" lang="zh-CN" altLang="en-US"/>
          </a:p>
        </p:txBody>
      </p:sp>
    </p:spTree>
    <p:extLst>
      <p:ext uri="{BB962C8B-B14F-4D97-AF65-F5344CB8AC3E}">
        <p14:creationId xmlns:p14="http://schemas.microsoft.com/office/powerpoint/2010/main" val="2164567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单位换算</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48</a:t>
            </a:fld>
            <a:endParaRPr kumimoji="1" lang="zh-CN" altLang="en-US"/>
          </a:p>
        </p:txBody>
      </p:sp>
    </p:spTree>
    <p:extLst>
      <p:ext uri="{BB962C8B-B14F-4D97-AF65-F5344CB8AC3E}">
        <p14:creationId xmlns:p14="http://schemas.microsoft.com/office/powerpoint/2010/main" val="379316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bc</a:t>
            </a:r>
            <a:r>
              <a:rPr kumimoji="1" lang="en-US" altLang="zh-CN" dirty="0"/>
              <a:t> </a:t>
            </a:r>
            <a:r>
              <a:rPr kumimoji="1" lang="zh-CN" altLang="en-US" dirty="0"/>
              <a:t>计算器</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49</a:t>
            </a:fld>
            <a:endParaRPr kumimoji="1" lang="zh-CN" altLang="en-US"/>
          </a:p>
        </p:txBody>
      </p:sp>
    </p:spTree>
    <p:extLst>
      <p:ext uri="{BB962C8B-B14F-4D97-AF65-F5344CB8AC3E}">
        <p14:creationId xmlns:p14="http://schemas.microsoft.com/office/powerpoint/2010/main" val="26979339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历史记录</a:t>
            </a:r>
            <a:endParaRPr kumimoji="1" lang="en-US" altLang="zh-CN" dirty="0"/>
          </a:p>
          <a:p>
            <a:r>
              <a:rPr kumimoji="1" lang="en-US" altLang="zh-CN" dirty="0"/>
              <a:t>!1</a:t>
            </a:r>
            <a:r>
              <a:rPr kumimoji="1" lang="zh-CN" altLang="en-US" dirty="0"/>
              <a:t> </a:t>
            </a:r>
            <a:r>
              <a:rPr kumimoji="1" lang="en-US" altLang="zh-CN" dirty="0"/>
              <a:t>=</a:t>
            </a:r>
            <a:r>
              <a:rPr kumimoji="1" lang="zh-CN" altLang="en-US" dirty="0"/>
              <a:t> </a:t>
            </a:r>
            <a:r>
              <a:rPr kumimoji="1" lang="en-US" altLang="zh-CN" dirty="0" err="1"/>
              <a:t>cal</a:t>
            </a:r>
            <a:r>
              <a:rPr kumimoji="1" lang="zh-CN" altLang="en-US" dirty="0"/>
              <a:t> 正数第一条命令</a:t>
            </a:r>
            <a:endParaRPr kumimoji="1" lang="en-US" altLang="zh-CN" dirty="0"/>
          </a:p>
          <a:p>
            <a:endParaRPr kumimoji="1" lang="en-US" altLang="zh-CN" dirty="0"/>
          </a:p>
          <a:p>
            <a:r>
              <a:rPr kumimoji="1" lang="en-US" altLang="zh-CN" dirty="0"/>
              <a:t>!-2</a:t>
            </a:r>
            <a:r>
              <a:rPr kumimoji="1" lang="zh-CN" altLang="en-US" dirty="0"/>
              <a:t> 倒数第二条条命令</a:t>
            </a:r>
            <a:endParaRPr kumimoji="1" lang="en-US" altLang="zh-CN" dirty="0"/>
          </a:p>
          <a:p>
            <a:endParaRPr kumimoji="1" lang="en-US" altLang="zh-CN" dirty="0"/>
          </a:p>
          <a:p>
            <a:r>
              <a:rPr kumimoji="1" lang="en-US" altLang="zh-CN" dirty="0"/>
              <a:t>history</a:t>
            </a:r>
            <a:r>
              <a:rPr kumimoji="1" lang="zh-CN" altLang="en-US" dirty="0"/>
              <a:t> </a:t>
            </a:r>
            <a:r>
              <a:rPr kumimoji="1" lang="en-US" altLang="zh-CN" dirty="0"/>
              <a:t>–d</a:t>
            </a:r>
            <a:r>
              <a:rPr kumimoji="1" lang="zh-CN" altLang="en-US" dirty="0"/>
              <a:t> </a:t>
            </a:r>
            <a:r>
              <a:rPr kumimoji="1" lang="en-US" altLang="zh-CN" dirty="0"/>
              <a:t>13</a:t>
            </a:r>
            <a:r>
              <a:rPr kumimoji="1" lang="zh-CN" altLang="en-US" dirty="0"/>
              <a:t> 删除第</a:t>
            </a:r>
            <a:r>
              <a:rPr kumimoji="1" lang="en-US" altLang="zh-CN" dirty="0"/>
              <a:t>13</a:t>
            </a:r>
            <a:r>
              <a:rPr kumimoji="1" lang="zh-CN" altLang="en-US" dirty="0"/>
              <a:t>条</a:t>
            </a:r>
            <a:endParaRPr kumimoji="1" lang="en-US" altLang="zh-CN" dirty="0"/>
          </a:p>
          <a:p>
            <a:endParaRPr kumimoji="1" lang="en-US" altLang="zh-CN" dirty="0"/>
          </a:p>
          <a:p>
            <a:r>
              <a:rPr kumimoji="1" lang="en-US" altLang="zh-CN" dirty="0"/>
              <a:t>history</a:t>
            </a:r>
            <a:r>
              <a:rPr kumimoji="1" lang="zh-CN" altLang="en-US" dirty="0"/>
              <a:t> </a:t>
            </a:r>
            <a:r>
              <a:rPr kumimoji="1" lang="en-US" altLang="zh-CN" dirty="0"/>
              <a:t>–c</a:t>
            </a:r>
            <a:r>
              <a:rPr kumimoji="1" lang="zh-CN" altLang="en-US" dirty="0"/>
              <a:t> 清空</a:t>
            </a:r>
            <a:r>
              <a:rPr kumimoji="1" lang="en-US" altLang="zh-CN" dirty="0"/>
              <a:t>history</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50</a:t>
            </a:fld>
            <a:endParaRPr kumimoji="1" lang="zh-CN" altLang="en-US"/>
          </a:p>
        </p:txBody>
      </p:sp>
    </p:spTree>
    <p:extLst>
      <p:ext uri="{BB962C8B-B14F-4D97-AF65-F5344CB8AC3E}">
        <p14:creationId xmlns:p14="http://schemas.microsoft.com/office/powerpoint/2010/main" val="3646777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   </a:t>
            </a:r>
            <a:r>
              <a:rPr kumimoji="1" lang="zh-CN" altLang="en-US" dirty="0"/>
              <a:t> 重复刚才的命令</a:t>
            </a:r>
            <a:endParaRPr kumimoji="1" lang="en-US" altLang="zh-CN" dirty="0"/>
          </a:p>
          <a:p>
            <a:endParaRPr kumimoji="1" lang="en-US" altLang="zh-CN" dirty="0"/>
          </a:p>
          <a:p>
            <a:r>
              <a:rPr kumimoji="1" lang="en-US" altLang="zh-CN" dirty="0"/>
              <a:t>!$ </a:t>
            </a:r>
            <a:r>
              <a:rPr kumimoji="1" lang="zh-CN" altLang="en-US" dirty="0"/>
              <a:t>重复刚才的参数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51</a:t>
            </a:fld>
            <a:endParaRPr kumimoji="1" lang="zh-CN" altLang="en-US"/>
          </a:p>
        </p:txBody>
      </p:sp>
    </p:spTree>
    <p:extLst>
      <p:ext uri="{BB962C8B-B14F-4D97-AF65-F5344CB8AC3E}">
        <p14:creationId xmlns:p14="http://schemas.microsoft.com/office/powerpoint/2010/main" val="32582277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r>
              <a:rPr kumimoji="1" lang="zh-CN" altLang="en-US" dirty="0"/>
              <a:t>重启之后还能找到 为什么</a:t>
            </a:r>
            <a:endParaRPr kumimoji="1" lang="en-US" altLang="zh-CN" dirty="0"/>
          </a:p>
          <a:p>
            <a:endParaRPr kumimoji="1" lang="en-US" altLang="zh-CN" dirty="0"/>
          </a:p>
          <a:p>
            <a:r>
              <a:rPr kumimoji="1" lang="zh-CN" altLang="en-US" dirty="0"/>
              <a:t>查看</a:t>
            </a:r>
            <a:r>
              <a:rPr kumimoji="1" lang="en-US" altLang="zh-CN" dirty="0"/>
              <a:t>bash</a:t>
            </a:r>
            <a:r>
              <a:rPr kumimoji="1" lang="zh-CN" altLang="en-US" dirty="0"/>
              <a:t>的历史记录</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52</a:t>
            </a:fld>
            <a:endParaRPr kumimoji="1" lang="zh-CN" altLang="en-US"/>
          </a:p>
        </p:txBody>
      </p:sp>
    </p:spTree>
    <p:extLst>
      <p:ext uri="{BB962C8B-B14F-4D97-AF65-F5344CB8AC3E}">
        <p14:creationId xmlns:p14="http://schemas.microsoft.com/office/powerpoint/2010/main" val="3791215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设置历史记录 </a:t>
            </a:r>
            <a:endParaRPr kumimoji="1" lang="en-US" altLang="zh-CN" dirty="0"/>
          </a:p>
          <a:p>
            <a:endParaRPr kumimoji="1" lang="en-US" altLang="zh-CN" dirty="0"/>
          </a:p>
          <a:p>
            <a:r>
              <a:rPr lang="en" altLang="zh-CN" dirty="0"/>
              <a:t>HISTCONTROL=</a:t>
            </a:r>
            <a:r>
              <a:rPr lang="en" altLang="zh-CN" dirty="0" err="1"/>
              <a:t>ignoredups</a:t>
            </a:r>
            <a:r>
              <a:rPr lang="zh-CN" altLang="en" dirty="0"/>
              <a:t>：</a:t>
            </a:r>
            <a:r>
              <a:rPr lang="zh-CN" altLang="en-US" dirty="0"/>
              <a:t>忽略连续重复的命令。 </a:t>
            </a:r>
            <a:r>
              <a:rPr lang="en" altLang="zh-CN" dirty="0"/>
              <a:t>HISTCONTROL=</a:t>
            </a:r>
            <a:r>
              <a:rPr lang="en" altLang="zh-CN" dirty="0" err="1"/>
              <a:t>ignorespace</a:t>
            </a:r>
            <a:r>
              <a:rPr lang="zh-CN" altLang="en" dirty="0"/>
              <a:t>：</a:t>
            </a:r>
            <a:r>
              <a:rPr lang="zh-CN" altLang="en-US" dirty="0"/>
              <a:t>忽略以空白字符开头的命令。 </a:t>
            </a:r>
            <a:r>
              <a:rPr lang="en" altLang="zh-CN" dirty="0"/>
              <a:t>HISTCONTROL=</a:t>
            </a:r>
            <a:r>
              <a:rPr lang="en" altLang="zh-CN" dirty="0" err="1"/>
              <a:t>ignoreboth</a:t>
            </a:r>
            <a:r>
              <a:rPr lang="zh-CN" altLang="en" dirty="0"/>
              <a:t>：</a:t>
            </a:r>
            <a:r>
              <a:rPr lang="zh-CN" altLang="en-US" dirty="0"/>
              <a:t>同时忽略以上两种。 </a:t>
            </a:r>
            <a:r>
              <a:rPr lang="en" altLang="zh-CN" dirty="0"/>
              <a:t>HISTCONTROL=</a:t>
            </a:r>
            <a:r>
              <a:rPr lang="en" altLang="zh-CN" dirty="0" err="1"/>
              <a:t>erasedups</a:t>
            </a:r>
            <a:r>
              <a:rPr lang="zh-CN" altLang="en" dirty="0"/>
              <a:t>：</a:t>
            </a:r>
            <a:r>
              <a:rPr lang="zh-CN" altLang="en-US" dirty="0"/>
              <a:t>忽略所有历史命令中的重复命令。 </a:t>
            </a:r>
            <a:endParaRPr lang="en-US" altLang="zh-CN" dirty="0"/>
          </a:p>
          <a:p>
            <a:endParaRPr kumimoji="1" lang="en-US" altLang="zh-CN" dirty="0"/>
          </a:p>
          <a:p>
            <a:endParaRPr kumimoji="1" lang="en-US" altLang="zh-CN" dirty="0"/>
          </a:p>
          <a:p>
            <a:r>
              <a:rPr kumimoji="1" lang="zh-CN" altLang="en-US" dirty="0"/>
              <a:t>但是这个容易被 黑客利用怎么办</a:t>
            </a:r>
            <a:r>
              <a:rPr kumimoji="1" lang="en-US" altLang="zh-CN" dirty="0"/>
              <a:t>?</a:t>
            </a:r>
          </a:p>
          <a:p>
            <a:r>
              <a:rPr kumimoji="1" lang="zh-CN" altLang="en-US" dirty="0"/>
              <a:t>在</a:t>
            </a:r>
            <a:r>
              <a:rPr kumimoji="1" lang="en-US" altLang="zh-CN" dirty="0"/>
              <a:t>~/.</a:t>
            </a:r>
            <a:r>
              <a:rPr kumimoji="1" lang="en-US" altLang="zh-CN" dirty="0" err="1"/>
              <a:t>bash_logout</a:t>
            </a:r>
            <a:endParaRPr kumimoji="1" lang="en-US" altLang="zh-CN" dirty="0"/>
          </a:p>
          <a:p>
            <a:br>
              <a:rPr lang="zh-CN" altLang="en-US" dirty="0"/>
            </a:br>
            <a:r>
              <a:rPr lang="zh-CN" altLang="en-US" dirty="0"/>
              <a:t>除此之外，还可以修改用户宿主目录中</a:t>
            </a:r>
            <a:r>
              <a:rPr lang="en-US" altLang="zh-CN" dirty="0"/>
              <a:t>~/.</a:t>
            </a:r>
            <a:r>
              <a:rPr lang="en" altLang="zh-CN" dirty="0" err="1"/>
              <a:t>bash_logout</a:t>
            </a:r>
            <a:r>
              <a:rPr lang="zh-CN" altLang="en-US" dirty="0"/>
              <a:t>文件，添加清空历史命令的操作语句。这样，当用户退出已经登录的</a:t>
            </a:r>
            <a:r>
              <a:rPr lang="en" altLang="zh-CN" dirty="0"/>
              <a:t>Bash</a:t>
            </a:r>
            <a:r>
              <a:rPr lang="zh-CN" altLang="en-US" dirty="0"/>
              <a:t>环境后，所记录的历史命令将自动清空。</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53</a:t>
            </a:fld>
            <a:endParaRPr kumimoji="1" lang="zh-CN" altLang="en-US"/>
          </a:p>
        </p:txBody>
      </p:sp>
    </p:spTree>
    <p:extLst>
      <p:ext uri="{BB962C8B-B14F-4D97-AF65-F5344CB8AC3E}">
        <p14:creationId xmlns:p14="http://schemas.microsoft.com/office/powerpoint/2010/main" val="17968875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ls –version</a:t>
            </a:r>
          </a:p>
          <a:p>
            <a:r>
              <a:rPr kumimoji="1" lang="en-US" altLang="zh-CN" dirty="0"/>
              <a:t>gnu</a:t>
            </a:r>
          </a:p>
          <a:p>
            <a:r>
              <a:rPr kumimoji="1" lang="en-US" altLang="zh-CN" dirty="0"/>
              <a:t>opensource</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54</a:t>
            </a:fld>
            <a:endParaRPr kumimoji="1" lang="zh-CN" altLang="en-US"/>
          </a:p>
        </p:txBody>
      </p:sp>
    </p:spTree>
    <p:extLst>
      <p:ext uri="{BB962C8B-B14F-4D97-AF65-F5344CB8AC3E}">
        <p14:creationId xmlns:p14="http://schemas.microsoft.com/office/powerpoint/2010/main" val="5894309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把两个文件拼合</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57</a:t>
            </a:fld>
            <a:endParaRPr kumimoji="1" lang="zh-CN" altLang="en-US"/>
          </a:p>
        </p:txBody>
      </p:sp>
    </p:spTree>
    <p:extLst>
      <p:ext uri="{BB962C8B-B14F-4D97-AF65-F5344CB8AC3E}">
        <p14:creationId xmlns:p14="http://schemas.microsoft.com/office/powerpoint/2010/main" val="90368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software.intel.com</a:t>
            </a:r>
            <a:r>
              <a:rPr kumimoji="1" lang="en" altLang="zh-CN" dirty="0"/>
              <a:t>/content/www/us/</a:t>
            </a:r>
            <a:r>
              <a:rPr kumimoji="1" lang="en" altLang="zh-CN" dirty="0" err="1"/>
              <a:t>en</a:t>
            </a:r>
            <a:r>
              <a:rPr kumimoji="1" lang="en" altLang="zh-CN" dirty="0"/>
              <a:t>/develop/download/intel-64-and-ia-32-architectures-sdm-combined-volumes-1-2a-2b-2c-2d-3a-3b-3c-3d-and-4.html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a:t>
            </a:fld>
            <a:endParaRPr kumimoji="1" lang="zh-CN" altLang="en-US"/>
          </a:p>
        </p:txBody>
      </p:sp>
    </p:spTree>
    <p:extLst>
      <p:ext uri="{BB962C8B-B14F-4D97-AF65-F5344CB8AC3E}">
        <p14:creationId xmlns:p14="http://schemas.microsoft.com/office/powerpoint/2010/main" val="12210603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&gt;&gt; </a:t>
            </a:r>
            <a:r>
              <a:rPr kumimoji="1" lang="zh-CN" altLang="en-US" dirty="0"/>
              <a:t>不是直接写入 而是追加进入</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58</a:t>
            </a:fld>
            <a:endParaRPr kumimoji="1" lang="zh-CN" altLang="en-US"/>
          </a:p>
        </p:txBody>
      </p:sp>
    </p:spTree>
    <p:extLst>
      <p:ext uri="{BB962C8B-B14F-4D97-AF65-F5344CB8AC3E}">
        <p14:creationId xmlns:p14="http://schemas.microsoft.com/office/powerpoint/2010/main" val="355602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把文件中的内容 作为标准输入中的一个参数进行操作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59</a:t>
            </a:fld>
            <a:endParaRPr kumimoji="1" lang="zh-CN" altLang="en-US"/>
          </a:p>
        </p:txBody>
      </p:sp>
    </p:spTree>
    <p:extLst>
      <p:ext uri="{BB962C8B-B14F-4D97-AF65-F5344CB8AC3E}">
        <p14:creationId xmlns:p14="http://schemas.microsoft.com/office/powerpoint/2010/main" val="2707281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可以同时输入并且输出 </a:t>
            </a:r>
            <a:endParaRPr kumimoji="1" lang="en-US" altLang="zh-CN" dirty="0"/>
          </a:p>
          <a:p>
            <a:r>
              <a:rPr kumimoji="1" lang="zh-CN" altLang="en-US" dirty="0"/>
              <a:t>先把</a:t>
            </a:r>
            <a:r>
              <a:rPr kumimoji="1" lang="en-US" altLang="zh-CN" dirty="0"/>
              <a:t>2.txt</a:t>
            </a:r>
            <a:r>
              <a:rPr kumimoji="1" lang="zh-CN" altLang="en-US" dirty="0"/>
              <a:t>里面的东西作为输入进行排序 然后放到</a:t>
            </a:r>
            <a:r>
              <a:rPr kumimoji="1" lang="en-US" altLang="zh-CN" dirty="0"/>
              <a:t>3.txt</a:t>
            </a:r>
            <a:r>
              <a:rPr kumimoji="1" lang="zh-CN" altLang="en-US" dirty="0"/>
              <a:t>里面去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60</a:t>
            </a:fld>
            <a:endParaRPr kumimoji="1" lang="zh-CN" altLang="en-US"/>
          </a:p>
        </p:txBody>
      </p:sp>
    </p:spTree>
    <p:extLst>
      <p:ext uri="{BB962C8B-B14F-4D97-AF65-F5344CB8AC3E}">
        <p14:creationId xmlns:p14="http://schemas.microsoft.com/office/powerpoint/2010/main" val="3519198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uniq</a:t>
            </a:r>
            <a:r>
              <a:rPr kumimoji="1" lang="en-US" altLang="zh-CN" dirty="0"/>
              <a:t> </a:t>
            </a:r>
            <a:r>
              <a:rPr kumimoji="1" lang="zh-CN" altLang="en-US" dirty="0"/>
              <a:t>就是去重复</a:t>
            </a:r>
            <a:endParaRPr kumimoji="1" lang="en-US" altLang="zh-CN" dirty="0"/>
          </a:p>
          <a:p>
            <a:endParaRPr kumimoji="1" lang="en-US" altLang="zh-CN" dirty="0"/>
          </a:p>
          <a:p>
            <a:r>
              <a:rPr kumimoji="1" lang="zh-CN" altLang="en-US" dirty="0"/>
              <a:t>当排好序了之后 可能产生某种重复 </a:t>
            </a:r>
            <a:endParaRPr kumimoji="1" lang="en-US" altLang="zh-CN" dirty="0"/>
          </a:p>
          <a:p>
            <a:r>
              <a:rPr kumimoji="1" lang="zh-CN" altLang="en-US" dirty="0"/>
              <a:t>可以通过这个</a:t>
            </a:r>
            <a:r>
              <a:rPr kumimoji="1" lang="en-US" altLang="zh-CN" dirty="0" err="1"/>
              <a:t>uniq</a:t>
            </a:r>
            <a:r>
              <a:rPr kumimoji="1" lang="zh-CN" altLang="en-US" dirty="0"/>
              <a:t>去掉 </a:t>
            </a:r>
            <a:endParaRPr kumimoji="1" lang="en-US" altLang="zh-CN" dirty="0"/>
          </a:p>
          <a:p>
            <a:r>
              <a:rPr kumimoji="1" lang="en-US" altLang="zh-CN" dirty="0"/>
              <a:t>-c</a:t>
            </a:r>
            <a:r>
              <a:rPr kumimoji="1" lang="zh-CN" altLang="en-US" dirty="0"/>
              <a:t> 就是计数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61</a:t>
            </a:fld>
            <a:endParaRPr kumimoji="1" lang="zh-CN" altLang="en-US"/>
          </a:p>
        </p:txBody>
      </p:sp>
    </p:spTree>
    <p:extLst>
      <p:ext uri="{BB962C8B-B14F-4D97-AF65-F5344CB8AC3E}">
        <p14:creationId xmlns:p14="http://schemas.microsoft.com/office/powerpoint/2010/main" val="31892986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输入从</a:t>
            </a:r>
            <a:r>
              <a:rPr kumimoji="1" lang="en-US" altLang="zh-CN" dirty="0"/>
              <a:t>2.txt</a:t>
            </a:r>
            <a:r>
              <a:rPr kumimoji="1" lang="zh-CN" altLang="en-US" dirty="0"/>
              <a:t>来 输出到</a:t>
            </a:r>
            <a:r>
              <a:rPr kumimoji="1" lang="en-US" altLang="zh-CN" dirty="0"/>
              <a:t>3.txt</a:t>
            </a:r>
            <a:r>
              <a:rPr kumimoji="1" lang="zh-CN" altLang="en-US" dirty="0"/>
              <a:t>去</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62</a:t>
            </a:fld>
            <a:endParaRPr kumimoji="1" lang="zh-CN" altLang="en-US"/>
          </a:p>
        </p:txBody>
      </p:sp>
    </p:spTree>
    <p:extLst>
      <p:ext uri="{BB962C8B-B14F-4D97-AF65-F5344CB8AC3E}">
        <p14:creationId xmlns:p14="http://schemas.microsoft.com/office/powerpoint/2010/main" val="1785600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pipe</a:t>
            </a:r>
          </a:p>
          <a:p>
            <a:endParaRPr kumimoji="1" lang="en-US" altLang="zh-CN" dirty="0"/>
          </a:p>
          <a:p>
            <a:r>
              <a:rPr kumimoji="1" lang="zh-CN" altLang="en-US" dirty="0"/>
              <a:t> 前面的是参数 </a:t>
            </a:r>
            <a:endParaRPr kumimoji="1" lang="en-US" altLang="zh-CN" dirty="0"/>
          </a:p>
          <a:p>
            <a:r>
              <a:rPr kumimoji="1" lang="zh-CN" altLang="en-US" dirty="0"/>
              <a:t>后面的是命令 </a:t>
            </a:r>
            <a:endParaRPr kumimoji="1" lang="en-US" altLang="zh-CN" dirty="0"/>
          </a:p>
          <a:p>
            <a:endParaRPr kumimoji="1" lang="en-US" altLang="zh-CN" dirty="0"/>
          </a:p>
          <a:p>
            <a:r>
              <a:rPr kumimoji="1" lang="zh-CN" altLang="en-US" dirty="0"/>
              <a:t>中间的符号的意思是管道 </a:t>
            </a:r>
            <a:endParaRPr kumimoji="1" lang="en-US" altLang="zh-CN" dirty="0"/>
          </a:p>
          <a:p>
            <a:r>
              <a:rPr kumimoji="1" lang="zh-CN" altLang="en-US" dirty="0"/>
              <a:t>输送参数的管道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63</a:t>
            </a:fld>
            <a:endParaRPr kumimoji="1" lang="zh-CN" altLang="en-US"/>
          </a:p>
        </p:txBody>
      </p:sp>
    </p:spTree>
    <p:extLst>
      <p:ext uri="{BB962C8B-B14F-4D97-AF65-F5344CB8AC3E}">
        <p14:creationId xmlns:p14="http://schemas.microsoft.com/office/powerpoint/2010/main" val="16528523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一开始的时候是输出 </a:t>
            </a:r>
            <a:endParaRPr kumimoji="1" lang="en-US" altLang="zh-CN" dirty="0"/>
          </a:p>
          <a:p>
            <a:r>
              <a:rPr kumimoji="1" lang="zh-CN" altLang="en-US" dirty="0"/>
              <a:t>然后数据通过管道 进入排序这个操作</a:t>
            </a:r>
            <a:endParaRPr kumimoji="1" lang="en-US" altLang="zh-CN" dirty="0"/>
          </a:p>
          <a:p>
            <a:r>
              <a:rPr kumimoji="1" lang="zh-CN" altLang="en-US" dirty="0"/>
              <a:t>然后数据通过管道 进入</a:t>
            </a:r>
            <a:r>
              <a:rPr kumimoji="1" lang="en-US" altLang="zh-CN" dirty="0" err="1"/>
              <a:t>uniq</a:t>
            </a:r>
            <a:r>
              <a:rPr kumimoji="1" lang="zh-CN" altLang="en-US" dirty="0"/>
              <a:t> 这个操作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64</a:t>
            </a:fld>
            <a:endParaRPr kumimoji="1" lang="zh-CN" altLang="en-US"/>
          </a:p>
        </p:txBody>
      </p:sp>
    </p:spTree>
    <p:extLst>
      <p:ext uri="{BB962C8B-B14F-4D97-AF65-F5344CB8AC3E}">
        <p14:creationId xmlns:p14="http://schemas.microsoft.com/office/powerpoint/2010/main" val="3063429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最后还可以用</a:t>
            </a:r>
            <a:r>
              <a:rPr kumimoji="1" lang="en-US" altLang="zh-CN" dirty="0" err="1"/>
              <a:t>stdout</a:t>
            </a:r>
            <a:r>
              <a:rPr kumimoji="1" lang="zh-CN" altLang="en-US" dirty="0"/>
              <a:t> 输出到标准的 文件上面 </a:t>
            </a:r>
            <a:endParaRPr kumimoji="1" lang="en-US" altLang="zh-CN" dirty="0"/>
          </a:p>
          <a:p>
            <a:endParaRPr kumimoji="1" lang="en-US" altLang="zh-CN" dirty="0"/>
          </a:p>
          <a:p>
            <a:r>
              <a:rPr kumimoji="1" lang="zh-CN" altLang="en-US" dirty="0"/>
              <a:t>可以用管道的方式 也可以用标准从文件输入的方式 然后再进入管道的方式 最终输出到文件 </a:t>
            </a:r>
            <a:endParaRPr kumimoji="1" lang="en-US" altLang="zh-CN" dirty="0"/>
          </a:p>
          <a:p>
            <a:endParaRPr kumimoji="1" lang="en-US" altLang="zh-CN" dirty="0"/>
          </a:p>
          <a:p>
            <a:r>
              <a:rPr kumimoji="1" lang="en" altLang="zh-CN" dirty="0"/>
              <a:t>https://</a:t>
            </a:r>
            <a:r>
              <a:rPr kumimoji="1" lang="en" altLang="zh-CN" dirty="0" err="1"/>
              <a:t>www.gnu.org</a:t>
            </a:r>
            <a:r>
              <a:rPr kumimoji="1" lang="en" altLang="zh-CN" dirty="0"/>
              <a:t>/software/</a:t>
            </a:r>
            <a:r>
              <a:rPr kumimoji="1" lang="en" altLang="zh-CN" dirty="0" err="1"/>
              <a:t>coreutils</a:t>
            </a:r>
            <a:r>
              <a:rPr kumimoji="1" lang="en" altLang="zh-CN" dirty="0"/>
              <a:t>/manual/</a:t>
            </a:r>
            <a:r>
              <a:rPr kumimoji="1" lang="en" altLang="zh-CN" dirty="0" err="1"/>
              <a:t>coreutils.html</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65</a:t>
            </a:fld>
            <a:endParaRPr kumimoji="1" lang="zh-CN" altLang="en-US"/>
          </a:p>
        </p:txBody>
      </p:sp>
    </p:spTree>
    <p:extLst>
      <p:ext uri="{BB962C8B-B14F-4D97-AF65-F5344CB8AC3E}">
        <p14:creationId xmlns:p14="http://schemas.microsoft.com/office/powerpoint/2010/main" val="21683058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/dev/null </a:t>
            </a:r>
            <a:r>
              <a:rPr kumimoji="1" lang="zh-CN" altLang="en-US" dirty="0"/>
              <a:t>黑洞</a:t>
            </a:r>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66</a:t>
            </a:fld>
            <a:endParaRPr kumimoji="1" lang="zh-CN" altLang="en-US"/>
          </a:p>
        </p:txBody>
      </p:sp>
    </p:spTree>
    <p:extLst>
      <p:ext uri="{BB962C8B-B14F-4D97-AF65-F5344CB8AC3E}">
        <p14:creationId xmlns:p14="http://schemas.microsoft.com/office/powerpoint/2010/main" val="18253709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en-US" altLang="zh-CN" dirty="0" err="1"/>
              <a:t>bash_profile</a:t>
            </a:r>
            <a:r>
              <a:rPr kumimoji="1" lang="zh-CN" altLang="en-US" dirty="0"/>
              <a:t> 只在最初的时候执行一次</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67</a:t>
            </a:fld>
            <a:endParaRPr kumimoji="1" lang="zh-CN" altLang="en-US"/>
          </a:p>
        </p:txBody>
      </p:sp>
    </p:spTree>
    <p:extLst>
      <p:ext uri="{BB962C8B-B14F-4D97-AF65-F5344CB8AC3E}">
        <p14:creationId xmlns:p14="http://schemas.microsoft.com/office/powerpoint/2010/main" val="357775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intel 64</a:t>
            </a:r>
            <a:r>
              <a:rPr kumimoji="1" lang="zh-CN" altLang="en-US" dirty="0"/>
              <a:t>指令的样子</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a:t>
            </a:fld>
            <a:endParaRPr kumimoji="1" lang="zh-CN" altLang="en-US"/>
          </a:p>
        </p:txBody>
      </p:sp>
    </p:spTree>
    <p:extLst>
      <p:ext uri="{BB962C8B-B14F-4D97-AF65-F5344CB8AC3E}">
        <p14:creationId xmlns:p14="http://schemas.microsoft.com/office/powerpoint/2010/main" val="21630762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显示日历 日期 各种显示的设置</a:t>
            </a:r>
            <a:endParaRPr kumimoji="1" lang="en-US" altLang="zh-CN" dirty="0"/>
          </a:p>
          <a:p>
            <a:endParaRPr kumimoji="1" lang="en-US" altLang="zh-CN" dirty="0"/>
          </a:p>
          <a:p>
            <a:r>
              <a:rPr kumimoji="1" lang="zh-CN" altLang="en-US" dirty="0"/>
              <a:t>这些写到</a:t>
            </a:r>
            <a:r>
              <a:rPr kumimoji="1" lang="en-US" altLang="zh-CN" dirty="0"/>
              <a:t>~/.</a:t>
            </a:r>
            <a:r>
              <a:rPr kumimoji="1" lang="en-US" altLang="zh-CN" dirty="0" err="1"/>
              <a:t>bashrc</a:t>
            </a:r>
            <a:r>
              <a:rPr kumimoji="1" lang="zh-CN" altLang="en-US" dirty="0"/>
              <a:t> 每次切换到</a:t>
            </a:r>
            <a:r>
              <a:rPr kumimoji="1" lang="en-US" altLang="zh-CN" dirty="0"/>
              <a:t>bash</a:t>
            </a:r>
            <a:r>
              <a:rPr kumimoji="1" lang="zh-CN" altLang="en-US" dirty="0"/>
              <a:t>都会执行相应的东西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68</a:t>
            </a:fld>
            <a:endParaRPr kumimoji="1" lang="zh-CN" altLang="en-US"/>
          </a:p>
        </p:txBody>
      </p:sp>
    </p:spTree>
    <p:extLst>
      <p:ext uri="{BB962C8B-B14F-4D97-AF65-F5344CB8AC3E}">
        <p14:creationId xmlns:p14="http://schemas.microsoft.com/office/powerpoint/2010/main" val="7133728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单引号 双引号 进行控制</a:t>
            </a:r>
            <a:endParaRPr kumimoji="1" lang="en-US" altLang="zh-CN" dirty="0"/>
          </a:p>
          <a:p>
            <a:endParaRPr kumimoji="1" lang="en-US" altLang="zh-CN" dirty="0"/>
          </a:p>
          <a:p>
            <a:r>
              <a:rPr kumimoji="1" lang="zh-CN" altLang="en-US" dirty="0"/>
              <a:t>如果关了</a:t>
            </a:r>
            <a:r>
              <a:rPr kumimoji="1" lang="en-US" altLang="zh-CN" dirty="0"/>
              <a:t>terminal</a:t>
            </a:r>
            <a:r>
              <a:rPr kumimoji="1" lang="zh-CN" altLang="en-US" dirty="0"/>
              <a:t>就没有</a:t>
            </a:r>
            <a:r>
              <a:rPr kumimoji="1" lang="en-US" altLang="zh-CN" dirty="0"/>
              <a:t>hello</a:t>
            </a:r>
            <a:r>
              <a:rPr kumimoji="1" lang="zh-CN" altLang="en-US" dirty="0"/>
              <a:t> 怎么办 </a:t>
            </a:r>
            <a:endParaRPr kumimoji="1" lang="en-US" altLang="zh-CN" dirty="0"/>
          </a:p>
          <a:p>
            <a:r>
              <a:rPr kumimoji="1" lang="zh-CN" altLang="en-US" dirty="0"/>
              <a:t>放到</a:t>
            </a:r>
            <a:r>
              <a:rPr kumimoji="1" lang="en-US" altLang="zh-CN" dirty="0" err="1"/>
              <a:t>bashrc</a:t>
            </a:r>
            <a:r>
              <a:rPr kumimoji="1" lang="zh-CN" altLang="en-US" dirty="0"/>
              <a:t>中 </a:t>
            </a:r>
            <a:endParaRPr kumimoji="1" lang="en-US" altLang="zh-CN" dirty="0"/>
          </a:p>
          <a:p>
            <a:r>
              <a:rPr kumimoji="1" lang="en-US" altLang="zh-CN" dirty="0"/>
              <a:t>alias</a:t>
            </a:r>
            <a:r>
              <a:rPr kumimoji="1" lang="zh-CN" altLang="en-US" dirty="0"/>
              <a:t> </a:t>
            </a:r>
            <a:r>
              <a:rPr kumimoji="1" lang="en-US" altLang="zh-CN" dirty="0" err="1"/>
              <a:t>pdw</a:t>
            </a:r>
            <a:r>
              <a:rPr kumimoji="1" lang="zh-CN" altLang="en-US" dirty="0"/>
              <a:t> </a:t>
            </a:r>
            <a:r>
              <a:rPr kumimoji="1" lang="en-US" altLang="zh-CN" dirty="0"/>
              <a:t>=</a:t>
            </a:r>
            <a:r>
              <a:rPr kumimoji="1" lang="zh-CN" altLang="en-US" dirty="0"/>
              <a:t> </a:t>
            </a:r>
            <a:r>
              <a:rPr kumimoji="1" lang="en-US" altLang="zh-CN" dirty="0" err="1"/>
              <a:t>pwd</a:t>
            </a:r>
            <a:r>
              <a:rPr kumimoji="1" lang="zh-CN" altLang="en-US" dirty="0"/>
              <a:t> </a:t>
            </a:r>
            <a:endParaRPr kumimoji="1" lang="en-US" altLang="zh-CN" dirty="0"/>
          </a:p>
          <a:p>
            <a:r>
              <a:rPr kumimoji="1" lang="zh-CN" altLang="en-US" dirty="0"/>
              <a:t>没有反应的话就</a:t>
            </a:r>
            <a:r>
              <a:rPr kumimoji="1" lang="en-US" altLang="zh-CN" dirty="0"/>
              <a:t>source</a:t>
            </a:r>
          </a:p>
          <a:p>
            <a:r>
              <a:rPr kumimoji="1" lang="zh-CN" altLang="en-US" dirty="0"/>
              <a:t>以后也就在也不怕写错了 不过以后也就在也不知道怎么写了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70</a:t>
            </a:fld>
            <a:endParaRPr kumimoji="1" lang="zh-CN" altLang="en-US"/>
          </a:p>
        </p:txBody>
      </p:sp>
    </p:spTree>
    <p:extLst>
      <p:ext uri="{BB962C8B-B14F-4D97-AF65-F5344CB8AC3E}">
        <p14:creationId xmlns:p14="http://schemas.microsoft.com/office/powerpoint/2010/main" val="32413709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定义变量和使用变量</a:t>
            </a:r>
            <a:endParaRPr kumimoji="1" lang="en-US" altLang="zh-CN" dirty="0"/>
          </a:p>
          <a:p>
            <a:r>
              <a:rPr kumimoji="1" lang="zh-CN" altLang="en-US" dirty="0"/>
              <a:t>注意大小写</a:t>
            </a:r>
            <a:endParaRPr kumimoji="1" lang="en-US" altLang="zh-CN" dirty="0"/>
          </a:p>
          <a:p>
            <a:r>
              <a:rPr kumimoji="1" lang="zh-CN" altLang="en-US" dirty="0"/>
              <a:t>也可以放到</a:t>
            </a:r>
            <a:r>
              <a:rPr kumimoji="1" lang="en-US" altLang="zh-CN" dirty="0" err="1"/>
              <a:t>bashrc</a:t>
            </a:r>
            <a:r>
              <a:rPr kumimoji="1" lang="zh-CN" altLang="en-US" dirty="0"/>
              <a:t>中进行定义 </a:t>
            </a:r>
            <a:endParaRPr kumimoji="1" lang="en-US" altLang="zh-CN" dirty="0"/>
          </a:p>
          <a:p>
            <a:r>
              <a:rPr kumimoji="1" lang="en-US" altLang="zh-CN" dirty="0"/>
              <a:t>source</a:t>
            </a:r>
            <a:r>
              <a:rPr kumimoji="1" lang="zh-CN" altLang="en-US" dirty="0"/>
              <a:t>他 以后这个环境变量 永远在设置好了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71</a:t>
            </a:fld>
            <a:endParaRPr kumimoji="1" lang="zh-CN" altLang="en-US"/>
          </a:p>
        </p:txBody>
      </p:sp>
    </p:spTree>
    <p:extLst>
      <p:ext uri="{BB962C8B-B14F-4D97-AF65-F5344CB8AC3E}">
        <p14:creationId xmlns:p14="http://schemas.microsoft.com/office/powerpoint/2010/main" val="27130598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修改</a:t>
            </a:r>
            <a:r>
              <a:rPr kumimoji="1" lang="en-US" altLang="zh-CN" dirty="0"/>
              <a:t>prompt</a:t>
            </a:r>
            <a:r>
              <a:rPr kumimoji="1" lang="zh-CN" altLang="en-US" dirty="0"/>
              <a:t>系统提示符</a:t>
            </a:r>
            <a:endParaRPr kumimoji="1" lang="en-US" altLang="zh-CN" dirty="0"/>
          </a:p>
          <a:p>
            <a:r>
              <a:rPr kumimoji="1" lang="en-US" altLang="zh-CN" dirty="0"/>
              <a:t>PS1=”</a:t>
            </a:r>
            <a:r>
              <a:rPr kumimoji="1" lang="en-US" altLang="zh-CN" dirty="0">
                <a:sym typeface="Wingdings" pitchFamily="2" charset="2"/>
              </a:rPr>
              <a:t></a:t>
            </a:r>
            <a:r>
              <a:rPr kumimoji="1" lang="en-US" altLang="zh-CN" dirty="0"/>
              <a:t>”</a:t>
            </a:r>
          </a:p>
          <a:p>
            <a:endParaRPr kumimoji="1" lang="en-US" altLang="zh-CN" dirty="0"/>
          </a:p>
          <a:p>
            <a:r>
              <a:rPr kumimoji="1" lang="zh-CN" altLang="en-US" dirty="0"/>
              <a:t>可以有各种各样的提示符</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72</a:t>
            </a:fld>
            <a:endParaRPr kumimoji="1" lang="zh-CN" altLang="en-US"/>
          </a:p>
        </p:txBody>
      </p:sp>
    </p:spTree>
    <p:extLst>
      <p:ext uri="{BB962C8B-B14F-4D97-AF65-F5344CB8AC3E}">
        <p14:creationId xmlns:p14="http://schemas.microsoft.com/office/powerpoint/2010/main" val="362431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exit</a:t>
            </a:r>
            <a:r>
              <a:rPr kumimoji="1" lang="zh-CN" altLang="en-US" dirty="0"/>
              <a:t>的时候 会执行</a:t>
            </a:r>
            <a:r>
              <a:rPr kumimoji="1" lang="en-US" altLang="zh-CN" dirty="0"/>
              <a:t>source</a:t>
            </a:r>
            <a:r>
              <a:rPr kumimoji="1" lang="zh-CN" altLang="en-US" dirty="0"/>
              <a:t> </a:t>
            </a:r>
            <a:r>
              <a:rPr kumimoji="1" lang="en-US" altLang="zh-CN" dirty="0"/>
              <a:t>~/.</a:t>
            </a:r>
            <a:r>
              <a:rPr kumimoji="1" lang="en-US" altLang="zh-CN" dirty="0" err="1"/>
              <a:t>bash_logout</a:t>
            </a:r>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74</a:t>
            </a:fld>
            <a:endParaRPr kumimoji="1" lang="zh-CN" altLang="en-US"/>
          </a:p>
        </p:txBody>
      </p:sp>
    </p:spTree>
    <p:extLst>
      <p:ext uri="{BB962C8B-B14F-4D97-AF65-F5344CB8AC3E}">
        <p14:creationId xmlns:p14="http://schemas.microsoft.com/office/powerpoint/2010/main" val="35473338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得到组 然后进行排序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75</a:t>
            </a:fld>
            <a:endParaRPr kumimoji="1" lang="zh-CN" altLang="en-US"/>
          </a:p>
        </p:txBody>
      </p:sp>
    </p:spTree>
    <p:extLst>
      <p:ext uri="{BB962C8B-B14F-4D97-AF65-F5344CB8AC3E}">
        <p14:creationId xmlns:p14="http://schemas.microsoft.com/office/powerpoint/2010/main" val="16168606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在文件中找到</a:t>
            </a:r>
            <a:r>
              <a:rPr kumimoji="1" lang="en-US" altLang="zh-CN" dirty="0"/>
              <a:t>apple</a:t>
            </a:r>
            <a:r>
              <a:rPr kumimoji="1" lang="zh-CN" altLang="en-US" dirty="0"/>
              <a:t>字符串</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77</a:t>
            </a:fld>
            <a:endParaRPr kumimoji="1" lang="zh-CN" altLang="en-US"/>
          </a:p>
        </p:txBody>
      </p:sp>
    </p:spTree>
    <p:extLst>
      <p:ext uri="{BB962C8B-B14F-4D97-AF65-F5344CB8AC3E}">
        <p14:creationId xmlns:p14="http://schemas.microsoft.com/office/powerpoint/2010/main" val="1272621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grep –n an </a:t>
            </a:r>
            <a:r>
              <a:rPr kumimoji="1" lang="en-US" altLang="zh-CN" dirty="0" err="1"/>
              <a:t>fruit.txt</a:t>
            </a:r>
            <a:endParaRPr kumimoji="1" lang="en-US" altLang="zh-CN" dirty="0"/>
          </a:p>
          <a:p>
            <a:r>
              <a:rPr kumimoji="1" lang="zh-CN" altLang="en-US" dirty="0"/>
              <a:t>输出的每一行都带有行号</a:t>
            </a:r>
            <a:endParaRPr kumimoji="1" lang="en-US" altLang="zh-CN" dirty="0"/>
          </a:p>
          <a:p>
            <a:endParaRPr kumimoji="1" lang="en-US" altLang="zh-CN" dirty="0"/>
          </a:p>
          <a:p>
            <a:r>
              <a:rPr kumimoji="1" lang="en-US" altLang="zh-CN" dirty="0"/>
              <a:t>-c</a:t>
            </a:r>
            <a:r>
              <a:rPr kumimoji="1" lang="zh-CN" altLang="en-US" dirty="0"/>
              <a:t>输出计数结果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78</a:t>
            </a:fld>
            <a:endParaRPr kumimoji="1" lang="zh-CN" altLang="en-US"/>
          </a:p>
        </p:txBody>
      </p:sp>
    </p:spTree>
    <p:extLst>
      <p:ext uri="{BB962C8B-B14F-4D97-AF65-F5344CB8AC3E}">
        <p14:creationId xmlns:p14="http://schemas.microsoft.com/office/powerpoint/2010/main" val="1338926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
            </a:r>
            <a:r>
              <a:rPr kumimoji="1" lang="en-US" altLang="zh-CN" dirty="0" err="1"/>
              <a:t>i</a:t>
            </a:r>
            <a:r>
              <a:rPr kumimoji="1" lang="en-US" altLang="zh-CN" dirty="0"/>
              <a:t> ignore case</a:t>
            </a:r>
          </a:p>
          <a:p>
            <a:r>
              <a:rPr kumimoji="1" lang="zh-CN" altLang="en-US" dirty="0"/>
              <a:t>忽略大小写</a:t>
            </a:r>
            <a:endParaRPr kumimoji="1" lang="en-US" altLang="zh-CN" dirty="0"/>
          </a:p>
          <a:p>
            <a:endParaRPr kumimoji="1" lang="en-US" altLang="zh-CN" dirty="0"/>
          </a:p>
          <a:p>
            <a:r>
              <a:rPr kumimoji="1" lang="en-US" altLang="zh-CN" dirty="0"/>
              <a:t>-w</a:t>
            </a:r>
          </a:p>
          <a:p>
            <a:r>
              <a:rPr kumimoji="1" lang="en-US" altLang="zh-CN" dirty="0"/>
              <a:t>as a whole word</a:t>
            </a:r>
          </a:p>
          <a:p>
            <a:r>
              <a:rPr kumimoji="1" lang="en-US" altLang="zh-CN" dirty="0"/>
              <a:t>pineapple</a:t>
            </a:r>
            <a:r>
              <a:rPr kumimoji="1" lang="zh-CN" altLang="en-US" dirty="0"/>
              <a:t>不会显示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79</a:t>
            </a:fld>
            <a:endParaRPr kumimoji="1" lang="zh-CN" altLang="en-US"/>
          </a:p>
        </p:txBody>
      </p:sp>
    </p:spTree>
    <p:extLst>
      <p:ext uri="{BB962C8B-B14F-4D97-AF65-F5344CB8AC3E}">
        <p14:creationId xmlns:p14="http://schemas.microsoft.com/office/powerpoint/2010/main" val="5540663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-v not</a:t>
            </a:r>
          </a:p>
          <a:p>
            <a:r>
              <a:rPr kumimoji="1" lang="zh-CN" altLang="en-US" dirty="0"/>
              <a:t>不包括</a:t>
            </a:r>
            <a:r>
              <a:rPr kumimoji="1" lang="en-US" altLang="zh-CN" dirty="0"/>
              <a:t>an</a:t>
            </a:r>
            <a:r>
              <a:rPr kumimoji="1" lang="zh-CN" altLang="en-US" dirty="0"/>
              <a:t>的</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80</a:t>
            </a:fld>
            <a:endParaRPr kumimoji="1" lang="zh-CN" altLang="en-US"/>
          </a:p>
        </p:txBody>
      </p:sp>
    </p:spTree>
    <p:extLst>
      <p:ext uri="{BB962C8B-B14F-4D97-AF65-F5344CB8AC3E}">
        <p14:creationId xmlns:p14="http://schemas.microsoft.com/office/powerpoint/2010/main" val="1250088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a:t>
            </a:fld>
            <a:endParaRPr kumimoji="1" lang="zh-CN" altLang="en-US"/>
          </a:p>
        </p:txBody>
      </p:sp>
    </p:spTree>
    <p:extLst>
      <p:ext uri="{BB962C8B-B14F-4D97-AF65-F5344CB8AC3E}">
        <p14:creationId xmlns:p14="http://schemas.microsoft.com/office/powerpoint/2010/main" val="37986695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81</a:t>
            </a:fld>
            <a:endParaRPr kumimoji="1" lang="zh-CN" altLang="en-US"/>
          </a:p>
        </p:txBody>
      </p:sp>
    </p:spTree>
    <p:extLst>
      <p:ext uri="{BB962C8B-B14F-4D97-AF65-F5344CB8AC3E}">
        <p14:creationId xmlns:p14="http://schemas.microsoft.com/office/powerpoint/2010/main" val="9695729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在文件夹里面递归地寻找</a:t>
            </a:r>
            <a:r>
              <a:rPr kumimoji="1" lang="en-US" altLang="zh-CN" dirty="0"/>
              <a:t>-R</a:t>
            </a:r>
          </a:p>
          <a:p>
            <a:r>
              <a:rPr kumimoji="1" lang="en-US" altLang="zh-CN" dirty="0"/>
              <a:t>-</a:t>
            </a:r>
            <a:r>
              <a:rPr kumimoji="1" lang="en-US" altLang="zh-CN" dirty="0" err="1"/>
              <a:t>Rl</a:t>
            </a:r>
            <a:r>
              <a:rPr kumimoji="1" lang="zh-CN" altLang="en-US" dirty="0"/>
              <a:t> 只显示在哪些文件中出现了 </a:t>
            </a:r>
            <a:endParaRPr kumimoji="1" lang="en-US" altLang="zh-CN" dirty="0"/>
          </a:p>
          <a:p>
            <a:r>
              <a:rPr kumimoji="1" lang="en-US" altLang="zh-CN" dirty="0"/>
              <a:t>-Rn</a:t>
            </a:r>
            <a:r>
              <a:rPr kumimoji="1" lang="zh-CN" altLang="en-US" dirty="0"/>
              <a:t>不但递归查找 还要显示所在文件中的行号</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82</a:t>
            </a:fld>
            <a:endParaRPr kumimoji="1" lang="zh-CN" altLang="en-US"/>
          </a:p>
        </p:txBody>
      </p:sp>
    </p:spTree>
    <p:extLst>
      <p:ext uri="{BB962C8B-B14F-4D97-AF65-F5344CB8AC3E}">
        <p14:creationId xmlns:p14="http://schemas.microsoft.com/office/powerpoint/2010/main" val="5059323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控制查找文件范围</a:t>
            </a:r>
            <a:endParaRPr kumimoji="1" lang="en-US" altLang="zh-CN" dirty="0"/>
          </a:p>
          <a:p>
            <a:r>
              <a:rPr kumimoji="1" lang="zh-CN" altLang="en-US" dirty="0"/>
              <a:t>*</a:t>
            </a:r>
            <a:r>
              <a:rPr kumimoji="1" lang="en-US" altLang="zh-CN" dirty="0" err="1"/>
              <a:t>t.txt</a:t>
            </a:r>
            <a:endParaRPr kumimoji="1" lang="en-US" altLang="zh-CN" dirty="0"/>
          </a:p>
          <a:p>
            <a:r>
              <a:rPr kumimoji="1" lang="zh-CN" altLang="en-US" dirty="0"/>
              <a:t>首先是</a:t>
            </a:r>
            <a:r>
              <a:rPr kumimoji="1" lang="en-US" altLang="zh-CN" dirty="0"/>
              <a:t>ls</a:t>
            </a:r>
            <a:r>
              <a:rPr kumimoji="1" lang="zh-CN" altLang="en-US" dirty="0"/>
              <a:t> </a:t>
            </a:r>
            <a:r>
              <a:rPr kumimoji="1" lang="en-US" altLang="zh-CN" dirty="0"/>
              <a:t>./f/</a:t>
            </a:r>
            <a:r>
              <a:rPr kumimoji="1" lang="zh-CN" altLang="en-US" dirty="0"/>
              <a:t>*</a:t>
            </a:r>
            <a:r>
              <a:rPr kumimoji="1" lang="en-US" altLang="zh-CN" dirty="0" err="1"/>
              <a:t>t.txt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83</a:t>
            </a:fld>
            <a:endParaRPr kumimoji="1" lang="zh-CN" altLang="en-US"/>
          </a:p>
        </p:txBody>
      </p:sp>
    </p:spTree>
    <p:extLst>
      <p:ext uri="{BB962C8B-B14F-4D97-AF65-F5344CB8AC3E}">
        <p14:creationId xmlns:p14="http://schemas.microsoft.com/office/powerpoint/2010/main" val="4167219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cat</a:t>
            </a:r>
            <a:r>
              <a:rPr kumimoji="1" lang="zh-CN" altLang="en-US" dirty="0"/>
              <a:t> 显示文件内容 再用</a:t>
            </a:r>
            <a:r>
              <a:rPr kumimoji="1" lang="en-US" altLang="zh-CN" dirty="0"/>
              <a:t>|</a:t>
            </a:r>
            <a:r>
              <a:rPr kumimoji="1" lang="zh-CN" altLang="en-US" dirty="0"/>
              <a:t> </a:t>
            </a:r>
            <a:r>
              <a:rPr kumimoji="1" lang="en-US" altLang="zh-CN" dirty="0"/>
              <a:t>pipe</a:t>
            </a:r>
            <a:r>
              <a:rPr kumimoji="1" lang="zh-CN" altLang="en-US" dirty="0"/>
              <a:t>的方式 进行进一步处理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84</a:t>
            </a:fld>
            <a:endParaRPr kumimoji="1" lang="zh-CN" altLang="en-US"/>
          </a:p>
        </p:txBody>
      </p:sp>
    </p:spTree>
    <p:extLst>
      <p:ext uri="{BB962C8B-B14F-4D97-AF65-F5344CB8AC3E}">
        <p14:creationId xmlns:p14="http://schemas.microsoft.com/office/powerpoint/2010/main" val="13997045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显示和</a:t>
            </a:r>
            <a:r>
              <a:rPr kumimoji="1" lang="en-US" altLang="zh-CN" dirty="0"/>
              <a:t>terminal</a:t>
            </a:r>
            <a:r>
              <a:rPr kumimoji="1" lang="zh-CN" altLang="en-US" dirty="0"/>
              <a:t>相关的进程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85</a:t>
            </a:fld>
            <a:endParaRPr kumimoji="1" lang="zh-CN" altLang="en-US"/>
          </a:p>
        </p:txBody>
      </p:sp>
    </p:spTree>
    <p:extLst>
      <p:ext uri="{BB962C8B-B14F-4D97-AF65-F5344CB8AC3E}">
        <p14:creationId xmlns:p14="http://schemas.microsoft.com/office/powerpoint/2010/main" val="32607606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显示出 所有和</a:t>
            </a:r>
            <a:r>
              <a:rPr kumimoji="1" lang="en-US" altLang="zh-CN" dirty="0"/>
              <a:t>fruit</a:t>
            </a:r>
            <a:r>
              <a:rPr kumimoji="1" lang="zh-CN" altLang="en-US" dirty="0"/>
              <a:t>相关的历史记录</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86</a:t>
            </a:fld>
            <a:endParaRPr kumimoji="1" lang="zh-CN" altLang="en-US"/>
          </a:p>
        </p:txBody>
      </p:sp>
    </p:spTree>
    <p:extLst>
      <p:ext uri="{BB962C8B-B14F-4D97-AF65-F5344CB8AC3E}">
        <p14:creationId xmlns:p14="http://schemas.microsoft.com/office/powerpoint/2010/main" val="27375766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把</a:t>
            </a:r>
            <a:r>
              <a:rPr kumimoji="1" lang="en-US" altLang="zh-CN" dirty="0"/>
              <a:t>manual</a:t>
            </a:r>
            <a:r>
              <a:rPr kumimoji="1" lang="zh-CN" altLang="en-US" dirty="0"/>
              <a:t>放到一个文本 再去 查找</a:t>
            </a:r>
            <a:endParaRPr kumimoji="1" lang="en-US" altLang="zh-CN" dirty="0"/>
          </a:p>
          <a:p>
            <a:endParaRPr kumimoji="1" lang="en-US" altLang="zh-CN" dirty="0"/>
          </a:p>
          <a:p>
            <a:r>
              <a:rPr kumimoji="1" lang="zh-CN" altLang="en-US" dirty="0"/>
              <a:t>比如查找和</a:t>
            </a:r>
            <a:r>
              <a:rPr kumimoji="1" lang="en-US" altLang="zh-CN" dirty="0"/>
              <a:t>directory</a:t>
            </a:r>
            <a:r>
              <a:rPr kumimoji="1" lang="zh-CN" altLang="en-US" dirty="0"/>
              <a:t>有关的</a:t>
            </a:r>
            <a:endParaRPr kumimoji="1" lang="en-US" altLang="zh-CN" dirty="0"/>
          </a:p>
          <a:p>
            <a:r>
              <a:rPr kumimoji="1" lang="zh-CN" altLang="en-US" dirty="0"/>
              <a:t>和</a:t>
            </a:r>
            <a:r>
              <a:rPr kumimoji="1" lang="en-US" altLang="zh-CN" dirty="0"/>
              <a:t>case</a:t>
            </a:r>
            <a:r>
              <a:rPr kumimoji="1" lang="zh-CN" altLang="en-US" dirty="0"/>
              <a:t>有关的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87</a:t>
            </a:fld>
            <a:endParaRPr kumimoji="1" lang="zh-CN" altLang="en-US"/>
          </a:p>
        </p:txBody>
      </p:sp>
    </p:spTree>
    <p:extLst>
      <p:ext uri="{BB962C8B-B14F-4D97-AF65-F5344CB8AC3E}">
        <p14:creationId xmlns:p14="http://schemas.microsoft.com/office/powerpoint/2010/main" val="6002790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查找环境变量中和</a:t>
            </a:r>
            <a:r>
              <a:rPr kumimoji="1" lang="en-US" altLang="zh-CN" dirty="0"/>
              <a:t>path</a:t>
            </a:r>
            <a:r>
              <a:rPr kumimoji="1" lang="zh-CN" altLang="en-US" dirty="0"/>
              <a:t>有关的东西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88</a:t>
            </a:fld>
            <a:endParaRPr kumimoji="1" lang="zh-CN" altLang="en-US"/>
          </a:p>
        </p:txBody>
      </p:sp>
    </p:spTree>
    <p:extLst>
      <p:ext uri="{BB962C8B-B14F-4D97-AF65-F5344CB8AC3E}">
        <p14:creationId xmlns:p14="http://schemas.microsoft.com/office/powerpoint/2010/main" val="34148529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控制</a:t>
            </a:r>
            <a:r>
              <a:rPr kumimoji="1" lang="en-US" altLang="zh-CN" dirty="0"/>
              <a:t>grep</a:t>
            </a:r>
            <a:r>
              <a:rPr kumimoji="1" lang="zh-CN" altLang="en-US" dirty="0"/>
              <a:t>的颜色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89</a:t>
            </a:fld>
            <a:endParaRPr kumimoji="1" lang="zh-CN" altLang="en-US"/>
          </a:p>
        </p:txBody>
      </p:sp>
    </p:spTree>
    <p:extLst>
      <p:ext uri="{BB962C8B-B14F-4D97-AF65-F5344CB8AC3E}">
        <p14:creationId xmlns:p14="http://schemas.microsoft.com/office/powerpoint/2010/main" val="34176251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查看服务</a:t>
            </a:r>
            <a:endParaRPr kumimoji="1" lang="en-US" altLang="zh-CN" dirty="0"/>
          </a:p>
          <a:p>
            <a:r>
              <a:rPr kumimoji="1" lang="en-US" altLang="zh-CN" dirty="0"/>
              <a:t>service</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90</a:t>
            </a:fld>
            <a:endParaRPr kumimoji="1" lang="zh-CN" altLang="en-US"/>
          </a:p>
        </p:txBody>
      </p:sp>
    </p:spTree>
    <p:extLst>
      <p:ext uri="{BB962C8B-B14F-4D97-AF65-F5344CB8AC3E}">
        <p14:creationId xmlns:p14="http://schemas.microsoft.com/office/powerpoint/2010/main" val="263991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a:t>
            </a:fld>
            <a:endParaRPr kumimoji="1" lang="zh-CN" altLang="en-US"/>
          </a:p>
        </p:txBody>
      </p:sp>
    </p:spTree>
    <p:extLst>
      <p:ext uri="{BB962C8B-B14F-4D97-AF65-F5344CB8AC3E}">
        <p14:creationId xmlns:p14="http://schemas.microsoft.com/office/powerpoint/2010/main" val="3968951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查看文件夹的大小</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91</a:t>
            </a:fld>
            <a:endParaRPr kumimoji="1" lang="zh-CN" altLang="en-US"/>
          </a:p>
        </p:txBody>
      </p:sp>
    </p:spTree>
    <p:extLst>
      <p:ext uri="{BB962C8B-B14F-4D97-AF65-F5344CB8AC3E}">
        <p14:creationId xmlns:p14="http://schemas.microsoft.com/office/powerpoint/2010/main" val="28651455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查看端口</a:t>
            </a:r>
            <a:endParaRPr kumimoji="1" lang="en-US" altLang="zh-CN" dirty="0"/>
          </a:p>
          <a:p>
            <a:endParaRPr kumimoji="1" lang="en-US" altLang="zh-CN" dirty="0"/>
          </a:p>
          <a:p>
            <a:r>
              <a:rPr kumimoji="1" lang="en-US" altLang="zh-CN" dirty="0" err="1"/>
              <a:t>sudo</a:t>
            </a:r>
            <a:r>
              <a:rPr kumimoji="1" lang="zh-CN" altLang="en-US" dirty="0"/>
              <a:t> 可以看到</a:t>
            </a:r>
            <a:r>
              <a:rPr kumimoji="1" lang="en-US" altLang="zh-CN" dirty="0"/>
              <a:t>root</a:t>
            </a:r>
            <a:r>
              <a:rPr kumimoji="1" lang="zh-CN" altLang="en-US" dirty="0"/>
              <a:t>对应的东西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92</a:t>
            </a:fld>
            <a:endParaRPr kumimoji="1" lang="zh-CN" altLang="en-US"/>
          </a:p>
        </p:txBody>
      </p:sp>
    </p:spTree>
    <p:extLst>
      <p:ext uri="{BB962C8B-B14F-4D97-AF65-F5344CB8AC3E}">
        <p14:creationId xmlns:p14="http://schemas.microsoft.com/office/powerpoint/2010/main" val="25921283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mount</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94</a:t>
            </a:fld>
            <a:endParaRPr kumimoji="1" lang="zh-CN" altLang="en-US"/>
          </a:p>
        </p:txBody>
      </p:sp>
    </p:spTree>
    <p:extLst>
      <p:ext uri="{BB962C8B-B14F-4D97-AF65-F5344CB8AC3E}">
        <p14:creationId xmlns:p14="http://schemas.microsoft.com/office/powerpoint/2010/main" val="3280566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hlinkClick r:id="rId3"/>
              </a:rPr>
              <a:t>Linux</a:t>
            </a:r>
            <a:r>
              <a:rPr lang="zh-CN" altLang="en-US" dirty="0">
                <a:hlinkClick r:id="rId3"/>
              </a:rPr>
              <a:t>终端</a:t>
            </a:r>
            <a:r>
              <a:rPr lang="en" altLang="zh-CN" dirty="0">
                <a:hlinkClick r:id="rId3"/>
              </a:rPr>
              <a:t>Terminal</a:t>
            </a:r>
            <a:r>
              <a:rPr lang="zh-CN" altLang="en-US" dirty="0">
                <a:hlinkClick r:id="rId3"/>
              </a:rPr>
              <a:t>常用快捷键 </a:t>
            </a:r>
            <a:endParaRPr lang="zh-CN" altLang="en-US" dirty="0"/>
          </a:p>
          <a:p>
            <a:r>
              <a:rPr lang="zh-CN" altLang="en-US" dirty="0"/>
              <a:t>快捷键 功能</a:t>
            </a:r>
            <a:br>
              <a:rPr lang="zh-CN" altLang="en-US" dirty="0"/>
            </a:br>
            <a:r>
              <a:rPr lang="en" altLang="zh-CN" sz="1200" kern="1200" dirty="0">
                <a:solidFill>
                  <a:schemeClr val="tx1"/>
                </a:solidFill>
                <a:effectLst/>
                <a:latin typeface="+mn-lt"/>
                <a:ea typeface="+mn-ea"/>
                <a:cs typeface="+mn-cs"/>
              </a:rPr>
              <a:t>CTRL+ALT+T </a:t>
            </a:r>
            <a:r>
              <a:rPr lang="zh-CN" altLang="en-US" sz="1200" kern="1200" dirty="0">
                <a:solidFill>
                  <a:schemeClr val="tx1"/>
                </a:solidFill>
                <a:effectLst/>
                <a:latin typeface="+mn-lt"/>
                <a:ea typeface="+mn-ea"/>
                <a:cs typeface="+mn-cs"/>
              </a:rPr>
              <a:t>打开终端</a:t>
            </a:r>
            <a:br>
              <a:rPr lang="zh-CN" altLang="en-US" dirty="0"/>
            </a:br>
            <a:r>
              <a:rPr lang="en" altLang="zh-CN" sz="1200" kern="1200" dirty="0" err="1">
                <a:solidFill>
                  <a:schemeClr val="tx1"/>
                </a:solidFill>
                <a:effectLst/>
                <a:latin typeface="+mn-lt"/>
                <a:ea typeface="+mn-ea"/>
                <a:cs typeface="+mn-cs"/>
              </a:rPr>
              <a:t>Ctrl+a</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光标移动到开始位置</a:t>
            </a:r>
            <a:br>
              <a:rPr lang="zh-CN" altLang="en-US" dirty="0"/>
            </a:br>
            <a:r>
              <a:rPr lang="en" altLang="zh-CN" sz="1200" kern="1200" dirty="0" err="1">
                <a:solidFill>
                  <a:schemeClr val="tx1"/>
                </a:solidFill>
                <a:effectLst/>
                <a:latin typeface="+mn-lt"/>
                <a:ea typeface="+mn-ea"/>
                <a:cs typeface="+mn-cs"/>
              </a:rPr>
              <a:t>Ctrl+e</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光标移动到最末尾</a:t>
            </a:r>
            <a:br>
              <a:rPr lang="zh-CN" altLang="en-US" dirty="0"/>
            </a:br>
            <a:r>
              <a:rPr lang="en" altLang="zh-CN" sz="1200" kern="1200" dirty="0" err="1">
                <a:solidFill>
                  <a:schemeClr val="tx1"/>
                </a:solidFill>
                <a:effectLst/>
                <a:latin typeface="+mn-lt"/>
                <a:ea typeface="+mn-ea"/>
                <a:cs typeface="+mn-cs"/>
              </a:rPr>
              <a:t>Ctrl+k</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删除此处至末尾的所有内容</a:t>
            </a:r>
            <a:br>
              <a:rPr lang="zh-CN" altLang="en-US" dirty="0"/>
            </a:br>
            <a:r>
              <a:rPr lang="en" altLang="zh-CN" sz="1200" kern="1200" dirty="0" err="1">
                <a:solidFill>
                  <a:schemeClr val="tx1"/>
                </a:solidFill>
                <a:effectLst/>
                <a:latin typeface="+mn-lt"/>
                <a:ea typeface="+mn-ea"/>
                <a:cs typeface="+mn-cs"/>
              </a:rPr>
              <a:t>Ctrl+u</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删除此处至开始的所有内容</a:t>
            </a:r>
            <a:br>
              <a:rPr lang="zh-CN" altLang="en-US" dirty="0"/>
            </a:br>
            <a:r>
              <a:rPr lang="en" altLang="zh-CN" dirty="0" err="1"/>
              <a:t>Ctrl+d</a:t>
            </a:r>
            <a:r>
              <a:rPr lang="en" altLang="zh-CN" dirty="0"/>
              <a:t> </a:t>
            </a:r>
            <a:r>
              <a:rPr lang="zh-CN" altLang="en-US" dirty="0"/>
              <a:t>删除当前字符</a:t>
            </a:r>
            <a:br>
              <a:rPr lang="zh-CN" altLang="en-US" dirty="0"/>
            </a:br>
            <a:r>
              <a:rPr lang="en" altLang="zh-CN" dirty="0" err="1"/>
              <a:t>Ctrl+h</a:t>
            </a:r>
            <a:r>
              <a:rPr lang="en" altLang="zh-CN" dirty="0"/>
              <a:t> </a:t>
            </a:r>
            <a:r>
              <a:rPr lang="zh-CN" altLang="en-US" dirty="0"/>
              <a:t>删除当前字符前一个字符</a:t>
            </a:r>
            <a:br>
              <a:rPr lang="zh-CN" altLang="en-US" dirty="0"/>
            </a:br>
            <a:r>
              <a:rPr lang="en" altLang="zh-CN" dirty="0" err="1"/>
              <a:t>Ctrl+w</a:t>
            </a:r>
            <a:r>
              <a:rPr lang="en" altLang="zh-CN" dirty="0"/>
              <a:t> </a:t>
            </a:r>
            <a:r>
              <a:rPr lang="zh-CN" altLang="en-US" dirty="0"/>
              <a:t>删除此处到左边的单词</a:t>
            </a:r>
            <a:br>
              <a:rPr lang="zh-CN" altLang="en-US" dirty="0"/>
            </a:br>
            <a:r>
              <a:rPr lang="en" altLang="zh-CN" dirty="0" err="1"/>
              <a:t>Ctrl+y</a:t>
            </a:r>
            <a:r>
              <a:rPr lang="en" altLang="zh-CN" dirty="0"/>
              <a:t> </a:t>
            </a:r>
            <a:r>
              <a:rPr lang="zh-CN" altLang="en-US" dirty="0"/>
              <a:t>粘贴由</a:t>
            </a:r>
            <a:r>
              <a:rPr lang="en" altLang="zh-CN" dirty="0" err="1"/>
              <a:t>Ctrl+u</a:t>
            </a:r>
            <a:r>
              <a:rPr lang="zh-CN" altLang="en" dirty="0"/>
              <a:t>， </a:t>
            </a:r>
            <a:r>
              <a:rPr lang="en" altLang="zh-CN" dirty="0" err="1"/>
              <a:t>Ctrl+d</a:t>
            </a:r>
            <a:r>
              <a:rPr lang="zh-CN" altLang="en" dirty="0"/>
              <a:t>， </a:t>
            </a:r>
            <a:r>
              <a:rPr lang="en" altLang="zh-CN" dirty="0" err="1"/>
              <a:t>Ctrl+w</a:t>
            </a:r>
            <a:r>
              <a:rPr lang="zh-CN" altLang="en-US" dirty="0"/>
              <a:t>删除的单词</a:t>
            </a:r>
            <a:br>
              <a:rPr lang="zh-CN" altLang="en-US" dirty="0"/>
            </a:br>
            <a:r>
              <a:rPr lang="en" altLang="zh-CN" sz="1200" kern="1200" dirty="0" err="1">
                <a:solidFill>
                  <a:schemeClr val="tx1"/>
                </a:solidFill>
                <a:effectLst/>
                <a:latin typeface="+mn-lt"/>
                <a:ea typeface="+mn-ea"/>
                <a:cs typeface="+mn-cs"/>
              </a:rPr>
              <a:t>Ctrl+l</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相当于</a:t>
            </a:r>
            <a:r>
              <a:rPr lang="en" altLang="zh-CN" sz="1200" kern="1200" dirty="0">
                <a:solidFill>
                  <a:schemeClr val="tx1"/>
                </a:solidFill>
                <a:effectLst/>
                <a:latin typeface="+mn-lt"/>
                <a:ea typeface="+mn-ea"/>
                <a:cs typeface="+mn-cs"/>
              </a:rPr>
              <a:t>clear</a:t>
            </a:r>
            <a:r>
              <a:rPr lang="zh-CN" altLang="e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即清屏</a:t>
            </a:r>
            <a:br>
              <a:rPr lang="zh-CN" altLang="en-US" dirty="0"/>
            </a:br>
            <a:r>
              <a:rPr lang="en" altLang="zh-CN" dirty="0" err="1"/>
              <a:t>Ctrl+r</a:t>
            </a:r>
            <a:r>
              <a:rPr lang="en" altLang="zh-CN" dirty="0"/>
              <a:t> </a:t>
            </a:r>
            <a:r>
              <a:rPr lang="zh-CN" altLang="en-US" dirty="0"/>
              <a:t>查找历史命令</a:t>
            </a:r>
            <a:br>
              <a:rPr lang="zh-CN" altLang="en-US" dirty="0"/>
            </a:br>
            <a:r>
              <a:rPr lang="en" altLang="zh-CN" dirty="0" err="1"/>
              <a:t>Ctrl+b</a:t>
            </a:r>
            <a:r>
              <a:rPr lang="en" altLang="zh-CN" dirty="0"/>
              <a:t> </a:t>
            </a:r>
            <a:r>
              <a:rPr lang="zh-CN" altLang="en-US" dirty="0"/>
              <a:t>向回移动光标</a:t>
            </a:r>
            <a:br>
              <a:rPr lang="zh-CN" altLang="en-US" dirty="0"/>
            </a:br>
            <a:r>
              <a:rPr lang="en" altLang="zh-CN" dirty="0" err="1"/>
              <a:t>Ctrl+f</a:t>
            </a:r>
            <a:r>
              <a:rPr lang="en" altLang="zh-CN" dirty="0"/>
              <a:t> </a:t>
            </a:r>
            <a:r>
              <a:rPr lang="zh-CN" altLang="en-US" dirty="0"/>
              <a:t>向前移动光标</a:t>
            </a:r>
            <a:br>
              <a:rPr lang="zh-CN" altLang="en-US" dirty="0"/>
            </a:br>
            <a:r>
              <a:rPr lang="en" altLang="zh-CN" dirty="0" err="1"/>
              <a:t>Ctrl+t</a:t>
            </a:r>
            <a:r>
              <a:rPr lang="en" altLang="zh-CN" dirty="0"/>
              <a:t> </a:t>
            </a:r>
            <a:r>
              <a:rPr lang="zh-CN" altLang="en-US" dirty="0"/>
              <a:t>将光标位置的字符和前一个字符进行位置交换</a:t>
            </a:r>
            <a:br>
              <a:rPr lang="zh-CN" altLang="en-US" dirty="0"/>
            </a:br>
            <a:r>
              <a:rPr lang="en" altLang="zh-CN" dirty="0"/>
              <a:t>Ctrl+&amp; </a:t>
            </a:r>
            <a:r>
              <a:rPr lang="zh-CN" altLang="en-US" dirty="0"/>
              <a:t>恢复 </a:t>
            </a:r>
            <a:r>
              <a:rPr lang="en" altLang="zh-CN" dirty="0" err="1"/>
              <a:t>ctrl+h</a:t>
            </a:r>
            <a:r>
              <a:rPr lang="en" altLang="zh-CN" dirty="0"/>
              <a:t> </a:t>
            </a:r>
            <a:r>
              <a:rPr lang="zh-CN" altLang="en-US" dirty="0"/>
              <a:t>或者 </a:t>
            </a:r>
            <a:r>
              <a:rPr lang="en" altLang="zh-CN" dirty="0" err="1"/>
              <a:t>ctrl+d</a:t>
            </a:r>
            <a:r>
              <a:rPr lang="en" altLang="zh-CN" dirty="0"/>
              <a:t> </a:t>
            </a:r>
            <a:r>
              <a:rPr lang="zh-CN" altLang="en-US" dirty="0"/>
              <a:t>或者 </a:t>
            </a:r>
            <a:r>
              <a:rPr lang="en" altLang="zh-CN" dirty="0" err="1"/>
              <a:t>ctrl+w</a:t>
            </a:r>
            <a:r>
              <a:rPr lang="en" altLang="zh-CN" dirty="0"/>
              <a:t> </a:t>
            </a:r>
            <a:r>
              <a:rPr lang="zh-CN" altLang="en-US" dirty="0"/>
              <a:t>删除的内容</a:t>
            </a:r>
            <a:br>
              <a:rPr lang="zh-CN" altLang="en-US" dirty="0"/>
            </a:br>
            <a:r>
              <a:rPr lang="en" altLang="zh-CN" dirty="0" err="1"/>
              <a:t>Ctrl+S</a:t>
            </a:r>
            <a:r>
              <a:rPr lang="en" altLang="zh-CN" dirty="0"/>
              <a:t> </a:t>
            </a:r>
            <a:r>
              <a:rPr lang="zh-CN" altLang="en-US" dirty="0"/>
              <a:t>暂停屏幕输出</a:t>
            </a:r>
            <a:br>
              <a:rPr lang="zh-CN" altLang="en-US" dirty="0"/>
            </a:br>
            <a:r>
              <a:rPr lang="en" altLang="zh-CN" dirty="0" err="1"/>
              <a:t>Ctrl+Q</a:t>
            </a:r>
            <a:r>
              <a:rPr lang="en" altLang="zh-CN" dirty="0"/>
              <a:t> </a:t>
            </a:r>
            <a:r>
              <a:rPr lang="zh-CN" altLang="en-US" dirty="0"/>
              <a:t>继续屏幕输出</a:t>
            </a:r>
            <a:br>
              <a:rPr lang="zh-CN" altLang="en-US" dirty="0"/>
            </a:br>
            <a:r>
              <a:rPr lang="en" altLang="zh-CN" dirty="0" err="1"/>
              <a:t>Ctrl+Left-Arrow</a:t>
            </a:r>
            <a:r>
              <a:rPr lang="en" altLang="zh-CN" dirty="0"/>
              <a:t> </a:t>
            </a:r>
            <a:r>
              <a:rPr lang="zh-CN" altLang="en-US" dirty="0"/>
              <a:t>光标移动到上一个单词的词首</a:t>
            </a:r>
            <a:br>
              <a:rPr lang="zh-CN" altLang="en-US" dirty="0"/>
            </a:br>
            <a:r>
              <a:rPr lang="en" altLang="zh-CN" dirty="0" err="1"/>
              <a:t>Ctrl+Right-Arrow</a:t>
            </a:r>
            <a:r>
              <a:rPr lang="en" altLang="zh-CN" dirty="0"/>
              <a:t> </a:t>
            </a:r>
            <a:r>
              <a:rPr lang="zh-CN" altLang="en-US" dirty="0"/>
              <a:t>光标移动到下一个单词的词尾</a:t>
            </a:r>
            <a:br>
              <a:rPr lang="zh-CN" altLang="en-US" dirty="0"/>
            </a:br>
            <a:r>
              <a:rPr lang="en" altLang="zh-CN" dirty="0" err="1"/>
              <a:t>Ctrl+p</a:t>
            </a:r>
            <a:r>
              <a:rPr lang="en" altLang="zh-CN" dirty="0"/>
              <a:t> </a:t>
            </a:r>
            <a:r>
              <a:rPr lang="zh-CN" altLang="en-US" dirty="0"/>
              <a:t>向上显示缓存命令</a:t>
            </a:r>
            <a:br>
              <a:rPr lang="zh-CN" altLang="en-US" dirty="0"/>
            </a:br>
            <a:r>
              <a:rPr lang="en" altLang="zh-CN" dirty="0" err="1"/>
              <a:t>Ctrl+n</a:t>
            </a:r>
            <a:r>
              <a:rPr lang="en" altLang="zh-CN" dirty="0"/>
              <a:t> </a:t>
            </a:r>
            <a:r>
              <a:rPr lang="zh-CN" altLang="en-US" dirty="0"/>
              <a:t>向下显示缓存命令</a:t>
            </a:r>
            <a:br>
              <a:rPr lang="zh-CN" altLang="en-US" dirty="0"/>
            </a:br>
            <a:r>
              <a:rPr lang="en" altLang="zh-CN" sz="1200" kern="1200" dirty="0" err="1">
                <a:solidFill>
                  <a:schemeClr val="tx1"/>
                </a:solidFill>
                <a:effectLst/>
                <a:latin typeface="+mn-lt"/>
                <a:ea typeface="+mn-ea"/>
                <a:cs typeface="+mn-cs"/>
              </a:rPr>
              <a:t>Ctrl+d</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关闭终端</a:t>
            </a:r>
            <a:br>
              <a:rPr lang="zh-CN" altLang="en-US" dirty="0"/>
            </a:br>
            <a:r>
              <a:rPr lang="en" altLang="zh-CN" dirty="0" err="1"/>
              <a:t>Ctrl+xx</a:t>
            </a:r>
            <a:r>
              <a:rPr lang="en" altLang="zh-CN" dirty="0"/>
              <a:t> </a:t>
            </a:r>
            <a:r>
              <a:rPr lang="zh-CN" altLang="en-US" dirty="0"/>
              <a:t>在</a:t>
            </a:r>
            <a:r>
              <a:rPr lang="en" altLang="zh-CN" dirty="0"/>
              <a:t>EOL</a:t>
            </a:r>
            <a:r>
              <a:rPr lang="zh-CN" altLang="en-US" dirty="0"/>
              <a:t>和当前光标位置移动</a:t>
            </a:r>
            <a:br>
              <a:rPr lang="zh-CN" altLang="en-US" dirty="0"/>
            </a:br>
            <a:r>
              <a:rPr lang="en" altLang="zh-CN" dirty="0" err="1"/>
              <a:t>Ctrl+x</a:t>
            </a:r>
            <a:r>
              <a:rPr lang="en" altLang="zh-CN" dirty="0"/>
              <a:t>@ </a:t>
            </a:r>
            <a:r>
              <a:rPr lang="zh-CN" altLang="en-US" dirty="0"/>
              <a:t>显示可能</a:t>
            </a:r>
            <a:r>
              <a:rPr lang="en" altLang="zh-CN" dirty="0"/>
              <a:t>hostname</a:t>
            </a:r>
            <a:r>
              <a:rPr lang="zh-CN" altLang="en-US" dirty="0"/>
              <a:t>补全</a:t>
            </a:r>
            <a:br>
              <a:rPr lang="zh-CN" altLang="en-US" dirty="0"/>
            </a:br>
            <a:r>
              <a:rPr lang="en" altLang="zh-CN" dirty="0" err="1"/>
              <a:t>Ctrl+c</a:t>
            </a:r>
            <a:r>
              <a:rPr lang="en" altLang="zh-CN" dirty="0"/>
              <a:t> </a:t>
            </a:r>
            <a:r>
              <a:rPr lang="zh-CN" altLang="en-US" dirty="0"/>
              <a:t>终止进程</a:t>
            </a:r>
            <a:r>
              <a:rPr lang="en-US" altLang="zh-CN" dirty="0"/>
              <a:t>/</a:t>
            </a:r>
            <a:r>
              <a:rPr lang="zh-CN" altLang="en-US" dirty="0"/>
              <a:t>命令</a:t>
            </a:r>
            <a:br>
              <a:rPr lang="zh-CN" altLang="en-US" dirty="0"/>
            </a:br>
            <a:r>
              <a:rPr lang="en" altLang="zh-CN" dirty="0"/>
              <a:t>Shift+</a:t>
            </a:r>
            <a:r>
              <a:rPr lang="zh-CN" altLang="en-US" dirty="0"/>
              <a:t>上或下 终端上下滚动</a:t>
            </a:r>
            <a:br>
              <a:rPr lang="zh-CN" altLang="en-US" dirty="0"/>
            </a:br>
            <a:r>
              <a:rPr lang="en" altLang="zh-CN" dirty="0" err="1"/>
              <a:t>Shift+PgUp</a:t>
            </a:r>
            <a:r>
              <a:rPr lang="en" altLang="zh-CN" dirty="0"/>
              <a:t>/</a:t>
            </a:r>
            <a:r>
              <a:rPr lang="en" altLang="zh-CN" dirty="0" err="1"/>
              <a:t>PgDn</a:t>
            </a:r>
            <a:r>
              <a:rPr lang="en" altLang="zh-CN" dirty="0"/>
              <a:t> </a:t>
            </a:r>
            <a:r>
              <a:rPr lang="zh-CN" altLang="en-US" dirty="0"/>
              <a:t>终端上下翻页滚动</a:t>
            </a:r>
            <a:br>
              <a:rPr lang="zh-CN" altLang="en-US" dirty="0"/>
            </a:br>
            <a:r>
              <a:rPr lang="en" altLang="zh-CN" sz="1200" kern="1200" dirty="0" err="1">
                <a:solidFill>
                  <a:schemeClr val="tx1"/>
                </a:solidFill>
                <a:effectLst/>
                <a:latin typeface="+mn-lt"/>
                <a:ea typeface="+mn-ea"/>
                <a:cs typeface="+mn-cs"/>
              </a:rPr>
              <a:t>Ctrl+Shift+n</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新终端</a:t>
            </a:r>
            <a:br>
              <a:rPr lang="zh-CN" altLang="en-US" dirty="0"/>
            </a:br>
            <a:r>
              <a:rPr lang="en" altLang="zh-CN" sz="1200" kern="1200" dirty="0">
                <a:solidFill>
                  <a:schemeClr val="tx1"/>
                </a:solidFill>
                <a:effectLst/>
                <a:latin typeface="+mn-lt"/>
                <a:ea typeface="+mn-ea"/>
                <a:cs typeface="+mn-cs"/>
              </a:rPr>
              <a:t>alt+F2 </a:t>
            </a:r>
            <a:r>
              <a:rPr lang="zh-CN" altLang="en-US" sz="1200" kern="1200" dirty="0">
                <a:solidFill>
                  <a:schemeClr val="tx1"/>
                </a:solidFill>
                <a:effectLst/>
                <a:latin typeface="+mn-lt"/>
                <a:ea typeface="+mn-ea"/>
                <a:cs typeface="+mn-cs"/>
              </a:rPr>
              <a:t>输入</a:t>
            </a:r>
            <a:r>
              <a:rPr lang="en" altLang="zh-CN" sz="1200" kern="1200" dirty="0">
                <a:solidFill>
                  <a:schemeClr val="tx1"/>
                </a:solidFill>
                <a:effectLst/>
                <a:latin typeface="+mn-lt"/>
                <a:ea typeface="+mn-ea"/>
                <a:cs typeface="+mn-cs"/>
              </a:rPr>
              <a:t>gnome-terminal</a:t>
            </a:r>
            <a:r>
              <a:rPr lang="zh-CN" altLang="en-US" sz="1200" kern="1200" dirty="0">
                <a:solidFill>
                  <a:schemeClr val="tx1"/>
                </a:solidFill>
                <a:effectLst/>
                <a:latin typeface="+mn-lt"/>
                <a:ea typeface="+mn-ea"/>
                <a:cs typeface="+mn-cs"/>
              </a:rPr>
              <a:t>打开终端</a:t>
            </a:r>
            <a:br>
              <a:rPr lang="zh-CN" altLang="en-US" dirty="0"/>
            </a:br>
            <a:r>
              <a:rPr lang="en" altLang="zh-CN" dirty="0" err="1"/>
              <a:t>Shift+Ctrl+T</a:t>
            </a:r>
            <a:r>
              <a:rPr lang="en" altLang="zh-CN" dirty="0"/>
              <a:t> </a:t>
            </a:r>
            <a:r>
              <a:rPr lang="zh-CN" altLang="en-US" dirty="0"/>
              <a:t>打开新的标签页</a:t>
            </a:r>
            <a:br>
              <a:rPr lang="zh-CN" altLang="en-US" dirty="0"/>
            </a:br>
            <a:r>
              <a:rPr lang="en" altLang="zh-CN" dirty="0" err="1"/>
              <a:t>Shift+Ctrl+W</a:t>
            </a:r>
            <a:r>
              <a:rPr lang="en" altLang="zh-CN" dirty="0"/>
              <a:t> </a:t>
            </a:r>
            <a:r>
              <a:rPr lang="zh-CN" altLang="en-US" dirty="0"/>
              <a:t>关闭标签页</a:t>
            </a:r>
            <a:br>
              <a:rPr lang="zh-CN" altLang="en-US" dirty="0"/>
            </a:br>
            <a:r>
              <a:rPr lang="en" altLang="zh-CN" dirty="0" err="1"/>
              <a:t>Shift+Ctrl+C</a:t>
            </a:r>
            <a:r>
              <a:rPr lang="en" altLang="zh-CN" dirty="0"/>
              <a:t> </a:t>
            </a:r>
            <a:r>
              <a:rPr lang="zh-CN" altLang="en-US" dirty="0"/>
              <a:t>复制</a:t>
            </a:r>
            <a:br>
              <a:rPr lang="zh-CN" altLang="en-US" dirty="0"/>
            </a:br>
            <a:r>
              <a:rPr lang="en" altLang="zh-CN" dirty="0" err="1"/>
              <a:t>Shift+Ctrl+V</a:t>
            </a:r>
            <a:r>
              <a:rPr lang="en" altLang="zh-CN" dirty="0"/>
              <a:t> </a:t>
            </a:r>
            <a:r>
              <a:rPr lang="zh-CN" altLang="en-US" dirty="0"/>
              <a:t>粘贴</a:t>
            </a:r>
            <a:br>
              <a:rPr lang="zh-CN" altLang="en-US" dirty="0"/>
            </a:br>
            <a:r>
              <a:rPr lang="en" altLang="zh-CN" dirty="0"/>
              <a:t>Alt+</a:t>
            </a:r>
            <a:r>
              <a:rPr lang="zh-CN" altLang="en-US" dirty="0"/>
              <a:t>数字 切换至对应的标签页</a:t>
            </a:r>
            <a:br>
              <a:rPr lang="zh-CN" altLang="en-US" dirty="0"/>
            </a:br>
            <a:r>
              <a:rPr lang="en" altLang="zh-CN" sz="1200" kern="1200" dirty="0" err="1">
                <a:solidFill>
                  <a:schemeClr val="tx1"/>
                </a:solidFill>
                <a:effectLst/>
                <a:latin typeface="+mn-lt"/>
                <a:ea typeface="+mn-ea"/>
                <a:cs typeface="+mn-cs"/>
              </a:rPr>
              <a:t>Shift+Ctrl+N</a:t>
            </a:r>
            <a:r>
              <a:rPr lang="en"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打开新的终端窗口</a:t>
            </a:r>
            <a:br>
              <a:rPr lang="zh-CN" altLang="en-US" dirty="0"/>
            </a:br>
            <a:r>
              <a:rPr lang="en" altLang="zh-CN" dirty="0" err="1"/>
              <a:t>Shift+Ctrl+Q</a:t>
            </a:r>
            <a:r>
              <a:rPr lang="en" altLang="zh-CN" dirty="0"/>
              <a:t> </a:t>
            </a:r>
            <a:r>
              <a:rPr lang="zh-CN" altLang="en-US" dirty="0"/>
              <a:t>管壁终端窗口</a:t>
            </a:r>
            <a:br>
              <a:rPr lang="zh-CN" altLang="en-US" dirty="0"/>
            </a:br>
            <a:r>
              <a:rPr lang="en" altLang="zh-CN" dirty="0" err="1"/>
              <a:t>Shift+Ctrl+PgUp</a:t>
            </a:r>
            <a:r>
              <a:rPr lang="en" altLang="zh-CN" dirty="0"/>
              <a:t>/</a:t>
            </a:r>
            <a:r>
              <a:rPr lang="en" altLang="zh-CN" dirty="0" err="1"/>
              <a:t>PgDn</a:t>
            </a:r>
            <a:r>
              <a:rPr lang="en" altLang="zh-CN" dirty="0"/>
              <a:t> </a:t>
            </a:r>
            <a:r>
              <a:rPr lang="zh-CN" altLang="en-US" dirty="0"/>
              <a:t>左移右移标签页</a:t>
            </a:r>
            <a:br>
              <a:rPr lang="zh-CN" altLang="en-US" dirty="0"/>
            </a:br>
            <a:r>
              <a:rPr lang="en" altLang="zh-CN" dirty="0" err="1"/>
              <a:t>Ctrl+PgUp</a:t>
            </a:r>
            <a:r>
              <a:rPr lang="en" altLang="zh-CN" dirty="0"/>
              <a:t>/</a:t>
            </a:r>
            <a:r>
              <a:rPr lang="en" altLang="zh-CN" dirty="0" err="1"/>
              <a:t>PgDn</a:t>
            </a:r>
            <a:r>
              <a:rPr lang="en" altLang="zh-CN" dirty="0"/>
              <a:t> </a:t>
            </a:r>
            <a:r>
              <a:rPr lang="zh-CN" altLang="en-US" dirty="0"/>
              <a:t>切换标签页</a:t>
            </a:r>
            <a:br>
              <a:rPr lang="zh-CN" altLang="en-US" dirty="0"/>
            </a:br>
            <a:r>
              <a:rPr lang="en" altLang="zh-CN" dirty="0"/>
              <a:t>F1 </a:t>
            </a:r>
            <a:r>
              <a:rPr lang="zh-CN" altLang="en-US" dirty="0"/>
              <a:t>打开帮助指南</a:t>
            </a:r>
            <a:br>
              <a:rPr lang="zh-CN" altLang="en-US" dirty="0"/>
            </a:br>
            <a:r>
              <a:rPr lang="en" altLang="zh-CN" dirty="0"/>
              <a:t>F10 </a:t>
            </a:r>
            <a:r>
              <a:rPr lang="zh-CN" altLang="en-US" dirty="0"/>
              <a:t>激活菜单栏</a:t>
            </a:r>
            <a:br>
              <a:rPr lang="zh-CN" altLang="en-US" dirty="0"/>
            </a:br>
            <a:r>
              <a:rPr lang="en" altLang="zh-CN" dirty="0"/>
              <a:t>F11 </a:t>
            </a:r>
            <a:r>
              <a:rPr lang="zh-CN" altLang="en-US" dirty="0"/>
              <a:t>全屏切换</a:t>
            </a:r>
          </a:p>
          <a:p>
            <a:r>
              <a:rPr lang="en" altLang="zh-CN" dirty="0" err="1"/>
              <a:t>Alt+F</a:t>
            </a:r>
            <a:r>
              <a:rPr lang="en" altLang="zh-CN" dirty="0"/>
              <a:t> </a:t>
            </a:r>
            <a:r>
              <a:rPr lang="zh-CN" altLang="en-US" dirty="0"/>
              <a:t>打开 “文件” 菜单（</a:t>
            </a:r>
            <a:r>
              <a:rPr lang="en" altLang="zh-CN" dirty="0"/>
              <a:t>file</a:t>
            </a:r>
            <a:r>
              <a:rPr lang="zh-CN" altLang="en" dirty="0"/>
              <a:t>）</a:t>
            </a:r>
            <a:br>
              <a:rPr lang="zh-CN" altLang="en" dirty="0"/>
            </a:br>
            <a:r>
              <a:rPr lang="en" altLang="zh-CN" dirty="0" err="1"/>
              <a:t>Alt+E</a:t>
            </a:r>
            <a:r>
              <a:rPr lang="en" altLang="zh-CN" dirty="0"/>
              <a:t> </a:t>
            </a:r>
            <a:r>
              <a:rPr lang="zh-CN" altLang="en-US" dirty="0"/>
              <a:t>打开 “编辑” 菜单（</a:t>
            </a:r>
            <a:r>
              <a:rPr lang="en" altLang="zh-CN" dirty="0"/>
              <a:t>edit</a:t>
            </a:r>
            <a:r>
              <a:rPr lang="zh-CN" altLang="en" dirty="0"/>
              <a:t>）</a:t>
            </a:r>
            <a:br>
              <a:rPr lang="zh-CN" altLang="en" dirty="0"/>
            </a:br>
            <a:r>
              <a:rPr lang="en" altLang="zh-CN" dirty="0" err="1"/>
              <a:t>Alt+V</a:t>
            </a:r>
            <a:r>
              <a:rPr lang="en" altLang="zh-CN" dirty="0"/>
              <a:t> </a:t>
            </a:r>
            <a:r>
              <a:rPr lang="zh-CN" altLang="en-US" dirty="0"/>
              <a:t>打开 “查看” 菜单（</a:t>
            </a:r>
            <a:r>
              <a:rPr lang="en" altLang="zh-CN" dirty="0"/>
              <a:t>view</a:t>
            </a:r>
            <a:r>
              <a:rPr lang="zh-CN" altLang="en" dirty="0"/>
              <a:t>）</a:t>
            </a:r>
            <a:br>
              <a:rPr lang="zh-CN" altLang="en" dirty="0"/>
            </a:br>
            <a:r>
              <a:rPr lang="en" altLang="zh-CN" dirty="0" err="1"/>
              <a:t>Alt+S</a:t>
            </a:r>
            <a:r>
              <a:rPr lang="en" altLang="zh-CN" dirty="0"/>
              <a:t> </a:t>
            </a:r>
            <a:r>
              <a:rPr lang="zh-CN" altLang="en-US" dirty="0"/>
              <a:t>打开 “搜索” 菜单（</a:t>
            </a:r>
            <a:r>
              <a:rPr lang="en" altLang="zh-CN" dirty="0"/>
              <a:t>search</a:t>
            </a:r>
            <a:r>
              <a:rPr lang="zh-CN" altLang="en" dirty="0"/>
              <a:t>）</a:t>
            </a:r>
            <a:br>
              <a:rPr lang="zh-CN" altLang="en" dirty="0"/>
            </a:br>
            <a:r>
              <a:rPr lang="en" altLang="zh-CN" dirty="0" err="1"/>
              <a:t>Alt+T</a:t>
            </a:r>
            <a:r>
              <a:rPr lang="en" altLang="zh-CN" dirty="0"/>
              <a:t> </a:t>
            </a:r>
            <a:r>
              <a:rPr lang="zh-CN" altLang="en-US" dirty="0"/>
              <a:t>打开 “终端” 菜单（</a:t>
            </a:r>
            <a:r>
              <a:rPr lang="en" altLang="zh-CN" dirty="0"/>
              <a:t>terminal</a:t>
            </a:r>
            <a:r>
              <a:rPr lang="zh-CN" altLang="en" dirty="0"/>
              <a:t>）</a:t>
            </a:r>
            <a:br>
              <a:rPr lang="zh-CN" altLang="en" dirty="0"/>
            </a:br>
            <a:r>
              <a:rPr lang="en" altLang="zh-CN" dirty="0" err="1"/>
              <a:t>Alt+H</a:t>
            </a:r>
            <a:r>
              <a:rPr lang="en" altLang="zh-CN" dirty="0"/>
              <a:t> </a:t>
            </a:r>
            <a:r>
              <a:rPr lang="zh-CN" altLang="en-US" dirty="0"/>
              <a:t>打开 “帮助” 菜单（</a:t>
            </a:r>
            <a:r>
              <a:rPr lang="en" altLang="zh-CN" dirty="0"/>
              <a:t>help</a:t>
            </a:r>
            <a:r>
              <a:rPr lang="zh-CN" altLang="en" dirty="0"/>
              <a:t>）</a:t>
            </a:r>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95</a:t>
            </a:fld>
            <a:endParaRPr kumimoji="1" lang="zh-CN" altLang="en-US"/>
          </a:p>
        </p:txBody>
      </p:sp>
    </p:spTree>
    <p:extLst>
      <p:ext uri="{BB962C8B-B14F-4D97-AF65-F5344CB8AC3E}">
        <p14:creationId xmlns:p14="http://schemas.microsoft.com/office/powerpoint/2010/main" val="13111282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mv</a:t>
            </a:r>
            <a:r>
              <a:rPr kumimoji="1" lang="zh-CN" altLang="en-US" dirty="0"/>
              <a:t> 源文件夹 目标文件夹</a:t>
            </a:r>
            <a:endParaRPr kumimoji="1" lang="en-US" altLang="zh-CN" dirty="0"/>
          </a:p>
          <a:p>
            <a:r>
              <a:rPr kumimoji="1" lang="zh-CN" altLang="en-US" dirty="0"/>
              <a:t>如果目标文件夹里面原来有文件</a:t>
            </a:r>
            <a:r>
              <a:rPr kumimoji="1" lang="en-US" altLang="zh-CN" dirty="0"/>
              <a:t>o</a:t>
            </a:r>
          </a:p>
          <a:p>
            <a:r>
              <a:rPr kumimoji="1" lang="zh-CN" altLang="en-US" dirty="0"/>
              <a:t>这样之后就没有了 </a:t>
            </a:r>
            <a:endParaRPr kumimoji="1" lang="en-US" altLang="zh-CN"/>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96</a:t>
            </a:fld>
            <a:endParaRPr kumimoji="1" lang="zh-CN" altLang="en-US"/>
          </a:p>
        </p:txBody>
      </p:sp>
    </p:spTree>
    <p:extLst>
      <p:ext uri="{BB962C8B-B14F-4D97-AF65-F5344CB8AC3E}">
        <p14:creationId xmlns:p14="http://schemas.microsoft.com/office/powerpoint/2010/main" val="42486319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MIT</a:t>
            </a:r>
            <a:r>
              <a:rPr lang="zh-CN" altLang="en-US" dirty="0"/>
              <a:t>于</a:t>
            </a:r>
            <a:r>
              <a:rPr lang="en-US" altLang="zh-CN" dirty="0"/>
              <a:t>1961</a:t>
            </a:r>
            <a:r>
              <a:rPr lang="zh-CN" altLang="en-US" dirty="0"/>
              <a:t>年在</a:t>
            </a:r>
            <a:r>
              <a:rPr lang="en" altLang="zh-CN" dirty="0"/>
              <a:t>IBM7094</a:t>
            </a:r>
            <a:r>
              <a:rPr lang="zh-CN" altLang="en-US" dirty="0"/>
              <a:t>型机器上实现了首个分时系统</a:t>
            </a:r>
            <a:r>
              <a:rPr lang="en" altLang="zh-CN" dirty="0"/>
              <a:t>CTSS</a:t>
            </a:r>
            <a:r>
              <a:rPr lang="zh-CN" altLang="en" dirty="0"/>
              <a:t>（</a:t>
            </a:r>
            <a:r>
              <a:rPr lang="en" altLang="zh-CN" dirty="0"/>
              <a:t>Compatible Time-Sharing System</a:t>
            </a:r>
            <a:r>
              <a:rPr lang="zh-CN" altLang="en" dirty="0"/>
              <a:t>，</a:t>
            </a:r>
            <a:r>
              <a:rPr lang="zh-CN" altLang="en-US" dirty="0"/>
              <a:t>相容分时系统），在计算机界享有盛誉。</a:t>
            </a:r>
            <a:endParaRPr lang="en-US" altLang="zh-CN" dirty="0"/>
          </a:p>
          <a:p>
            <a:endParaRPr lang="en-US" altLang="zh-CN" dirty="0"/>
          </a:p>
          <a:p>
            <a:endParaRPr kumimoji="1" lang="en-US" altLang="zh-CN" dirty="0"/>
          </a:p>
          <a:p>
            <a:r>
              <a:rPr kumimoji="1" lang="en-US" altLang="zh-CN" dirty="0"/>
              <a:t>1960</a:t>
            </a:r>
            <a:r>
              <a:rPr kumimoji="1" lang="zh-CN" altLang="en-US" dirty="0"/>
              <a:t>年代以前的计算机都是顺序处理的 要跑一个什么 就把他跑完 然后再跑下一个 </a:t>
            </a:r>
            <a:endParaRPr kumimoji="1" lang="en-US" altLang="zh-CN" dirty="0"/>
          </a:p>
          <a:p>
            <a:r>
              <a:rPr kumimoji="1" lang="zh-CN" altLang="en-US" dirty="0"/>
              <a:t>计算机的指令存储在纸带上 然后装载到内存里 </a:t>
            </a:r>
            <a:endParaRPr kumimoji="1" lang="en-US" altLang="zh-CN" dirty="0"/>
          </a:p>
          <a:p>
            <a:endParaRPr kumimoji="1" lang="en-US" altLang="zh-CN" dirty="0"/>
          </a:p>
          <a:p>
            <a:endParaRPr kumimoji="1" lang="en-US" altLang="zh-CN" dirty="0"/>
          </a:p>
          <a:p>
            <a:r>
              <a:rPr kumimoji="1" lang="zh-CN" altLang="en-US" dirty="0"/>
              <a:t>但是</a:t>
            </a:r>
            <a:r>
              <a:rPr kumimoji="1" lang="en-US" altLang="zh-CN" dirty="0" err="1"/>
              <a:t>multics</a:t>
            </a:r>
            <a:r>
              <a:rPr kumimoji="1" lang="zh-CN" altLang="en-US" dirty="0"/>
              <a:t>的目标是分时运算 把</a:t>
            </a:r>
            <a:r>
              <a:rPr kumimoji="1" lang="en-US" altLang="zh-CN" dirty="0" err="1"/>
              <a:t>cpu</a:t>
            </a:r>
            <a:r>
              <a:rPr kumimoji="1" lang="zh-CN" altLang="en-US" dirty="0"/>
              <a:t>和内存 分开 一会儿跑这个一会跑那个</a:t>
            </a:r>
            <a:endParaRPr kumimoji="1" lang="en-US" altLang="zh-CN" dirty="0"/>
          </a:p>
          <a:p>
            <a:r>
              <a:rPr kumimoji="1" lang="zh-CN" altLang="en-US" dirty="0"/>
              <a:t>一会跟你说话 一会儿跟他说话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之后的</a:t>
            </a:r>
            <a:r>
              <a:rPr lang="en-US" altLang="zh-CN" dirty="0"/>
              <a:t>1963</a:t>
            </a:r>
            <a:r>
              <a:rPr lang="zh-CN" altLang="en-US" dirty="0"/>
              <a:t>年，</a:t>
            </a:r>
            <a:r>
              <a:rPr lang="en" altLang="zh-CN" dirty="0"/>
              <a:t>MIT</a:t>
            </a:r>
            <a:r>
              <a:rPr lang="zh-CN" altLang="en-US" dirty="0"/>
              <a:t>启动</a:t>
            </a:r>
            <a:r>
              <a:rPr lang="en" altLang="zh-CN" dirty="0"/>
              <a:t>MAC</a:t>
            </a:r>
            <a:r>
              <a:rPr lang="zh-CN" altLang="en-US" dirty="0"/>
              <a:t>计划。计划以</a:t>
            </a:r>
            <a:r>
              <a:rPr lang="en" altLang="zh-CN" dirty="0"/>
              <a:t>IBM</a:t>
            </a:r>
            <a:r>
              <a:rPr lang="zh-CN" altLang="en-US" dirty="0"/>
              <a:t>大型机为主体，连接了</a:t>
            </a:r>
            <a:r>
              <a:rPr lang="en-US" altLang="zh-CN" dirty="0"/>
              <a:t>160</a:t>
            </a:r>
            <a:r>
              <a:rPr lang="zh-CN" altLang="en-US" dirty="0"/>
              <a:t>台终端，分别位于 教职员家和校区四处，允许</a:t>
            </a:r>
            <a:r>
              <a:rPr lang="en-US" altLang="zh-CN" dirty="0"/>
              <a:t>30</a:t>
            </a:r>
            <a:r>
              <a:rPr lang="zh-CN" altLang="en-US" dirty="0"/>
              <a:t>名用户同时使用。然而到了</a:t>
            </a:r>
            <a:r>
              <a:rPr lang="en-US" altLang="zh-CN" dirty="0"/>
              <a:t>1965</a:t>
            </a:r>
            <a:r>
              <a:rPr lang="zh-CN" altLang="en-US" dirty="0"/>
              <a:t>年，</a:t>
            </a:r>
            <a:r>
              <a:rPr lang="en" altLang="zh-CN" dirty="0"/>
              <a:t>MAC</a:t>
            </a:r>
            <a:r>
              <a:rPr lang="zh-CN" altLang="en-US" dirty="0"/>
              <a:t>就已不堪负荷。</a:t>
            </a:r>
            <a:r>
              <a:rPr lang="en" altLang="zh-CN" dirty="0"/>
              <a:t>MIT</a:t>
            </a:r>
            <a:r>
              <a:rPr lang="zh-CN" altLang="en-US" dirty="0"/>
              <a:t>决定开发更大的分时系统</a:t>
            </a:r>
            <a:r>
              <a:rPr lang="en-US" altLang="zh-CN" dirty="0"/>
              <a:t>—— </a:t>
            </a:r>
            <a:r>
              <a:rPr lang="en" altLang="zh-CN" dirty="0"/>
              <a:t>MULTICS</a:t>
            </a:r>
            <a:r>
              <a:rPr lang="zh-CN" altLang="en" dirty="0"/>
              <a:t>（</a:t>
            </a:r>
            <a:r>
              <a:rPr lang="en" altLang="zh-CN" dirty="0" err="1"/>
              <a:t>MULTiplexed</a:t>
            </a:r>
            <a:r>
              <a:rPr lang="en" altLang="zh-CN" dirty="0"/>
              <a:t> Information and </a:t>
            </a:r>
            <a:r>
              <a:rPr lang="en" altLang="zh-CN" dirty="0" err="1"/>
              <a:t>Coputing</a:t>
            </a:r>
            <a:r>
              <a:rPr lang="en" altLang="zh-CN" dirty="0"/>
              <a:t> System</a:t>
            </a:r>
            <a:r>
              <a:rPr lang="zh-CN" altLang="en" dirty="0"/>
              <a:t>，</a:t>
            </a:r>
            <a:r>
              <a:rPr lang="zh-CN" altLang="en-US" dirty="0"/>
              <a:t>多路信息与计算系统）。计划中的</a:t>
            </a:r>
            <a:r>
              <a:rPr lang="en" altLang="zh-CN" dirty="0"/>
              <a:t>MULTICS</a:t>
            </a:r>
            <a:r>
              <a:rPr lang="zh-CN" altLang="en-US" dirty="0"/>
              <a:t>将史无前例地连接</a:t>
            </a:r>
            <a:r>
              <a:rPr lang="en-US" altLang="zh-CN" dirty="0"/>
              <a:t>1000</a:t>
            </a:r>
            <a:r>
              <a:rPr lang="zh-CN" altLang="en-US" dirty="0"/>
              <a:t>台终端，支持</a:t>
            </a:r>
            <a:r>
              <a:rPr lang="en-US" altLang="zh-CN" dirty="0"/>
              <a:t>300</a:t>
            </a:r>
            <a:r>
              <a:rPr lang="zh-CN" altLang="en-US" dirty="0"/>
              <a:t>名用户同时使用，它将带给计算机界更加成熟的分 时系统理念和新的硬件设计思路。</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97</a:t>
            </a:fld>
            <a:endParaRPr kumimoji="1" lang="zh-CN" altLang="en-US"/>
          </a:p>
        </p:txBody>
      </p:sp>
    </p:spTree>
    <p:extLst>
      <p:ext uri="{BB962C8B-B14F-4D97-AF65-F5344CB8AC3E}">
        <p14:creationId xmlns:p14="http://schemas.microsoft.com/office/powerpoint/2010/main" val="22226184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a:t>
            </a:r>
            <a:r>
              <a:rPr lang="en" altLang="zh-CN" dirty="0"/>
              <a:t>IBM</a:t>
            </a:r>
            <a:r>
              <a:rPr lang="zh-CN" altLang="en-US" dirty="0"/>
              <a:t>无意参与，而通用电气公司（</a:t>
            </a:r>
            <a:r>
              <a:rPr lang="en" altLang="zh-CN" dirty="0"/>
              <a:t>General Electric</a:t>
            </a:r>
            <a:r>
              <a:rPr lang="zh-CN" altLang="en" dirty="0"/>
              <a:t>）</a:t>
            </a:r>
            <a:r>
              <a:rPr lang="zh-CN" altLang="en-US" dirty="0"/>
              <a:t>力推他们的</a:t>
            </a:r>
            <a:r>
              <a:rPr lang="en" altLang="zh-CN" dirty="0"/>
              <a:t>GE645</a:t>
            </a:r>
            <a:r>
              <a:rPr lang="zh-CN" altLang="en-US" dirty="0"/>
              <a:t>主机，</a:t>
            </a:r>
            <a:r>
              <a:rPr lang="en" altLang="zh-CN" dirty="0"/>
              <a:t>MIT</a:t>
            </a:r>
            <a:r>
              <a:rPr lang="zh-CN" altLang="en-US" dirty="0"/>
              <a:t>与</a:t>
            </a:r>
            <a:r>
              <a:rPr lang="en" altLang="zh-CN" dirty="0"/>
              <a:t>GE</a:t>
            </a:r>
            <a:r>
              <a:rPr lang="zh-CN" altLang="en-US" dirty="0"/>
              <a:t>合作，又找来贝尔实验室城堡软件工程，开始了新系统的研发。</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98</a:t>
            </a:fld>
            <a:endParaRPr kumimoji="1" lang="zh-CN" altLang="en-US"/>
          </a:p>
        </p:txBody>
      </p:sp>
    </p:spTree>
    <p:extLst>
      <p:ext uri="{BB962C8B-B14F-4D97-AF65-F5344CB8AC3E}">
        <p14:creationId xmlns:p14="http://schemas.microsoft.com/office/powerpoint/2010/main" val="14494779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Bell Labs, GE, and MIT</a:t>
            </a:r>
            <a:r>
              <a:rPr lang="zh-CN" altLang="en-US" dirty="0"/>
              <a:t>都是巨头 有一个巨大的梦想 </a:t>
            </a:r>
            <a:endParaRPr lang="en-US" altLang="zh-CN" dirty="0"/>
          </a:p>
          <a:p>
            <a:r>
              <a:rPr kumimoji="1" lang="en-US" altLang="zh-CN" dirty="0"/>
              <a:t>GE645</a:t>
            </a:r>
            <a:r>
              <a:rPr kumimoji="1" lang="zh-CN" altLang="en-US" dirty="0"/>
              <a:t>确实是好东西 那个时候的电路板 直插型的电阻 </a:t>
            </a:r>
            <a:r>
              <a:rPr kumimoji="1" lang="en-US" altLang="zh-CN" dirty="0" err="1"/>
              <a:t>pcb</a:t>
            </a:r>
            <a:r>
              <a:rPr kumimoji="1" lang="zh-CN" altLang="en-US" dirty="0"/>
              <a:t>布线都很理性 规矩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99</a:t>
            </a:fld>
            <a:endParaRPr kumimoji="1" lang="zh-CN" altLang="en-US"/>
          </a:p>
        </p:txBody>
      </p:sp>
    </p:spTree>
    <p:extLst>
      <p:ext uri="{BB962C8B-B14F-4D97-AF65-F5344CB8AC3E}">
        <p14:creationId xmlns:p14="http://schemas.microsoft.com/office/powerpoint/2010/main" val="300739020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McIlroy joined </a:t>
            </a:r>
            <a:r>
              <a:rPr lang="en" altLang="zh-CN" dirty="0">
                <a:hlinkClick r:id="rId3" tooltip="Bell Labs"/>
              </a:rPr>
              <a:t>Bell Laboratories</a:t>
            </a:r>
            <a:r>
              <a:rPr lang="en" altLang="zh-CN" dirty="0"/>
              <a:t> in 1958; from 1965 to 1986 was head of its Computing Techniques Research Department (the birthplace of the Unix operating system), and thereafter was Distinguished Member of Technical Staff.</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b="1" dirty="0"/>
              <a:t>Martin Richards </a:t>
            </a:r>
            <a:r>
              <a:rPr kumimoji="1" lang="zh-CN" altLang="en-US" b="1" dirty="0"/>
              <a:t>是剑桥大学的访问学者</a:t>
            </a:r>
            <a:endParaRPr kumimoji="1"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BCPL</a:t>
            </a:r>
            <a:r>
              <a:rPr kumimoji="1" lang="zh-CN" altLang="en-US" b="1" dirty="0"/>
              <a:t>很小只有</a:t>
            </a:r>
            <a:r>
              <a:rPr kumimoji="1" lang="en-US" altLang="zh-CN" b="1" dirty="0"/>
              <a:t>16k</a:t>
            </a:r>
            <a:r>
              <a:rPr kumimoji="1" lang="zh-CN" altLang="en-US" b="1" dirty="0"/>
              <a:t> </a:t>
            </a:r>
            <a:r>
              <a:rPr kumimoji="1" lang="en-US" altLang="zh-CN" b="1" dirty="0"/>
              <a:t>,</a:t>
            </a:r>
            <a:r>
              <a:rPr kumimoji="1" lang="zh-CN" altLang="en-US" b="1" dirty="0"/>
              <a:t>他不光是一个编译器</a:t>
            </a:r>
            <a:r>
              <a:rPr kumimoji="1" lang="en-US" altLang="zh-CN" b="1" dirty="0"/>
              <a:t>,</a:t>
            </a:r>
            <a:r>
              <a:rPr kumimoji="1" lang="zh-CN" altLang="en-US" b="1" dirty="0"/>
              <a:t>而且还是一个可以自举的编译器</a:t>
            </a:r>
            <a:endParaRPr kumimoji="1"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 altLang="zh-CN" b="1"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100</a:t>
            </a:fld>
            <a:endParaRPr kumimoji="1" lang="zh-CN" altLang="en-US"/>
          </a:p>
        </p:txBody>
      </p:sp>
    </p:spTree>
    <p:extLst>
      <p:ext uri="{BB962C8B-B14F-4D97-AF65-F5344CB8AC3E}">
        <p14:creationId xmlns:p14="http://schemas.microsoft.com/office/powerpoint/2010/main" val="23923318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什么是编译器呢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就是一种把高级语言写的程序翻译成计算机能懂得</a:t>
            </a:r>
            <a:r>
              <a:rPr lang="en-US" altLang="zh-CN" b="1" dirty="0"/>
              <a:t>01010</a:t>
            </a:r>
            <a:r>
              <a:rPr lang="zh-CN" altLang="en-US" b="1" dirty="0"/>
              <a:t>计算机指令的这样一种翻译器</a:t>
            </a:r>
            <a:r>
              <a:rPr lang="en-US" altLang="zh-CN"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b="1" dirty="0"/>
              <a:t>这个</a:t>
            </a:r>
            <a:r>
              <a:rPr lang="zh-CN" altLang="en-US" b="1" dirty="0"/>
              <a:t>编译器能够自举 意思就是 他能够自己编译自己 把自己的源代码放进去 就可以出来编译之后的程序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这个程序还可以继续编译自己的源代码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这个过程叫做自举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但是第一个编译器从哪里来的呢</a:t>
            </a:r>
            <a:r>
              <a:rPr lang="en-US" altLang="zh-CN" b="1" dirty="0"/>
              <a:t>?</a:t>
            </a:r>
            <a:r>
              <a:rPr lang="en"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a:t>
            </a:r>
            <a:endParaRPr lang="en"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t>. </a:t>
            </a:r>
            <a:r>
              <a:rPr lang="en" altLang="zh-CN" dirty="0">
                <a:hlinkClick r:id="rId3" tooltip="Niklaus Wirth"/>
              </a:rPr>
              <a:t>Niklaus Wirth</a:t>
            </a:r>
            <a:r>
              <a:rPr lang="en" altLang="zh-CN" dirty="0"/>
              <a:t> reported that he wrote the first </a:t>
            </a:r>
            <a:r>
              <a:rPr lang="en" altLang="zh-CN" dirty="0">
                <a:hlinkClick r:id="rId4" tooltip="Pascal programming language"/>
              </a:rPr>
              <a:t>Pascal</a:t>
            </a:r>
            <a:r>
              <a:rPr lang="en" altLang="zh-CN" dirty="0"/>
              <a:t> compiler in </a:t>
            </a:r>
            <a:r>
              <a:rPr lang="en" altLang="zh-CN" dirty="0">
                <a:hlinkClick r:id="rId5" tooltip="Fortran"/>
              </a:rPr>
              <a:t>Fortran</a:t>
            </a:r>
            <a:r>
              <a:rPr lang="en"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如果你要编译的东西和原来不是一个架构的 或者说 不是一个指令集的话 </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就需要交叉编译 </a:t>
            </a:r>
            <a:endParaRPr lang="en-US" altLang="zh-CN" b="1"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101</a:t>
            </a:fld>
            <a:endParaRPr kumimoji="1" lang="zh-CN" altLang="en-US"/>
          </a:p>
        </p:txBody>
      </p:sp>
    </p:spTree>
    <p:extLst>
      <p:ext uri="{BB962C8B-B14F-4D97-AF65-F5344CB8AC3E}">
        <p14:creationId xmlns:p14="http://schemas.microsoft.com/office/powerpoint/2010/main" val="1974613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man</a:t>
            </a:r>
            <a:r>
              <a:rPr kumimoji="1" lang="zh-CN" altLang="en-US" dirty="0"/>
              <a:t> </a:t>
            </a:r>
            <a:r>
              <a:rPr kumimoji="1" lang="en-US" altLang="zh-CN" dirty="0"/>
              <a:t>–help</a:t>
            </a:r>
            <a:r>
              <a:rPr kumimoji="1" lang="zh-CN" altLang="en-US" dirty="0"/>
              <a:t> 发现了什么</a:t>
            </a:r>
            <a:endParaRPr kumimoji="1" lang="en-US" altLang="zh-CN" dirty="0"/>
          </a:p>
          <a:p>
            <a:r>
              <a:rPr kumimoji="1" lang="en-US" altLang="zh-CN" dirty="0"/>
              <a:t>-k= apropos</a:t>
            </a:r>
          </a:p>
          <a:p>
            <a:endParaRPr kumimoji="1" lang="en-US" altLang="zh-CN" dirty="0"/>
          </a:p>
          <a:p>
            <a:endParaRPr kumimoji="1" lang="en-US" altLang="zh-CN" dirty="0"/>
          </a:p>
          <a:p>
            <a:r>
              <a:rPr kumimoji="1" lang="en" altLang="zh-CN" dirty="0"/>
              <a:t>1</a:t>
            </a:r>
            <a:r>
              <a:rPr kumimoji="1" lang="zh-CN" altLang="en" dirty="0"/>
              <a:t>、</a:t>
            </a:r>
            <a:r>
              <a:rPr kumimoji="1" lang="en" altLang="zh-CN" dirty="0" err="1"/>
              <a:t>baiwhatis</a:t>
            </a:r>
            <a:r>
              <a:rPr kumimoji="1" lang="en" altLang="zh-CN" dirty="0"/>
              <a:t> ls</a:t>
            </a:r>
          </a:p>
          <a:p>
            <a:r>
              <a:rPr kumimoji="1" lang="zh-CN" altLang="en-US" dirty="0"/>
              <a:t>简单告诉你这个命令干啥的（</a:t>
            </a:r>
            <a:r>
              <a:rPr kumimoji="1" lang="en" altLang="zh-CN" dirty="0" err="1"/>
              <a:t>duwhat</a:t>
            </a:r>
            <a:r>
              <a:rPr kumimoji="1" lang="en" altLang="zh-CN" dirty="0"/>
              <a:t> is</a:t>
            </a:r>
            <a:r>
              <a:rPr kumimoji="1" lang="zh-CN" altLang="en" dirty="0"/>
              <a:t>）</a:t>
            </a:r>
          </a:p>
          <a:p>
            <a:r>
              <a:rPr kumimoji="1" lang="en" altLang="zh-CN" dirty="0"/>
              <a:t>2</a:t>
            </a:r>
            <a:r>
              <a:rPr kumimoji="1" lang="zh-CN" altLang="en" dirty="0"/>
              <a:t>、</a:t>
            </a:r>
            <a:r>
              <a:rPr kumimoji="1" lang="en" altLang="zh-CN" dirty="0"/>
              <a:t>apropos </a:t>
            </a:r>
            <a:r>
              <a:rPr kumimoji="1" lang="zh-CN" altLang="en-US" dirty="0"/>
              <a:t>搜索给定关键词的命令</a:t>
            </a:r>
          </a:p>
          <a:p>
            <a:r>
              <a:rPr kumimoji="1" lang="zh-CN" altLang="en-US" dirty="0"/>
              <a:t>和</a:t>
            </a:r>
            <a:r>
              <a:rPr kumimoji="1" lang="en" altLang="zh-CN" dirty="0" err="1"/>
              <a:t>whatis</a:t>
            </a:r>
            <a:r>
              <a:rPr kumimoji="1" lang="zh-CN" altLang="en-US" dirty="0"/>
              <a:t>数据库一</a:t>
            </a:r>
            <a:r>
              <a:rPr kumimoji="1" lang="en" altLang="zh-CN" dirty="0" err="1"/>
              <a:t>zhi</a:t>
            </a:r>
            <a:r>
              <a:rPr kumimoji="1" lang="zh-CN" altLang="en-US" dirty="0"/>
              <a:t>样，</a:t>
            </a:r>
            <a:r>
              <a:rPr kumimoji="1" lang="en" altLang="zh-CN" dirty="0" err="1"/>
              <a:t>dao</a:t>
            </a:r>
            <a:r>
              <a:rPr kumimoji="1" lang="zh-CN" altLang="en-US" dirty="0"/>
              <a:t>例如</a:t>
            </a:r>
            <a:r>
              <a:rPr kumimoji="1" lang="en" altLang="zh-CN" dirty="0"/>
              <a:t>apropos ls </a:t>
            </a:r>
            <a:r>
              <a:rPr kumimoji="1" lang="zh-CN" altLang="en-US" dirty="0"/>
              <a:t>会得到所有含</a:t>
            </a:r>
            <a:r>
              <a:rPr kumimoji="1" lang="en" altLang="zh-CN" dirty="0"/>
              <a:t>ls</a:t>
            </a:r>
            <a:r>
              <a:rPr kumimoji="1" lang="zh-CN" altLang="en-US" dirty="0"/>
              <a:t>字符的命令</a:t>
            </a:r>
            <a:r>
              <a:rPr kumimoji="1" lang="en" altLang="zh-CN" dirty="0"/>
              <a:t>what is</a:t>
            </a:r>
          </a:p>
          <a:p>
            <a:r>
              <a:rPr kumimoji="1" lang="en" altLang="zh-CN" dirty="0"/>
              <a:t>3</a:t>
            </a:r>
            <a:r>
              <a:rPr kumimoji="1" lang="zh-CN" altLang="en" dirty="0"/>
              <a:t>、</a:t>
            </a:r>
            <a:r>
              <a:rPr kumimoji="1" lang="en" altLang="zh-CN" dirty="0"/>
              <a:t>man man</a:t>
            </a:r>
          </a:p>
          <a:p>
            <a:r>
              <a:rPr kumimoji="1" lang="en" altLang="zh-CN" dirty="0"/>
              <a:t>man</a:t>
            </a:r>
            <a:r>
              <a:rPr kumimoji="1" lang="zh-CN" altLang="en-US" dirty="0"/>
              <a:t>是手册</a:t>
            </a:r>
            <a:r>
              <a:rPr kumimoji="1" lang="en" altLang="zh-CN" dirty="0"/>
              <a:t>manual </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a:t>
            </a:fld>
            <a:endParaRPr kumimoji="1" lang="zh-CN" altLang="en-US"/>
          </a:p>
        </p:txBody>
      </p:sp>
    </p:spTree>
    <p:extLst>
      <p:ext uri="{BB962C8B-B14F-4D97-AF65-F5344CB8AC3E}">
        <p14:creationId xmlns:p14="http://schemas.microsoft.com/office/powerpoint/2010/main" val="36757760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这个是</a:t>
            </a:r>
            <a:r>
              <a:rPr kumimoji="1" lang="en-US" altLang="zh-CN" dirty="0"/>
              <a:t>7000</a:t>
            </a:r>
            <a:r>
              <a:rPr kumimoji="1" lang="zh-CN" altLang="en-US" dirty="0"/>
              <a:t>系列的架构 </a:t>
            </a:r>
            <a:r>
              <a:rPr kumimoji="1" lang="en-US" altLang="zh-CN" dirty="0"/>
              <a:t>architecture</a:t>
            </a:r>
          </a:p>
          <a:p>
            <a:r>
              <a:rPr kumimoji="1" lang="zh-CN" altLang="en-US" dirty="0"/>
              <a:t>四个数字的地址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103</a:t>
            </a:fld>
            <a:endParaRPr kumimoji="1" lang="zh-CN" altLang="en-US"/>
          </a:p>
        </p:txBody>
      </p:sp>
    </p:spTree>
    <p:extLst>
      <p:ext uri="{BB962C8B-B14F-4D97-AF65-F5344CB8AC3E}">
        <p14:creationId xmlns:p14="http://schemas.microsoft.com/office/powerpoint/2010/main" val="1334179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今天天也可以去他的网站看看 </a:t>
            </a:r>
            <a:endParaRPr kumimoji="1" lang="en-US" altLang="zh-CN" dirty="0"/>
          </a:p>
          <a:p>
            <a:r>
              <a:rPr kumimoji="1" lang="zh-CN" altLang="en-US" dirty="0"/>
              <a:t>听听他的声音 </a:t>
            </a:r>
            <a:endParaRPr kumimoji="1" lang="en-US" altLang="zh-CN" dirty="0"/>
          </a:p>
          <a:p>
            <a:r>
              <a:rPr kumimoji="1" lang="zh-CN" altLang="en-US" dirty="0"/>
              <a:t>看看他在研究些什么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104</a:t>
            </a:fld>
            <a:endParaRPr kumimoji="1" lang="zh-CN" altLang="en-US"/>
          </a:p>
        </p:txBody>
      </p:sp>
    </p:spTree>
    <p:extLst>
      <p:ext uri="{BB962C8B-B14F-4D97-AF65-F5344CB8AC3E}">
        <p14:creationId xmlns:p14="http://schemas.microsoft.com/office/powerpoint/2010/main" val="1640142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这些是目前也支持大括号语法的编程语言 可以说是主流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105</a:t>
            </a:fld>
            <a:endParaRPr kumimoji="1" lang="zh-CN" altLang="en-US"/>
          </a:p>
        </p:txBody>
      </p:sp>
    </p:spTree>
    <p:extLst>
      <p:ext uri="{BB962C8B-B14F-4D97-AF65-F5344CB8AC3E}">
        <p14:creationId xmlns:p14="http://schemas.microsoft.com/office/powerpoint/2010/main" val="9592265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1940</a:t>
            </a:r>
            <a:r>
              <a:rPr kumimoji="1" lang="zh-CN" altLang="en-US" dirty="0"/>
              <a:t>年出生于多伦多 一直在这个城市读到 大学 </a:t>
            </a:r>
            <a:endParaRPr kumimoji="1" lang="en-US" altLang="zh-CN" dirty="0"/>
          </a:p>
          <a:p>
            <a:r>
              <a:rPr kumimoji="1" lang="zh-CN" altLang="en-US" dirty="0"/>
              <a:t>大学专业是 工程物理</a:t>
            </a:r>
            <a:endParaRPr kumimoji="1" lang="en-US" altLang="zh-CN" dirty="0"/>
          </a:p>
          <a:p>
            <a:r>
              <a:rPr kumimoji="1" lang="zh-CN" altLang="en-US" dirty="0"/>
              <a:t>去普林斯顿读的</a:t>
            </a:r>
            <a:r>
              <a:rPr kumimoji="1" lang="en-US" altLang="zh-CN" dirty="0"/>
              <a:t>double</a:t>
            </a:r>
            <a:r>
              <a:rPr kumimoji="1" lang="zh-CN" altLang="en-US" dirty="0"/>
              <a:t> </a:t>
            </a:r>
            <a:r>
              <a:rPr kumimoji="1" lang="en-US" altLang="zh-CN" dirty="0"/>
              <a:t>e</a:t>
            </a:r>
          </a:p>
          <a:p>
            <a:r>
              <a:rPr kumimoji="1" lang="en-US" altLang="zh-CN" dirty="0"/>
              <a:t>electrical</a:t>
            </a:r>
            <a:r>
              <a:rPr kumimoji="1" lang="zh-CN" altLang="en-US" dirty="0"/>
              <a:t> </a:t>
            </a:r>
            <a:r>
              <a:rPr kumimoji="1" lang="en-US" altLang="zh-CN" dirty="0" err="1"/>
              <a:t>engineearing</a:t>
            </a:r>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107</a:t>
            </a:fld>
            <a:endParaRPr kumimoji="1" lang="zh-CN" altLang="en-US"/>
          </a:p>
        </p:txBody>
      </p:sp>
    </p:spTree>
    <p:extLst>
      <p:ext uri="{BB962C8B-B14F-4D97-AF65-F5344CB8AC3E}">
        <p14:creationId xmlns:p14="http://schemas.microsoft.com/office/powerpoint/2010/main" val="69208122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1965</a:t>
            </a:r>
            <a:r>
              <a:rPr lang="zh-CN" altLang="en-US" dirty="0"/>
              <a:t>年，</a:t>
            </a:r>
            <a:r>
              <a:rPr lang="en" altLang="zh-CN" dirty="0"/>
              <a:t>MULTICS</a:t>
            </a:r>
            <a:r>
              <a:rPr lang="zh-CN" altLang="en-US" dirty="0"/>
              <a:t>的研发工作正式开展，当初研发的设想是通过建置在美国通用电力公司的大型机</a:t>
            </a:r>
            <a:r>
              <a:rPr lang="en" altLang="zh-CN" dirty="0"/>
              <a:t>GE-645</a:t>
            </a:r>
            <a:r>
              <a:rPr lang="zh-CN" altLang="en" dirty="0"/>
              <a:t>，</a:t>
            </a:r>
            <a:r>
              <a:rPr lang="zh-CN" altLang="en-US" dirty="0"/>
              <a:t>来连接</a:t>
            </a:r>
            <a:r>
              <a:rPr lang="en-US" altLang="zh-CN" dirty="0"/>
              <a:t>1000</a:t>
            </a:r>
            <a:r>
              <a:rPr lang="zh-CN" altLang="en-US" dirty="0"/>
              <a:t>部终端机，支持</a:t>
            </a:r>
            <a:r>
              <a:rPr lang="en-US" altLang="zh-CN" dirty="0"/>
              <a:t>300</a:t>
            </a:r>
            <a:r>
              <a:rPr lang="zh-CN" altLang="en-US" dirty="0"/>
              <a:t>的用户同时上线。</a:t>
            </a:r>
          </a:p>
          <a:p>
            <a:r>
              <a:rPr lang="zh-CN" altLang="en-US" dirty="0"/>
              <a:t>通用公司的</a:t>
            </a:r>
            <a:r>
              <a:rPr lang="en" altLang="zh-CN" dirty="0"/>
              <a:t>GE645</a:t>
            </a:r>
            <a:r>
              <a:rPr lang="zh-CN" altLang="en-US" dirty="0"/>
              <a:t>大型计算机</a:t>
            </a:r>
          </a:p>
          <a:p>
            <a:r>
              <a:rPr lang="zh-CN" altLang="en-US" dirty="0"/>
              <a:t>    但是在当时的技术条件下，研发这样的通用操作系统存在了太多难以解决的技术难题。以至于研发进度极为缓慢，直至</a:t>
            </a:r>
            <a:r>
              <a:rPr lang="en-US" altLang="zh-CN" dirty="0"/>
              <a:t>1969</a:t>
            </a:r>
            <a:r>
              <a:rPr lang="zh-CN" altLang="en-US" dirty="0"/>
              <a:t>年，</a:t>
            </a:r>
            <a:r>
              <a:rPr lang="en" altLang="zh-CN" dirty="0"/>
              <a:t>MULTICS</a:t>
            </a:r>
            <a:r>
              <a:rPr lang="zh-CN" altLang="en-US" dirty="0"/>
              <a:t>依然难以问世。</a:t>
            </a:r>
            <a:endParaRPr lang="en-US" altLang="zh-CN" dirty="0"/>
          </a:p>
          <a:p>
            <a:r>
              <a:rPr lang="zh-CN" altLang="en-US" dirty="0"/>
              <a:t>四年了 </a:t>
            </a:r>
            <a:r>
              <a:rPr lang="en-US" altLang="zh-CN" dirty="0"/>
              <a:t>,</a:t>
            </a:r>
            <a:r>
              <a:rPr lang="zh-CN" altLang="en-US" dirty="0"/>
              <a:t>还没有做出来</a:t>
            </a:r>
            <a:r>
              <a:rPr lang="en-US" altLang="zh-CN" dirty="0"/>
              <a:t>.</a:t>
            </a:r>
          </a:p>
          <a:p>
            <a:endParaRPr lang="en-US" altLang="zh-CN" dirty="0"/>
          </a:p>
          <a:p>
            <a:endParaRPr lang="zh-CN" altLang="en-US" dirty="0"/>
          </a:p>
          <a:p>
            <a:r>
              <a:rPr lang="en" altLang="zh-CN" dirty="0"/>
              <a:t>MULTICS</a:t>
            </a:r>
            <a:r>
              <a:rPr lang="zh-CN" altLang="en-US" dirty="0"/>
              <a:t>其实是</a:t>
            </a:r>
            <a:r>
              <a:rPr lang="en-US" altLang="zh-CN" dirty="0"/>
              <a:t>"</a:t>
            </a:r>
            <a:r>
              <a:rPr lang="en" altLang="zh-CN" dirty="0"/>
              <a:t>Multiplexed Information and Computing Service"</a:t>
            </a:r>
            <a:r>
              <a:rPr lang="zh-CN" altLang="en-US" dirty="0"/>
              <a:t>的缩写</a:t>
            </a:r>
            <a:endParaRPr kumimoji="1" lang="zh-CN" altLang="en-US" dirty="0"/>
          </a:p>
          <a:p>
            <a:br>
              <a:rPr lang="zh-CN" altLang="en-US" dirty="0"/>
            </a:br>
            <a:endParaRPr lang="zh-CN" altLang="en-US" dirty="0"/>
          </a:p>
          <a:p>
            <a:r>
              <a:rPr lang="zh-CN" altLang="en-US" dirty="0"/>
              <a:t>贝尔实验室总部位于</a:t>
            </a:r>
            <a:r>
              <a:rPr lang="en" altLang="zh-CN" dirty="0"/>
              <a:t>Murray Hill</a:t>
            </a:r>
            <a:r>
              <a:rPr lang="zh-CN" altLang="en" dirty="0"/>
              <a:t>，</a:t>
            </a:r>
            <a:r>
              <a:rPr lang="zh-CN" altLang="en-US" dirty="0"/>
              <a:t>新泽西州，距离曼哈顿只有几十公里。</a:t>
            </a:r>
          </a:p>
          <a:p>
            <a:endParaRPr lang="en-US" altLang="zh-CN" dirty="0"/>
          </a:p>
          <a:p>
            <a:endParaRPr lang="zh-CN" altLang="en-US" dirty="0"/>
          </a:p>
          <a:p>
            <a:r>
              <a:rPr lang="en-US" altLang="zh-CN" dirty="0"/>
              <a:t>1965</a:t>
            </a:r>
            <a:r>
              <a:rPr lang="zh-CN" altLang="en-US" dirty="0"/>
              <a:t>年时，贝尔实验室（</a:t>
            </a:r>
            <a:r>
              <a:rPr lang="en" altLang="zh-CN" dirty="0"/>
              <a:t>Bell Labs</a:t>
            </a:r>
            <a:r>
              <a:rPr lang="zh-CN" altLang="en" dirty="0"/>
              <a:t>）</a:t>
            </a:r>
            <a:r>
              <a:rPr lang="zh-CN" altLang="en-US" dirty="0"/>
              <a:t>加入一项由通用电气（</a:t>
            </a:r>
            <a:r>
              <a:rPr lang="en" altLang="zh-CN" dirty="0"/>
              <a:t>General Electric</a:t>
            </a:r>
            <a:r>
              <a:rPr lang="zh-CN" altLang="en" dirty="0"/>
              <a:t>）</a:t>
            </a:r>
            <a:r>
              <a:rPr lang="zh-CN" altLang="en-US" dirty="0"/>
              <a:t>和麻省理工学院（</a:t>
            </a:r>
            <a:r>
              <a:rPr lang="en" altLang="zh-CN" dirty="0"/>
              <a:t>MIT</a:t>
            </a:r>
            <a:r>
              <a:rPr lang="zh-CN" altLang="en" dirty="0"/>
              <a:t>）</a:t>
            </a:r>
            <a:r>
              <a:rPr lang="zh-CN" altLang="en-US" dirty="0"/>
              <a:t>合作的计划；该计划要建立一套多使用者、多任务、多层次（</a:t>
            </a:r>
            <a:r>
              <a:rPr lang="en" altLang="zh-CN" dirty="0"/>
              <a:t>multi</a:t>
            </a:r>
            <a:r>
              <a:rPr lang="zh-CN" altLang="en" dirty="0"/>
              <a:t>－</a:t>
            </a:r>
            <a:r>
              <a:rPr lang="en" altLang="zh-CN" dirty="0"/>
              <a:t>user</a:t>
            </a:r>
            <a:r>
              <a:rPr lang="zh-CN" altLang="en" dirty="0"/>
              <a:t>、</a:t>
            </a:r>
            <a:r>
              <a:rPr lang="en" altLang="zh-CN" dirty="0"/>
              <a:t>multi</a:t>
            </a:r>
            <a:r>
              <a:rPr lang="zh-CN" altLang="en" dirty="0"/>
              <a:t>－</a:t>
            </a:r>
            <a:r>
              <a:rPr lang="en" altLang="zh-CN" dirty="0"/>
              <a:t>processor</a:t>
            </a:r>
            <a:r>
              <a:rPr lang="zh-CN" altLang="en" dirty="0"/>
              <a:t>、</a:t>
            </a:r>
            <a:r>
              <a:rPr lang="en" altLang="zh-CN" dirty="0"/>
              <a:t>multi</a:t>
            </a:r>
            <a:r>
              <a:rPr lang="zh-CN" altLang="en" dirty="0"/>
              <a:t>－</a:t>
            </a:r>
            <a:r>
              <a:rPr lang="en" altLang="zh-CN" dirty="0"/>
              <a:t>level</a:t>
            </a:r>
            <a:r>
              <a:rPr lang="zh-CN" altLang="en" dirty="0"/>
              <a:t>）</a:t>
            </a:r>
            <a:r>
              <a:rPr lang="zh-CN" altLang="en-US" dirty="0"/>
              <a:t>的</a:t>
            </a:r>
            <a:r>
              <a:rPr lang="en" altLang="zh-CN" dirty="0"/>
              <a:t>MULTICS</a:t>
            </a:r>
            <a:r>
              <a:rPr lang="zh-CN" altLang="en-US" dirty="0"/>
              <a:t>操作系统。</a:t>
            </a:r>
            <a:endParaRPr lang="en-US" altLang="zh-CN" dirty="0"/>
          </a:p>
          <a:p>
            <a:endParaRPr lang="en-US" altLang="zh-CN" dirty="0"/>
          </a:p>
          <a:p>
            <a:endParaRPr lang="en-US" altLang="zh-CN" dirty="0"/>
          </a:p>
          <a:p>
            <a:r>
              <a:rPr lang="zh-CN" altLang="en-US" dirty="0"/>
              <a:t>但是谁来开发呢</a:t>
            </a:r>
            <a:r>
              <a:rPr lang="en-US" altLang="zh-CN" dirty="0"/>
              <a:t>?</a:t>
            </a:r>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108</a:t>
            </a:fld>
            <a:endParaRPr kumimoji="1" lang="zh-CN" altLang="en-US"/>
          </a:p>
        </p:txBody>
      </p:sp>
    </p:spTree>
    <p:extLst>
      <p:ext uri="{BB962C8B-B14F-4D97-AF65-F5344CB8AC3E}">
        <p14:creationId xmlns:p14="http://schemas.microsoft.com/office/powerpoint/2010/main" val="8377574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Rudd </a:t>
            </a:r>
            <a:r>
              <a:rPr kumimoji="1" lang="en" altLang="zh-CN" dirty="0" err="1"/>
              <a:t>Canaday</a:t>
            </a:r>
            <a:r>
              <a:rPr kumimoji="1" lang="zh-CN" altLang="en-US" dirty="0"/>
              <a:t> 是这个项目组第一个员工 他以前是负责导弹弹道计算那一组的 </a:t>
            </a:r>
            <a:endParaRPr kumimoji="1" lang="en-US" altLang="zh-CN" dirty="0"/>
          </a:p>
          <a:p>
            <a:r>
              <a:rPr kumimoji="1" lang="zh-CN" altLang="en-US" dirty="0"/>
              <a:t>后来 调过来 专门做这个 </a:t>
            </a:r>
            <a:endParaRPr kumimoji="1" lang="en-US" altLang="zh-CN" dirty="0"/>
          </a:p>
          <a:p>
            <a:r>
              <a:rPr kumimoji="1" lang="zh-CN" altLang="en-US" dirty="0"/>
              <a:t>第二个谁谁呢</a:t>
            </a:r>
            <a:r>
              <a:rPr kumimoji="1" lang="en-US" altLang="zh-CN" dirty="0"/>
              <a:t>?</a:t>
            </a:r>
          </a:p>
          <a:p>
            <a:endParaRPr kumimoji="1" lang="en-US" altLang="zh-CN" dirty="0"/>
          </a:p>
          <a:p>
            <a:r>
              <a:rPr kumimoji="1" lang="zh-CN" altLang="en-US" dirty="0"/>
              <a:t>东海岸的人 纽约人 丹尼斯丽起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109</a:t>
            </a:fld>
            <a:endParaRPr kumimoji="1" lang="zh-CN" altLang="en-US"/>
          </a:p>
        </p:txBody>
      </p:sp>
    </p:spTree>
    <p:extLst>
      <p:ext uri="{BB962C8B-B14F-4D97-AF65-F5344CB8AC3E}">
        <p14:creationId xmlns:p14="http://schemas.microsoft.com/office/powerpoint/2010/main" val="624280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纽约州 布朗克斯区 </a:t>
            </a:r>
            <a:endParaRPr kumimoji="1" lang="en-US" altLang="zh-CN" dirty="0"/>
          </a:p>
          <a:p>
            <a:r>
              <a:rPr kumimoji="1" lang="zh-CN" altLang="en-US" dirty="0"/>
              <a:t>就在纽约这个长岛边上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110</a:t>
            </a:fld>
            <a:endParaRPr kumimoji="1" lang="zh-CN" altLang="en-US"/>
          </a:p>
        </p:txBody>
      </p:sp>
    </p:spTree>
    <p:extLst>
      <p:ext uri="{BB962C8B-B14F-4D97-AF65-F5344CB8AC3E}">
        <p14:creationId xmlns:p14="http://schemas.microsoft.com/office/powerpoint/2010/main" val="21655425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曾经是地球的中心 尤其曼哈顿区 </a:t>
            </a:r>
            <a:endParaRPr kumimoji="1" lang="en-US" altLang="zh-CN" dirty="0"/>
          </a:p>
          <a:p>
            <a:r>
              <a:rPr kumimoji="1" lang="zh-CN" altLang="en-US" dirty="0"/>
              <a:t>由全球影响力的人都住在哪里 </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后来他全家搬去了 新泽西 </a:t>
            </a:r>
          </a:p>
          <a:p>
            <a:endParaRPr kumimoji="1" lang="zh-CN" altLang="en-US" b="1"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111</a:t>
            </a:fld>
            <a:endParaRPr kumimoji="1" lang="zh-CN" altLang="en-US"/>
          </a:p>
        </p:txBody>
      </p:sp>
    </p:spTree>
    <p:extLst>
      <p:ext uri="{BB962C8B-B14F-4D97-AF65-F5344CB8AC3E}">
        <p14:creationId xmlns:p14="http://schemas.microsoft.com/office/powerpoint/2010/main" val="4849958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去了顶点城 他也就去了顶点高中 </a:t>
            </a:r>
            <a:r>
              <a:rPr kumimoji="1" lang="en-US" altLang="zh-CN" dirty="0"/>
              <a:t>summit</a:t>
            </a:r>
          </a:p>
          <a:p>
            <a:r>
              <a:rPr kumimoji="1" lang="zh-CN" altLang="en-US" dirty="0"/>
              <a:t>高中毕业去了哈佛 </a:t>
            </a:r>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112</a:t>
            </a:fld>
            <a:endParaRPr kumimoji="1" lang="zh-CN" altLang="en-US"/>
          </a:p>
        </p:txBody>
      </p:sp>
    </p:spTree>
    <p:extLst>
      <p:ext uri="{BB962C8B-B14F-4D97-AF65-F5344CB8AC3E}">
        <p14:creationId xmlns:p14="http://schemas.microsoft.com/office/powerpoint/2010/main" val="29986804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哈佛的校徽 这个深红色 玄之又玄 </a:t>
            </a:r>
            <a:endParaRPr kumimoji="1" lang="en-US" altLang="zh-CN" dirty="0"/>
          </a:p>
          <a:p>
            <a:r>
              <a:rPr kumimoji="1" lang="zh-CN" altLang="en-US" dirty="0"/>
              <a:t>上面写的是真理 </a:t>
            </a:r>
            <a:endParaRPr kumimoji="1" lang="en-US" altLang="zh-CN" dirty="0"/>
          </a:p>
          <a:p>
            <a:r>
              <a:rPr kumimoji="1" lang="zh-CN" altLang="en-US" dirty="0"/>
              <a:t>最开始也没有这么多科学的精神 </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1EBFA0E-AD82-B64D-AA09-117C03251FD6}" type="slidenum">
              <a:rPr kumimoji="1" lang="zh-CN" altLang="en-US" smtClean="0"/>
              <a:t>113</a:t>
            </a:fld>
            <a:endParaRPr kumimoji="1" lang="zh-CN" altLang="en-US"/>
          </a:p>
        </p:txBody>
      </p:sp>
    </p:spTree>
    <p:extLst>
      <p:ext uri="{BB962C8B-B14F-4D97-AF65-F5344CB8AC3E}">
        <p14:creationId xmlns:p14="http://schemas.microsoft.com/office/powerpoint/2010/main" val="4203456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F3BB1-CF7E-5746-B3A1-FBA3039B2128}"/>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A46C2CE-CA11-9B4F-9C18-338D6829A78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6D09600-F004-4E41-963B-4213FBB249A4}"/>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5" name="页脚占位符 4">
            <a:extLst>
              <a:ext uri="{FF2B5EF4-FFF2-40B4-BE49-F238E27FC236}">
                <a16:creationId xmlns:a16="http://schemas.microsoft.com/office/drawing/2014/main" id="{C046B013-C8DA-0E46-B616-F148DFF362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45936CF-6DDE-1742-9234-B9B26862A701}"/>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3426849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9E291-306E-B24D-AD1C-BE1A0896821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006D2160-2C8D-7140-A9EB-3D29762D73A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CB3366-62FA-404A-8B70-63D2FD652A4E}"/>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5" name="页脚占位符 4">
            <a:extLst>
              <a:ext uri="{FF2B5EF4-FFF2-40B4-BE49-F238E27FC236}">
                <a16:creationId xmlns:a16="http://schemas.microsoft.com/office/drawing/2014/main" id="{695AD03F-F43E-844E-BA22-3CAF59732EA3}"/>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966E06-3EF4-9949-BD90-F1320DF691FC}"/>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444357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AA3A58B-3153-7943-A525-CB8D96C5ABD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D372CE3-09B9-8341-B569-F7780365AFCF}"/>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48E40EF-2751-A247-891C-CFA21AA87C98}"/>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5" name="页脚占位符 4">
            <a:extLst>
              <a:ext uri="{FF2B5EF4-FFF2-40B4-BE49-F238E27FC236}">
                <a16:creationId xmlns:a16="http://schemas.microsoft.com/office/drawing/2014/main" id="{EAEAA499-2473-3E41-82FF-26E850F0801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73C3773-329A-284E-B40F-735DD7735A99}"/>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402251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EB2C6E-0277-F14C-8E07-028A87DC02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2AD4E7D-2FA5-4548-8311-D35792FCB214}"/>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38F0A79-0802-184C-AB1E-4E741C0785AA}"/>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5" name="页脚占位符 4">
            <a:extLst>
              <a:ext uri="{FF2B5EF4-FFF2-40B4-BE49-F238E27FC236}">
                <a16:creationId xmlns:a16="http://schemas.microsoft.com/office/drawing/2014/main" id="{19510E2A-0D2E-1649-B32C-6467F1033BD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DFE2971-7029-8042-8C9C-6FF492D870B8}"/>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3513621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D0A9A-9282-9F44-A41E-3FD57293E590}"/>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D31F08C-29CC-214D-9154-F72F9086DD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17AB4413-CB95-254B-A6C6-21831647187D}"/>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5" name="页脚占位符 4">
            <a:extLst>
              <a:ext uri="{FF2B5EF4-FFF2-40B4-BE49-F238E27FC236}">
                <a16:creationId xmlns:a16="http://schemas.microsoft.com/office/drawing/2014/main" id="{6717A5EA-A13E-CA4A-98AA-2202B78C67B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8634ED8-69BF-ED44-8023-C0E6D046BC44}"/>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865404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6B4498-F190-644A-920E-27BA7D6E69C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662F2E6-6226-D744-8DC3-0560B1F7EF8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7B01FADE-EFA8-E449-A2A1-5452E151B86B}"/>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DC5A9166-560D-2847-A14A-A2BD60967366}"/>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6" name="页脚占位符 5">
            <a:extLst>
              <a:ext uri="{FF2B5EF4-FFF2-40B4-BE49-F238E27FC236}">
                <a16:creationId xmlns:a16="http://schemas.microsoft.com/office/drawing/2014/main" id="{9F092F03-639A-5042-B62F-262DCC1DE1B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FD522AD-EDA0-C142-9553-4BC17D589F89}"/>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5587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03D26-296F-AB42-9343-2A286BEFB22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6EAAFDA-6CFA-EB4D-8A06-5D656706AA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93468E1-60AB-864D-94A8-05EC579261D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5622B2F-84E9-7D4B-BB31-A39A7AB9F5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85EF9BCA-466B-F145-97AE-0875DCFB9C81}"/>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03842DA-C3F4-F249-B497-5B60542A577E}"/>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8" name="页脚占位符 7">
            <a:extLst>
              <a:ext uri="{FF2B5EF4-FFF2-40B4-BE49-F238E27FC236}">
                <a16:creationId xmlns:a16="http://schemas.microsoft.com/office/drawing/2014/main" id="{AE322ECD-D5E1-B141-AB5C-325153DC1DA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2E28E98-C8B1-9640-A23C-E25F80474576}"/>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403976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95DA46-6299-A846-9458-213EA6AC525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A74E9FD-AB2F-B44A-8166-A219F1072E4E}"/>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4" name="页脚占位符 3">
            <a:extLst>
              <a:ext uri="{FF2B5EF4-FFF2-40B4-BE49-F238E27FC236}">
                <a16:creationId xmlns:a16="http://schemas.microsoft.com/office/drawing/2014/main" id="{BE2C94EA-540E-B940-A932-CF4C07C19CC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8E84C89E-30F2-5241-8882-2CB8307720EE}"/>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951573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F756BD2-2DD8-5A48-BF9B-2A26223ABA34}"/>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3" name="页脚占位符 2">
            <a:extLst>
              <a:ext uri="{FF2B5EF4-FFF2-40B4-BE49-F238E27FC236}">
                <a16:creationId xmlns:a16="http://schemas.microsoft.com/office/drawing/2014/main" id="{881F7E81-A4A3-BD4B-8979-128CF41E3FD8}"/>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8639D87-84D9-714E-971C-244D1B9EAF4D}"/>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61748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A3ECB-9B37-9048-8CBE-8AE3C79C477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FFD5306A-BDDF-0C4B-A102-039273DC7E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04A40F2-5076-B14A-BE3D-8C6A246E4E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657383A-4738-7E4A-92AD-10B9CB6550C0}"/>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6" name="页脚占位符 5">
            <a:extLst>
              <a:ext uri="{FF2B5EF4-FFF2-40B4-BE49-F238E27FC236}">
                <a16:creationId xmlns:a16="http://schemas.microsoft.com/office/drawing/2014/main" id="{71D609A6-F8C6-014F-9012-6A921CAD27E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1BE6DE4-A014-DA4F-A563-4A5D6C8AA51D}"/>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860476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C4AB76-CEC8-D94A-899D-D611B5CBAE5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F0E00A9-A260-A143-9247-FBF0D0D39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0D2DFCC-9A72-114A-BC20-AA9A95EC5C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2FA1957-E1E3-9A4C-B5C0-CF6FE684E8DB}"/>
              </a:ext>
            </a:extLst>
          </p:cNvPr>
          <p:cNvSpPr>
            <a:spLocks noGrp="1"/>
          </p:cNvSpPr>
          <p:nvPr>
            <p:ph type="dt" sz="half" idx="10"/>
          </p:nvPr>
        </p:nvSpPr>
        <p:spPr/>
        <p:txBody>
          <a:bodyPr/>
          <a:lstStyle/>
          <a:p>
            <a:fld id="{97EFFD59-2598-234A-B7EE-A922CBE59F3E}" type="datetimeFigureOut">
              <a:rPr kumimoji="1" lang="zh-CN" altLang="en-US" smtClean="0"/>
              <a:t>2020/7/30</a:t>
            </a:fld>
            <a:endParaRPr kumimoji="1" lang="zh-CN" altLang="en-US"/>
          </a:p>
        </p:txBody>
      </p:sp>
      <p:sp>
        <p:nvSpPr>
          <p:cNvPr id="6" name="页脚占位符 5">
            <a:extLst>
              <a:ext uri="{FF2B5EF4-FFF2-40B4-BE49-F238E27FC236}">
                <a16:creationId xmlns:a16="http://schemas.microsoft.com/office/drawing/2014/main" id="{3218E148-3F4B-C347-AA53-14C900FFA7F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D145DFF-E3EA-C64C-88B4-AE96F8C4D2E5}"/>
              </a:ext>
            </a:extLst>
          </p:cNvPr>
          <p:cNvSpPr>
            <a:spLocks noGrp="1"/>
          </p:cNvSpPr>
          <p:nvPr>
            <p:ph type="sldNum" sz="quarter" idx="12"/>
          </p:nvPr>
        </p:nvSpPr>
        <p:spPr/>
        <p:txBody>
          <a:body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2719797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D79599A-FAD5-8F4D-8842-565AED216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CBDD9B8-DEC5-D341-BB42-46D182D6DC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6E3B952-1BEF-EB46-B464-6D5A17B037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FFD59-2598-234A-B7EE-A922CBE59F3E}" type="datetimeFigureOut">
              <a:rPr kumimoji="1" lang="zh-CN" altLang="en-US" smtClean="0"/>
              <a:t>2020/7/30</a:t>
            </a:fld>
            <a:endParaRPr kumimoji="1" lang="zh-CN" altLang="en-US"/>
          </a:p>
        </p:txBody>
      </p:sp>
      <p:sp>
        <p:nvSpPr>
          <p:cNvPr id="5" name="页脚占位符 4">
            <a:extLst>
              <a:ext uri="{FF2B5EF4-FFF2-40B4-BE49-F238E27FC236}">
                <a16:creationId xmlns:a16="http://schemas.microsoft.com/office/drawing/2014/main" id="{F442B325-CE46-9C45-B8DC-4E95BFA29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221190C-9A2E-DD49-B9FA-8FEC150E42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2B62F-4C53-5641-94CA-06D503CD7277}" type="slidenum">
              <a:rPr kumimoji="1" lang="zh-CN" altLang="en-US" smtClean="0"/>
              <a:t>‹#›</a:t>
            </a:fld>
            <a:endParaRPr kumimoji="1" lang="zh-CN" altLang="en-US"/>
          </a:p>
        </p:txBody>
      </p:sp>
    </p:spTree>
    <p:extLst>
      <p:ext uri="{BB962C8B-B14F-4D97-AF65-F5344CB8AC3E}">
        <p14:creationId xmlns:p14="http://schemas.microsoft.com/office/powerpoint/2010/main" val="10018457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0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47.gif"/><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62.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18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8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66.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18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8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19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1.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22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246.gif"/><Relationship Id="rId2" Type="http://schemas.openxmlformats.org/officeDocument/2006/relationships/notesSlide" Target="../notesSlides/notesSlide226.xml"/><Relationship Id="rId1" Type="http://schemas.openxmlformats.org/officeDocument/2006/relationships/slideLayout" Target="../slideLayouts/slideLayout2.xml"/><Relationship Id="rId4" Type="http://schemas.openxmlformats.org/officeDocument/2006/relationships/image" Target="../media/image247.png"/></Relationships>
</file>

<file path=ppt/slides/_rels/slide24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notesSlide" Target="../notesSlides/notesSlide240.xml"/><Relationship Id="rId1" Type="http://schemas.openxmlformats.org/officeDocument/2006/relationships/slideLayout" Target="../slideLayouts/slideLayout2.xml"/><Relationship Id="rId4" Type="http://schemas.openxmlformats.org/officeDocument/2006/relationships/image" Target="../media/image258.jpeg"/></Relationships>
</file>

<file path=ppt/slides/_rels/slide266.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241.xml"/><Relationship Id="rId1" Type="http://schemas.openxmlformats.org/officeDocument/2006/relationships/slideLayout" Target="../slideLayouts/slideLayout2.xml"/><Relationship Id="rId5" Type="http://schemas.openxmlformats.org/officeDocument/2006/relationships/image" Target="../media/image261.jpeg"/><Relationship Id="rId4" Type="http://schemas.openxmlformats.org/officeDocument/2006/relationships/image" Target="../media/image260.jpeg"/></Relationships>
</file>

<file path=ppt/slides/_rels/slide267.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notesSlide" Target="../notesSlides/notesSlide242.xml"/><Relationship Id="rId1" Type="http://schemas.openxmlformats.org/officeDocument/2006/relationships/slideLayout" Target="../slideLayouts/slideLayout2.xml"/><Relationship Id="rId4" Type="http://schemas.openxmlformats.org/officeDocument/2006/relationships/image" Target="../media/image263.jpeg"/></Relationships>
</file>

<file path=ppt/slides/_rels/slide268.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265.jpeg"/></Relationships>
</file>

<file path=ppt/slides/_rels/slide269.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notesSlide" Target="../notesSlides/notesSlide244.xml"/><Relationship Id="rId1" Type="http://schemas.openxmlformats.org/officeDocument/2006/relationships/slideLayout" Target="../slideLayouts/slideLayout2.xml"/><Relationship Id="rId6" Type="http://schemas.openxmlformats.org/officeDocument/2006/relationships/image" Target="../media/image269.jpeg"/><Relationship Id="rId5" Type="http://schemas.openxmlformats.org/officeDocument/2006/relationships/image" Target="../media/image268.png"/><Relationship Id="rId4" Type="http://schemas.openxmlformats.org/officeDocument/2006/relationships/image" Target="../media/image267.jpe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270.jpeg"/><Relationship Id="rId7" Type="http://schemas.openxmlformats.org/officeDocument/2006/relationships/image" Target="../media/image274.jpeg"/><Relationship Id="rId2" Type="http://schemas.openxmlformats.org/officeDocument/2006/relationships/notesSlide" Target="../notesSlides/notesSlide245.xml"/><Relationship Id="rId1" Type="http://schemas.openxmlformats.org/officeDocument/2006/relationships/slideLayout" Target="../slideLayouts/slideLayout2.xml"/><Relationship Id="rId6" Type="http://schemas.openxmlformats.org/officeDocument/2006/relationships/image" Target="../media/image273.jpeg"/><Relationship Id="rId5" Type="http://schemas.openxmlformats.org/officeDocument/2006/relationships/image" Target="../media/image272.jpeg"/><Relationship Id="rId4" Type="http://schemas.openxmlformats.org/officeDocument/2006/relationships/image" Target="../media/image271.jpeg"/></Relationships>
</file>

<file path=ppt/slides/_rels/slide271.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notesSlide" Target="../notesSlides/notesSlide246.xml"/><Relationship Id="rId1" Type="http://schemas.openxmlformats.org/officeDocument/2006/relationships/slideLayout" Target="../slideLayouts/slideLayout2.xml"/><Relationship Id="rId6" Type="http://schemas.openxmlformats.org/officeDocument/2006/relationships/image" Target="../media/image278.jpeg"/><Relationship Id="rId5" Type="http://schemas.openxmlformats.org/officeDocument/2006/relationships/image" Target="../media/image277.jpeg"/><Relationship Id="rId4" Type="http://schemas.openxmlformats.org/officeDocument/2006/relationships/image" Target="../media/image276.jpeg"/></Relationships>
</file>

<file path=ppt/slides/_rels/slide272.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notesSlide" Target="../notesSlides/notesSlide247.xml"/><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7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50.xml"/><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27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23226-29E4-BD43-B2AE-2ABEE8C73966}"/>
              </a:ext>
            </a:extLst>
          </p:cNvPr>
          <p:cNvSpPr>
            <a:spLocks noGrp="1"/>
          </p:cNvSpPr>
          <p:nvPr>
            <p:ph type="title"/>
          </p:nvPr>
        </p:nvSpPr>
        <p:spPr/>
        <p:txBody>
          <a:bodyPr/>
          <a:lstStyle/>
          <a:p>
            <a:r>
              <a:rPr kumimoji="1" lang="en-US" altLang="zh-CN" dirty="0" err="1"/>
              <a:t>uname</a:t>
            </a:r>
            <a:r>
              <a:rPr kumimoji="1" lang="zh-CN" altLang="en-US" dirty="0"/>
              <a:t> </a:t>
            </a:r>
            <a:r>
              <a:rPr kumimoji="1" lang="en-US" altLang="zh-CN" dirty="0"/>
              <a:t>-a</a:t>
            </a:r>
            <a:endParaRPr kumimoji="1" lang="zh-CN" altLang="en-US" dirty="0"/>
          </a:p>
        </p:txBody>
      </p:sp>
      <p:sp>
        <p:nvSpPr>
          <p:cNvPr id="3" name="内容占位符 2">
            <a:extLst>
              <a:ext uri="{FF2B5EF4-FFF2-40B4-BE49-F238E27FC236}">
                <a16:creationId xmlns:a16="http://schemas.microsoft.com/office/drawing/2014/main" id="{825736E4-01AD-3E48-8DFD-418DDA43C29B}"/>
              </a:ext>
            </a:extLst>
          </p:cNvPr>
          <p:cNvSpPr>
            <a:spLocks noGrp="1"/>
          </p:cNvSpPr>
          <p:nvPr>
            <p:ph idx="1"/>
          </p:nvPr>
        </p:nvSpPr>
        <p:spPr/>
        <p:txBody>
          <a:bodyPr/>
          <a:lstStyle/>
          <a:p>
            <a:r>
              <a:rPr kumimoji="1" lang="zh-CN" altLang="en-US" dirty="0"/>
              <a:t>查看</a:t>
            </a:r>
            <a:r>
              <a:rPr kumimoji="1" lang="en-US" altLang="zh-CN" dirty="0"/>
              <a:t>kernel</a:t>
            </a:r>
            <a:r>
              <a:rPr kumimoji="1" lang="zh-CN" altLang="en-US" dirty="0"/>
              <a:t>版本</a:t>
            </a:r>
          </a:p>
        </p:txBody>
      </p:sp>
      <p:pic>
        <p:nvPicPr>
          <p:cNvPr id="5" name="图片 4">
            <a:extLst>
              <a:ext uri="{FF2B5EF4-FFF2-40B4-BE49-F238E27FC236}">
                <a16:creationId xmlns:a16="http://schemas.microsoft.com/office/drawing/2014/main" id="{DE893B54-9DB4-4A43-8935-BB2F5B9BA635}"/>
              </a:ext>
            </a:extLst>
          </p:cNvPr>
          <p:cNvPicPr>
            <a:picLocks noChangeAspect="1"/>
          </p:cNvPicPr>
          <p:nvPr/>
        </p:nvPicPr>
        <p:blipFill>
          <a:blip r:embed="rId3"/>
          <a:stretch>
            <a:fillRect/>
          </a:stretch>
        </p:blipFill>
        <p:spPr>
          <a:xfrm>
            <a:off x="0" y="2854905"/>
            <a:ext cx="12192000" cy="6644116"/>
          </a:xfrm>
          <a:prstGeom prst="rect">
            <a:avLst/>
          </a:prstGeom>
        </p:spPr>
      </p:pic>
    </p:spTree>
    <p:extLst>
      <p:ext uri="{BB962C8B-B14F-4D97-AF65-F5344CB8AC3E}">
        <p14:creationId xmlns:p14="http://schemas.microsoft.com/office/powerpoint/2010/main" val="2494060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37B9F-995E-524D-9D5E-AFAD3945E86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F515F6B-D35A-F742-B3FC-D93B0D1CD9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4A89FF0-4D97-7345-A396-F901A301F455}"/>
              </a:ext>
            </a:extLst>
          </p:cNvPr>
          <p:cNvPicPr>
            <a:picLocks noChangeAspect="1"/>
          </p:cNvPicPr>
          <p:nvPr/>
        </p:nvPicPr>
        <p:blipFill>
          <a:blip r:embed="rId3"/>
          <a:stretch>
            <a:fillRect/>
          </a:stretch>
        </p:blipFill>
        <p:spPr>
          <a:xfrm>
            <a:off x="1339850" y="514350"/>
            <a:ext cx="9512300" cy="5829300"/>
          </a:xfrm>
          <a:prstGeom prst="rect">
            <a:avLst/>
          </a:prstGeom>
        </p:spPr>
      </p:pic>
    </p:spTree>
    <p:extLst>
      <p:ext uri="{BB962C8B-B14F-4D97-AF65-F5344CB8AC3E}">
        <p14:creationId xmlns:p14="http://schemas.microsoft.com/office/powerpoint/2010/main" val="27408824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13D9C-9E3C-3243-A609-F40A251711AC}"/>
              </a:ext>
            </a:extLst>
          </p:cNvPr>
          <p:cNvSpPr>
            <a:spLocks noGrp="1"/>
          </p:cNvSpPr>
          <p:nvPr>
            <p:ph type="title"/>
          </p:nvPr>
        </p:nvSpPr>
        <p:spPr/>
        <p:txBody>
          <a:bodyPr/>
          <a:lstStyle/>
          <a:p>
            <a:r>
              <a:rPr lang="en" altLang="zh-CN" b="1" dirty="0"/>
              <a:t>BCPL</a:t>
            </a:r>
          </a:p>
        </p:txBody>
      </p:sp>
      <p:sp>
        <p:nvSpPr>
          <p:cNvPr id="3" name="内容占位符 2">
            <a:extLst>
              <a:ext uri="{FF2B5EF4-FFF2-40B4-BE49-F238E27FC236}">
                <a16:creationId xmlns:a16="http://schemas.microsoft.com/office/drawing/2014/main" id="{7768DE23-C2D9-FF4B-9581-196222F53706}"/>
              </a:ext>
            </a:extLst>
          </p:cNvPr>
          <p:cNvSpPr>
            <a:spLocks noGrp="1"/>
          </p:cNvSpPr>
          <p:nvPr>
            <p:ph idx="1"/>
          </p:nvPr>
        </p:nvSpPr>
        <p:spPr/>
        <p:txBody>
          <a:bodyPr/>
          <a:lstStyle/>
          <a:p>
            <a:pPr marL="0" indent="0">
              <a:buNone/>
            </a:pPr>
            <a:r>
              <a:rPr lang="en" altLang="zh-CN" b="1" dirty="0"/>
              <a:t>Basic Combined Programming Language</a:t>
            </a:r>
            <a:endParaRPr kumimoji="1" lang="zh-CN" altLang="en-US" dirty="0"/>
          </a:p>
        </p:txBody>
      </p:sp>
    </p:spTree>
    <p:extLst>
      <p:ext uri="{BB962C8B-B14F-4D97-AF65-F5344CB8AC3E}">
        <p14:creationId xmlns:p14="http://schemas.microsoft.com/office/powerpoint/2010/main" val="12075082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6552D-A95F-3E40-A247-603D07085F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6A5F67-0B74-234D-9EF6-277AA6B71980}"/>
              </a:ext>
            </a:extLst>
          </p:cNvPr>
          <p:cNvSpPr>
            <a:spLocks noGrp="1"/>
          </p:cNvSpPr>
          <p:nvPr>
            <p:ph idx="1"/>
          </p:nvPr>
        </p:nvSpPr>
        <p:spPr/>
        <p:txBody>
          <a:bodyPr/>
          <a:lstStyle/>
          <a:p>
            <a:endParaRPr kumimoji="1" lang="zh-CN" altLang="en-US"/>
          </a:p>
        </p:txBody>
      </p:sp>
      <p:pic>
        <p:nvPicPr>
          <p:cNvPr id="3074" name="Picture 2">
            <a:extLst>
              <a:ext uri="{FF2B5EF4-FFF2-40B4-BE49-F238E27FC236}">
                <a16:creationId xmlns:a16="http://schemas.microsoft.com/office/drawing/2014/main" id="{92735602-1761-A54B-B1DA-2D6BE7345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8574" y="681036"/>
            <a:ext cx="6269486" cy="581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4304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E9A9E-A430-6249-A305-BEECD08AFA34}"/>
              </a:ext>
            </a:extLst>
          </p:cNvPr>
          <p:cNvSpPr>
            <a:spLocks noGrp="1"/>
          </p:cNvSpPr>
          <p:nvPr>
            <p:ph type="title"/>
          </p:nvPr>
        </p:nvSpPr>
        <p:spPr/>
        <p:txBody>
          <a:bodyPr>
            <a:normAutofit fontScale="90000"/>
          </a:bodyPr>
          <a:lstStyle/>
          <a:p>
            <a:r>
              <a:rPr lang="en" altLang="zh-CN" dirty="0"/>
              <a:t>The book </a:t>
            </a:r>
            <a:r>
              <a:rPr lang="en" altLang="zh-CN" i="1" dirty="0"/>
              <a:t>BCPL: The language and its compiler</a:t>
            </a:r>
            <a:r>
              <a:rPr lang="en" altLang="zh-CN" dirty="0"/>
              <a:t> describes the philosophy of BCPL as follows: </a:t>
            </a:r>
            <a:endParaRPr kumimoji="1" lang="zh-CN" altLang="en-US" dirty="0"/>
          </a:p>
        </p:txBody>
      </p:sp>
      <p:sp>
        <p:nvSpPr>
          <p:cNvPr id="3" name="内容占位符 2">
            <a:extLst>
              <a:ext uri="{FF2B5EF4-FFF2-40B4-BE49-F238E27FC236}">
                <a16:creationId xmlns:a16="http://schemas.microsoft.com/office/drawing/2014/main" id="{C9218AF7-6853-D343-A18D-A6EAE00FB061}"/>
              </a:ext>
            </a:extLst>
          </p:cNvPr>
          <p:cNvSpPr>
            <a:spLocks noGrp="1"/>
          </p:cNvSpPr>
          <p:nvPr>
            <p:ph idx="1"/>
          </p:nvPr>
        </p:nvSpPr>
        <p:spPr>
          <a:xfrm>
            <a:off x="838200" y="3047582"/>
            <a:ext cx="10515600" cy="2384066"/>
          </a:xfrm>
        </p:spPr>
        <p:txBody>
          <a:bodyPr>
            <a:normAutofit lnSpcReduction="10000"/>
          </a:bodyPr>
          <a:lstStyle/>
          <a:p>
            <a:pPr marL="0" indent="0">
              <a:buNone/>
            </a:pPr>
            <a:r>
              <a:rPr lang="en" altLang="zh-CN" dirty="0"/>
              <a:t>The philosophy of BCPL is not one of the tyrant who thinks he knows best and lays down the law on what is and what is not allowed; rather, BCPL acts more as a servant offering his services to the best of his ability without complaint, even when confronted with apparent nonsense. The programmer is always assumed to know what he is doing and is not hemmed in by petty restrictions.</a:t>
            </a:r>
          </a:p>
          <a:p>
            <a:endParaRPr kumimoji="1" lang="zh-CN" altLang="en-US" dirty="0"/>
          </a:p>
        </p:txBody>
      </p:sp>
    </p:spTree>
    <p:extLst>
      <p:ext uri="{BB962C8B-B14F-4D97-AF65-F5344CB8AC3E}">
        <p14:creationId xmlns:p14="http://schemas.microsoft.com/office/powerpoint/2010/main" val="35111243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D8634-B0EE-F24C-B851-FC4BA568158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B96128D-9704-7047-BE9A-B8619F5BBC8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4FC2CEA-08B6-6148-A835-A1FAD6554708}"/>
              </a:ext>
            </a:extLst>
          </p:cNvPr>
          <p:cNvPicPr>
            <a:picLocks noChangeAspect="1"/>
          </p:cNvPicPr>
          <p:nvPr/>
        </p:nvPicPr>
        <p:blipFill>
          <a:blip r:embed="rId3"/>
          <a:stretch>
            <a:fillRect/>
          </a:stretch>
        </p:blipFill>
        <p:spPr>
          <a:xfrm>
            <a:off x="338214" y="0"/>
            <a:ext cx="11515572" cy="6858000"/>
          </a:xfrm>
          <a:prstGeom prst="rect">
            <a:avLst/>
          </a:prstGeom>
        </p:spPr>
      </p:pic>
    </p:spTree>
    <p:extLst>
      <p:ext uri="{BB962C8B-B14F-4D97-AF65-F5344CB8AC3E}">
        <p14:creationId xmlns:p14="http://schemas.microsoft.com/office/powerpoint/2010/main" val="16041531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AADA29-4716-6C49-8E56-FEAA83CD87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0443B30-EF3F-5249-A35E-50E190C3E0C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B48EF3A-CF3B-B847-8CB1-E4C39EB71ABA}"/>
              </a:ext>
            </a:extLst>
          </p:cNvPr>
          <p:cNvPicPr>
            <a:picLocks noChangeAspect="1"/>
          </p:cNvPicPr>
          <p:nvPr/>
        </p:nvPicPr>
        <p:blipFill>
          <a:blip r:embed="rId3"/>
          <a:stretch>
            <a:fillRect/>
          </a:stretch>
        </p:blipFill>
        <p:spPr>
          <a:xfrm>
            <a:off x="252497" y="0"/>
            <a:ext cx="11687006" cy="6858000"/>
          </a:xfrm>
          <a:prstGeom prst="rect">
            <a:avLst/>
          </a:prstGeom>
        </p:spPr>
      </p:pic>
    </p:spTree>
    <p:extLst>
      <p:ext uri="{BB962C8B-B14F-4D97-AF65-F5344CB8AC3E}">
        <p14:creationId xmlns:p14="http://schemas.microsoft.com/office/powerpoint/2010/main" val="27361278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E26752-D463-3C4E-ABC5-B8257F9067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EB98CA9-B20B-074C-B72A-4365E8FAF6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2FD415-15E8-0B4A-B53A-121D5BF5EF9E}"/>
              </a:ext>
            </a:extLst>
          </p:cNvPr>
          <p:cNvPicPr>
            <a:picLocks noChangeAspect="1"/>
          </p:cNvPicPr>
          <p:nvPr/>
        </p:nvPicPr>
        <p:blipFill>
          <a:blip r:embed="rId3"/>
          <a:stretch>
            <a:fillRect/>
          </a:stretch>
        </p:blipFill>
        <p:spPr>
          <a:xfrm>
            <a:off x="0" y="1268767"/>
            <a:ext cx="12192000" cy="4320466"/>
          </a:xfrm>
          <a:prstGeom prst="rect">
            <a:avLst/>
          </a:prstGeom>
        </p:spPr>
      </p:pic>
    </p:spTree>
    <p:extLst>
      <p:ext uri="{BB962C8B-B14F-4D97-AF65-F5344CB8AC3E}">
        <p14:creationId xmlns:p14="http://schemas.microsoft.com/office/powerpoint/2010/main" val="37039340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D00D58-FDED-8146-A36D-FCA3294238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03164D-4991-8643-A57E-A6EE79470185}"/>
              </a:ext>
            </a:extLst>
          </p:cNvPr>
          <p:cNvSpPr>
            <a:spLocks noGrp="1"/>
          </p:cNvSpPr>
          <p:nvPr>
            <p:ph idx="1"/>
          </p:nvPr>
        </p:nvSpPr>
        <p:spPr/>
        <p:txBody>
          <a:bodyPr/>
          <a:lstStyle/>
          <a:p>
            <a:endParaRPr kumimoji="1" lang="zh-CN" altLang="en-US"/>
          </a:p>
        </p:txBody>
      </p:sp>
      <p:pic>
        <p:nvPicPr>
          <p:cNvPr id="32770" name="Picture 2" descr="Four Languages From Forty Years Ago">
            <a:extLst>
              <a:ext uri="{FF2B5EF4-FFF2-40B4-BE49-F238E27FC236}">
                <a16:creationId xmlns:a16="http://schemas.microsoft.com/office/drawing/2014/main" id="{303AA752-2CD3-AF43-95B9-3C9F7AC7E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256" y="0"/>
            <a:ext cx="9773488" cy="733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574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7B6B20-56FF-674E-B8FA-5572635C495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A6163D-68F0-7244-8803-765AB74BDA4A}"/>
              </a:ext>
            </a:extLst>
          </p:cNvPr>
          <p:cNvSpPr>
            <a:spLocks noGrp="1"/>
          </p:cNvSpPr>
          <p:nvPr>
            <p:ph idx="1"/>
          </p:nvPr>
        </p:nvSpPr>
        <p:spPr/>
        <p:txBody>
          <a:bodyPr/>
          <a:lstStyle/>
          <a:p>
            <a:endParaRPr kumimoji="1" lang="zh-CN" altLang="en-US"/>
          </a:p>
        </p:txBody>
      </p:sp>
      <p:pic>
        <p:nvPicPr>
          <p:cNvPr id="4098" name="Picture 2" descr="The History of 'Hello, World'">
            <a:extLst>
              <a:ext uri="{FF2B5EF4-FFF2-40B4-BE49-F238E27FC236}">
                <a16:creationId xmlns:a16="http://schemas.microsoft.com/office/drawing/2014/main" id="{23E92FF4-7733-EC4C-BB1F-6F00FB8EC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911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igs Gaton – Project Plan 365">
            <a:extLst>
              <a:ext uri="{FF2B5EF4-FFF2-40B4-BE49-F238E27FC236}">
                <a16:creationId xmlns:a16="http://schemas.microsoft.com/office/drawing/2014/main" id="{FC99EBA1-56A1-534D-9C47-431B364E50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5306" y="0"/>
            <a:ext cx="5538757" cy="6894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351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2E6B79-1C58-3E4B-846B-74FB8E6F5D09}"/>
              </a:ext>
            </a:extLst>
          </p:cNvPr>
          <p:cNvSpPr>
            <a:spLocks noGrp="1"/>
          </p:cNvSpPr>
          <p:nvPr>
            <p:ph type="title"/>
          </p:nvPr>
        </p:nvSpPr>
        <p:spPr>
          <a:xfrm>
            <a:off x="0" y="18255"/>
            <a:ext cx="12192000" cy="6839745"/>
          </a:xfrm>
          <a:solidFill>
            <a:srgbClr val="1F313D"/>
          </a:solidFill>
        </p:spPr>
        <p:txBody>
          <a:bodyPr/>
          <a:lstStyle/>
          <a:p>
            <a:endParaRPr kumimoji="1" lang="zh-CN" altLang="en-US" dirty="0"/>
          </a:p>
        </p:txBody>
      </p:sp>
      <p:sp>
        <p:nvSpPr>
          <p:cNvPr id="3" name="内容占位符 2">
            <a:extLst>
              <a:ext uri="{FF2B5EF4-FFF2-40B4-BE49-F238E27FC236}">
                <a16:creationId xmlns:a16="http://schemas.microsoft.com/office/drawing/2014/main" id="{E9B8237A-FAB4-8C4B-848C-12B9552FE4A1}"/>
              </a:ext>
            </a:extLst>
          </p:cNvPr>
          <p:cNvSpPr>
            <a:spLocks noGrp="1"/>
          </p:cNvSpPr>
          <p:nvPr>
            <p:ph idx="1"/>
          </p:nvPr>
        </p:nvSpPr>
        <p:spPr/>
        <p:txBody>
          <a:bodyPr/>
          <a:lstStyle/>
          <a:p>
            <a:endParaRPr kumimoji="1" lang="zh-CN" altLang="en-US"/>
          </a:p>
        </p:txBody>
      </p:sp>
      <p:pic>
        <p:nvPicPr>
          <p:cNvPr id="7170" name="Picture 2">
            <a:extLst>
              <a:ext uri="{FF2B5EF4-FFF2-40B4-BE49-F238E27FC236}">
                <a16:creationId xmlns:a16="http://schemas.microsoft.com/office/drawing/2014/main" id="{3FA801BF-BB3B-0A4B-B7AE-AF1645FD7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3534" y="539132"/>
            <a:ext cx="5112109" cy="5779735"/>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4686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EAD3B-00BC-8740-83BE-EEE47AACEF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E0B8DD-C654-AF4F-B4E6-4B0BA4172337}"/>
              </a:ext>
            </a:extLst>
          </p:cNvPr>
          <p:cNvSpPr>
            <a:spLocks noGrp="1"/>
          </p:cNvSpPr>
          <p:nvPr>
            <p:ph idx="1"/>
          </p:nvPr>
        </p:nvSpPr>
        <p:spPr/>
        <p:txBody>
          <a:bodyPr/>
          <a:lstStyle/>
          <a:p>
            <a:endParaRPr kumimoji="1" lang="zh-CN" altLang="en-US" dirty="0"/>
          </a:p>
        </p:txBody>
      </p:sp>
      <p:sp>
        <p:nvSpPr>
          <p:cNvPr id="4" name="矩形 3">
            <a:extLst>
              <a:ext uri="{FF2B5EF4-FFF2-40B4-BE49-F238E27FC236}">
                <a16:creationId xmlns:a16="http://schemas.microsoft.com/office/drawing/2014/main" id="{36CAD052-0EF2-B249-B4F9-D849535BFA69}"/>
              </a:ext>
            </a:extLst>
          </p:cNvPr>
          <p:cNvSpPr/>
          <p:nvPr/>
        </p:nvSpPr>
        <p:spPr>
          <a:xfrm>
            <a:off x="5281514" y="3244334"/>
            <a:ext cx="1628972" cy="369332"/>
          </a:xfrm>
          <a:prstGeom prst="rect">
            <a:avLst/>
          </a:prstGeom>
        </p:spPr>
        <p:txBody>
          <a:bodyPr wrap="none">
            <a:spAutoFit/>
          </a:bodyPr>
          <a:lstStyle/>
          <a:p>
            <a:r>
              <a:rPr lang="zh-CN" altLang="en-US" dirty="0"/>
              <a:t>Rudd Canaday</a:t>
            </a:r>
          </a:p>
        </p:txBody>
      </p:sp>
      <p:pic>
        <p:nvPicPr>
          <p:cNvPr id="20482" name="Picture 2" descr="In Pictures: Celebrating Unix heroes - Slideshow - ARN">
            <a:extLst>
              <a:ext uri="{FF2B5EF4-FFF2-40B4-BE49-F238E27FC236}">
                <a16:creationId xmlns:a16="http://schemas.microsoft.com/office/drawing/2014/main" id="{C803D42E-63BF-EA45-8116-1FC19C7A1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534" y="-74456"/>
            <a:ext cx="13413431" cy="9233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13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F0D908-E9CB-D648-81CD-B1E56BDF6C2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AC6462E-FC80-2647-A8B8-ECB7504577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5A8378E-E37C-7B41-9D2E-D80B802A0573}"/>
              </a:ext>
            </a:extLst>
          </p:cNvPr>
          <p:cNvPicPr>
            <a:picLocks noChangeAspect="1"/>
          </p:cNvPicPr>
          <p:nvPr/>
        </p:nvPicPr>
        <p:blipFill>
          <a:blip r:embed="rId3"/>
          <a:stretch>
            <a:fillRect/>
          </a:stretch>
        </p:blipFill>
        <p:spPr>
          <a:xfrm>
            <a:off x="1517650" y="533400"/>
            <a:ext cx="9156700" cy="5791200"/>
          </a:xfrm>
          <a:prstGeom prst="rect">
            <a:avLst/>
          </a:prstGeom>
        </p:spPr>
      </p:pic>
    </p:spTree>
    <p:extLst>
      <p:ext uri="{BB962C8B-B14F-4D97-AF65-F5344CB8AC3E}">
        <p14:creationId xmlns:p14="http://schemas.microsoft.com/office/powerpoint/2010/main" val="363788970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660A94-2523-0D43-8F63-99C543FB3A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4E4A389-B1AC-E24A-91C6-9C58CA635E68}"/>
              </a:ext>
            </a:extLst>
          </p:cNvPr>
          <p:cNvSpPr>
            <a:spLocks noGrp="1"/>
          </p:cNvSpPr>
          <p:nvPr>
            <p:ph idx="1"/>
          </p:nvPr>
        </p:nvSpPr>
        <p:spPr/>
        <p:txBody>
          <a:bodyPr/>
          <a:lstStyle/>
          <a:p>
            <a:endParaRPr kumimoji="1" lang="zh-CN" altLang="en-US"/>
          </a:p>
        </p:txBody>
      </p:sp>
      <p:pic>
        <p:nvPicPr>
          <p:cNvPr id="27650" name="Picture 2" descr="Location of Bronxville, New York">
            <a:extLst>
              <a:ext uri="{FF2B5EF4-FFF2-40B4-BE49-F238E27FC236}">
                <a16:creationId xmlns:a16="http://schemas.microsoft.com/office/drawing/2014/main" id="{56437FBA-01B7-2746-AA8D-94189D94F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613" y="0"/>
            <a:ext cx="77231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436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6F78C-A9C5-7746-B0F5-59237E040AB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557B34-9725-EB49-A78E-1AD0C21CAB03}"/>
              </a:ext>
            </a:extLst>
          </p:cNvPr>
          <p:cNvSpPr>
            <a:spLocks noGrp="1"/>
          </p:cNvSpPr>
          <p:nvPr>
            <p:ph idx="1"/>
          </p:nvPr>
        </p:nvSpPr>
        <p:spPr/>
        <p:txBody>
          <a:bodyPr/>
          <a:lstStyle/>
          <a:p>
            <a:endParaRPr kumimoji="1" lang="zh-CN" altLang="en-US"/>
          </a:p>
        </p:txBody>
      </p:sp>
      <p:pic>
        <p:nvPicPr>
          <p:cNvPr id="28674" name="Picture 2">
            <a:extLst>
              <a:ext uri="{FF2B5EF4-FFF2-40B4-BE49-F238E27FC236}">
                <a16:creationId xmlns:a16="http://schemas.microsoft.com/office/drawing/2014/main" id="{5E5207AE-DF16-C04B-80DB-5BE78E48C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342900"/>
            <a:ext cx="6286500"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7538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7ABA0F-BFF1-DB46-8D35-B39167CEC9E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8D47D32-617F-8D40-B7C5-29C090EB2E2C}"/>
              </a:ext>
            </a:extLst>
          </p:cNvPr>
          <p:cNvSpPr>
            <a:spLocks noGrp="1"/>
          </p:cNvSpPr>
          <p:nvPr>
            <p:ph idx="1"/>
          </p:nvPr>
        </p:nvSpPr>
        <p:spPr/>
        <p:txBody>
          <a:bodyPr/>
          <a:lstStyle/>
          <a:p>
            <a:endParaRPr kumimoji="1" lang="zh-CN" altLang="en-US"/>
          </a:p>
        </p:txBody>
      </p:sp>
      <p:pic>
        <p:nvPicPr>
          <p:cNvPr id="31746" name="Picture 2" descr="Summit High School is located in Union County, New Jersey">
            <a:extLst>
              <a:ext uri="{FF2B5EF4-FFF2-40B4-BE49-F238E27FC236}">
                <a16:creationId xmlns:a16="http://schemas.microsoft.com/office/drawing/2014/main" id="{11A74419-4D0C-4D4B-888E-0CBD1B5BCB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0"/>
            <a:ext cx="8008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0015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FFAF0-0F5A-3941-BAB9-32121A062C9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4152335-DB5C-CA4C-8964-77A7D08A9F6D}"/>
              </a:ext>
            </a:extLst>
          </p:cNvPr>
          <p:cNvSpPr>
            <a:spLocks noGrp="1"/>
          </p:cNvSpPr>
          <p:nvPr>
            <p:ph idx="1"/>
          </p:nvPr>
        </p:nvSpPr>
        <p:spPr/>
        <p:txBody>
          <a:bodyPr/>
          <a:lstStyle/>
          <a:p>
            <a:endParaRPr kumimoji="1" lang="zh-CN" altLang="en-US"/>
          </a:p>
        </p:txBody>
      </p:sp>
      <p:pic>
        <p:nvPicPr>
          <p:cNvPr id="29700" name="Picture 4">
            <a:extLst>
              <a:ext uri="{FF2B5EF4-FFF2-40B4-BE49-F238E27FC236}">
                <a16:creationId xmlns:a16="http://schemas.microsoft.com/office/drawing/2014/main" id="{A6EF88A0-57BC-0F48-81FB-A499AC5F8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692150"/>
            <a:ext cx="5334000" cy="5473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D209F65-49A7-4948-A442-13E982D1CB5D}"/>
              </a:ext>
            </a:extLst>
          </p:cNvPr>
          <p:cNvSpPr/>
          <p:nvPr/>
        </p:nvSpPr>
        <p:spPr>
          <a:xfrm>
            <a:off x="2501660" y="5587102"/>
            <a:ext cx="2070339" cy="948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AEC64CBE-2739-9641-BFFD-757E3AE9AAA2}"/>
              </a:ext>
            </a:extLst>
          </p:cNvPr>
          <p:cNvSpPr/>
          <p:nvPr/>
        </p:nvSpPr>
        <p:spPr>
          <a:xfrm>
            <a:off x="2878347" y="-152460"/>
            <a:ext cx="6420928" cy="948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ç</a:t>
            </a:r>
            <a:r>
              <a:rPr kumimoji="1" lang="en-US" altLang="zh-CN" dirty="0"/>
              <a:t>√</a:t>
            </a:r>
            <a:endParaRPr kumimoji="1" lang="zh-CN" altLang="en-US" dirty="0"/>
          </a:p>
        </p:txBody>
      </p:sp>
      <p:sp>
        <p:nvSpPr>
          <p:cNvPr id="8" name="矩形 7">
            <a:extLst>
              <a:ext uri="{FF2B5EF4-FFF2-40B4-BE49-F238E27FC236}">
                <a16:creationId xmlns:a16="http://schemas.microsoft.com/office/drawing/2014/main" id="{995B7F75-D2EA-444D-94F8-385AEF3423D1}"/>
              </a:ext>
            </a:extLst>
          </p:cNvPr>
          <p:cNvSpPr/>
          <p:nvPr/>
        </p:nvSpPr>
        <p:spPr>
          <a:xfrm>
            <a:off x="-2593675" y="-179791"/>
            <a:ext cx="6044241" cy="663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C51B1E0-1CEC-1E48-9656-74062A4DB196}"/>
              </a:ext>
            </a:extLst>
          </p:cNvPr>
          <p:cNvSpPr/>
          <p:nvPr/>
        </p:nvSpPr>
        <p:spPr>
          <a:xfrm>
            <a:off x="2895600" y="6055778"/>
            <a:ext cx="6420928" cy="712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ç</a:t>
            </a:r>
            <a:r>
              <a:rPr kumimoji="1" lang="en-US" altLang="zh-CN" dirty="0"/>
              <a:t>√</a:t>
            </a:r>
            <a:endParaRPr kumimoji="1" lang="zh-CN" altLang="en-US" dirty="0"/>
          </a:p>
        </p:txBody>
      </p:sp>
      <p:sp>
        <p:nvSpPr>
          <p:cNvPr id="10" name="矩形 9">
            <a:extLst>
              <a:ext uri="{FF2B5EF4-FFF2-40B4-BE49-F238E27FC236}">
                <a16:creationId xmlns:a16="http://schemas.microsoft.com/office/drawing/2014/main" id="{941A57FC-A38D-CC4F-9F01-94DBCBDA7D27}"/>
              </a:ext>
            </a:extLst>
          </p:cNvPr>
          <p:cNvSpPr/>
          <p:nvPr/>
        </p:nvSpPr>
        <p:spPr>
          <a:xfrm>
            <a:off x="8725619" y="-220108"/>
            <a:ext cx="6044241" cy="663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453941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6E127-6F11-174D-A844-3F60C5F86FF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05218F7-8D9E-6C42-9FDC-1D5E958D5A89}"/>
              </a:ext>
            </a:extLst>
          </p:cNvPr>
          <p:cNvSpPr>
            <a:spLocks noGrp="1"/>
          </p:cNvSpPr>
          <p:nvPr>
            <p:ph idx="1"/>
          </p:nvPr>
        </p:nvSpPr>
        <p:spPr/>
        <p:txBody>
          <a:bodyPr/>
          <a:lstStyle/>
          <a:p>
            <a:endParaRPr kumimoji="1" lang="zh-CN" altLang="en-US"/>
          </a:p>
        </p:txBody>
      </p:sp>
      <p:pic>
        <p:nvPicPr>
          <p:cNvPr id="30722" name="Picture 2">
            <a:extLst>
              <a:ext uri="{FF2B5EF4-FFF2-40B4-BE49-F238E27FC236}">
                <a16:creationId xmlns:a16="http://schemas.microsoft.com/office/drawing/2014/main" id="{472331B6-37F6-0B43-BF0B-B96AD7DAA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5311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D1CA78-0129-124C-9755-4B3F4720A8B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430EA4-D2B5-0844-9FC3-F3BFE18CBE71}"/>
              </a:ext>
            </a:extLst>
          </p:cNvPr>
          <p:cNvSpPr>
            <a:spLocks noGrp="1"/>
          </p:cNvSpPr>
          <p:nvPr>
            <p:ph idx="1"/>
          </p:nvPr>
        </p:nvSpPr>
        <p:spPr/>
        <p:txBody>
          <a:bodyPr/>
          <a:lstStyle/>
          <a:p>
            <a:endParaRPr kumimoji="1" lang="zh-CN" altLang="en-US"/>
          </a:p>
        </p:txBody>
      </p:sp>
      <p:pic>
        <p:nvPicPr>
          <p:cNvPr id="19458" name="Picture 2">
            <a:extLst>
              <a:ext uri="{FF2B5EF4-FFF2-40B4-BE49-F238E27FC236}">
                <a16:creationId xmlns:a16="http://schemas.microsoft.com/office/drawing/2014/main" id="{E745518E-0576-2643-9D9C-D4C21A70D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19" y="-724619"/>
            <a:ext cx="13923034" cy="8350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134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89D6D-4267-5946-B133-418E1B6424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E2F86C-B65D-5D46-B38B-2DE1A437034D}"/>
              </a:ext>
            </a:extLst>
          </p:cNvPr>
          <p:cNvSpPr>
            <a:spLocks noGrp="1"/>
          </p:cNvSpPr>
          <p:nvPr>
            <p:ph idx="1"/>
          </p:nvPr>
        </p:nvSpPr>
        <p:spPr/>
        <p:txBody>
          <a:bodyPr/>
          <a:lstStyle/>
          <a:p>
            <a:endParaRPr kumimoji="1" lang="zh-CN" altLang="en-US"/>
          </a:p>
        </p:txBody>
      </p:sp>
      <p:pic>
        <p:nvPicPr>
          <p:cNvPr id="26626" name="Picture 2">
            <a:extLst>
              <a:ext uri="{FF2B5EF4-FFF2-40B4-BE49-F238E27FC236}">
                <a16:creationId xmlns:a16="http://schemas.microsoft.com/office/drawing/2014/main" id="{FD56B721-90DD-8F46-908A-5CA49CF98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977" y="-241539"/>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9123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BD2F5-E88C-D341-8155-33EE2FB8FC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069561-FD2F-C442-B855-8C79C2A7C2B7}"/>
              </a:ext>
            </a:extLst>
          </p:cNvPr>
          <p:cNvSpPr>
            <a:spLocks noGrp="1"/>
          </p:cNvSpPr>
          <p:nvPr>
            <p:ph idx="1"/>
          </p:nvPr>
        </p:nvSpPr>
        <p:spPr/>
        <p:txBody>
          <a:bodyPr/>
          <a:lstStyle/>
          <a:p>
            <a:endParaRPr kumimoji="1" lang="zh-CN" altLang="en-US"/>
          </a:p>
        </p:txBody>
      </p:sp>
      <p:pic>
        <p:nvPicPr>
          <p:cNvPr id="18436" name="Picture 4">
            <a:extLst>
              <a:ext uri="{FF2B5EF4-FFF2-40B4-BE49-F238E27FC236}">
                <a16:creationId xmlns:a16="http://schemas.microsoft.com/office/drawing/2014/main" id="{B9A5B238-A8D0-F14D-B8BA-5B83CD79F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964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4199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732F5-FA18-A44E-BB00-B18799D9B7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BFF28D-C9C2-A84B-ABFD-D8C2009DE5C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778DDFD-CCFB-024C-946B-18981CA9AA3A}"/>
              </a:ext>
            </a:extLst>
          </p:cNvPr>
          <p:cNvPicPr>
            <a:picLocks noChangeAspect="1"/>
          </p:cNvPicPr>
          <p:nvPr/>
        </p:nvPicPr>
        <p:blipFill>
          <a:blip r:embed="rId3"/>
          <a:stretch>
            <a:fillRect/>
          </a:stretch>
        </p:blipFill>
        <p:spPr>
          <a:xfrm>
            <a:off x="0" y="393735"/>
            <a:ext cx="12192000" cy="6070529"/>
          </a:xfrm>
          <a:prstGeom prst="rect">
            <a:avLst/>
          </a:prstGeom>
        </p:spPr>
      </p:pic>
    </p:spTree>
    <p:extLst>
      <p:ext uri="{BB962C8B-B14F-4D97-AF65-F5344CB8AC3E}">
        <p14:creationId xmlns:p14="http://schemas.microsoft.com/office/powerpoint/2010/main" val="81720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F71A9-FEDD-8044-A6F6-DED31FF99A8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E4B401A-6A94-D944-9705-AE127859078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0B060B-2717-7148-AF05-B38134241395}"/>
              </a:ext>
            </a:extLst>
          </p:cNvPr>
          <p:cNvPicPr>
            <a:picLocks noChangeAspect="1"/>
          </p:cNvPicPr>
          <p:nvPr/>
        </p:nvPicPr>
        <p:blipFill>
          <a:blip r:embed="rId3"/>
          <a:stretch>
            <a:fillRect/>
          </a:stretch>
        </p:blipFill>
        <p:spPr>
          <a:xfrm>
            <a:off x="0" y="-1"/>
            <a:ext cx="12192000" cy="7154333"/>
          </a:xfrm>
          <a:prstGeom prst="rect">
            <a:avLst/>
          </a:prstGeom>
        </p:spPr>
      </p:pic>
    </p:spTree>
    <p:extLst>
      <p:ext uri="{BB962C8B-B14F-4D97-AF65-F5344CB8AC3E}">
        <p14:creationId xmlns:p14="http://schemas.microsoft.com/office/powerpoint/2010/main" val="80909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86C2C-2310-DB40-9F5C-C15859BC98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E17DA0-2510-574F-A5B5-62852F3F40D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1BFE957-4D10-F746-A1BE-9EE3B934C9A3}"/>
              </a:ext>
            </a:extLst>
          </p:cNvPr>
          <p:cNvPicPr>
            <a:picLocks noChangeAspect="1"/>
          </p:cNvPicPr>
          <p:nvPr/>
        </p:nvPicPr>
        <p:blipFill>
          <a:blip r:embed="rId3"/>
          <a:stretch>
            <a:fillRect/>
          </a:stretch>
        </p:blipFill>
        <p:spPr>
          <a:xfrm>
            <a:off x="0" y="529760"/>
            <a:ext cx="12192000" cy="5798480"/>
          </a:xfrm>
          <a:prstGeom prst="rect">
            <a:avLst/>
          </a:prstGeom>
        </p:spPr>
      </p:pic>
    </p:spTree>
    <p:extLst>
      <p:ext uri="{BB962C8B-B14F-4D97-AF65-F5344CB8AC3E}">
        <p14:creationId xmlns:p14="http://schemas.microsoft.com/office/powerpoint/2010/main" val="281522553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14C10A-8BD2-C84D-ACC5-99FC787180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9B422C-7357-7041-9880-93FC268846A3}"/>
              </a:ext>
            </a:extLst>
          </p:cNvPr>
          <p:cNvSpPr>
            <a:spLocks noGrp="1"/>
          </p:cNvSpPr>
          <p:nvPr>
            <p:ph idx="1"/>
          </p:nvPr>
        </p:nvSpPr>
        <p:spPr/>
        <p:txBody>
          <a:bodyPr/>
          <a:lstStyle/>
          <a:p>
            <a:endParaRPr kumimoji="1" lang="zh-CN" altLang="en-US"/>
          </a:p>
        </p:txBody>
      </p:sp>
      <p:pic>
        <p:nvPicPr>
          <p:cNvPr id="6" name="图片 5">
            <a:extLst>
              <a:ext uri="{FF2B5EF4-FFF2-40B4-BE49-F238E27FC236}">
                <a16:creationId xmlns:a16="http://schemas.microsoft.com/office/drawing/2014/main" id="{3C6F2094-D166-1948-A151-B0F1835C79FB}"/>
              </a:ext>
            </a:extLst>
          </p:cNvPr>
          <p:cNvPicPr>
            <a:picLocks noChangeAspect="1"/>
          </p:cNvPicPr>
          <p:nvPr/>
        </p:nvPicPr>
        <p:blipFill>
          <a:blip r:embed="rId3"/>
          <a:stretch>
            <a:fillRect/>
          </a:stretch>
        </p:blipFill>
        <p:spPr>
          <a:xfrm>
            <a:off x="69715" y="0"/>
            <a:ext cx="12052570" cy="6858000"/>
          </a:xfrm>
          <a:prstGeom prst="rect">
            <a:avLst/>
          </a:prstGeom>
        </p:spPr>
      </p:pic>
    </p:spTree>
    <p:extLst>
      <p:ext uri="{BB962C8B-B14F-4D97-AF65-F5344CB8AC3E}">
        <p14:creationId xmlns:p14="http://schemas.microsoft.com/office/powerpoint/2010/main" val="39244327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5CEEA-CAF9-1048-ADE0-929CF942F136}"/>
              </a:ext>
            </a:extLst>
          </p:cNvPr>
          <p:cNvSpPr>
            <a:spLocks noGrp="1"/>
          </p:cNvSpPr>
          <p:nvPr>
            <p:ph type="title"/>
          </p:nvPr>
        </p:nvSpPr>
        <p:spPr/>
        <p:txBody>
          <a:bodyPr/>
          <a:lstStyle/>
          <a:p>
            <a:endParaRPr kumimoji="1" lang="zh-CN" altLang="en-US"/>
          </a:p>
        </p:txBody>
      </p:sp>
      <p:graphicFrame>
        <p:nvGraphicFramePr>
          <p:cNvPr id="6" name="内容占位符 5">
            <a:extLst>
              <a:ext uri="{FF2B5EF4-FFF2-40B4-BE49-F238E27FC236}">
                <a16:creationId xmlns:a16="http://schemas.microsoft.com/office/drawing/2014/main" id="{9180C283-79C4-0548-B3FF-AACB79F7D6C6}"/>
              </a:ext>
            </a:extLst>
          </p:cNvPr>
          <p:cNvGraphicFramePr>
            <a:graphicFrameLocks noGrp="1"/>
          </p:cNvGraphicFramePr>
          <p:nvPr>
            <p:ph idx="1"/>
            <p:extLst>
              <p:ext uri="{D42A27DB-BD31-4B8C-83A1-F6EECF244321}">
                <p14:modId xmlns:p14="http://schemas.microsoft.com/office/powerpoint/2010/main" val="17569250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53693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F63EE-4F5C-7C44-8DB7-1E979F853C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3CD0DC-0B8C-B743-B020-D1A66DD4287F}"/>
              </a:ext>
            </a:extLst>
          </p:cNvPr>
          <p:cNvSpPr>
            <a:spLocks noGrp="1"/>
          </p:cNvSpPr>
          <p:nvPr>
            <p:ph idx="1"/>
          </p:nvPr>
        </p:nvSpPr>
        <p:spPr/>
        <p:txBody>
          <a:bodyPr/>
          <a:lstStyle/>
          <a:p>
            <a:endParaRPr kumimoji="1" lang="zh-CN" altLang="en-US"/>
          </a:p>
        </p:txBody>
      </p:sp>
      <p:pic>
        <p:nvPicPr>
          <p:cNvPr id="14338" name="Picture 2">
            <a:extLst>
              <a:ext uri="{FF2B5EF4-FFF2-40B4-BE49-F238E27FC236}">
                <a16:creationId xmlns:a16="http://schemas.microsoft.com/office/drawing/2014/main" id="{0893587A-6CE5-1246-BC05-05778F73F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11308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7681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666DE-D9F2-CE4B-A5B4-33D1E5F776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84D0E5-B755-C044-A69C-E0A83C4B8446}"/>
              </a:ext>
            </a:extLst>
          </p:cNvPr>
          <p:cNvSpPr>
            <a:spLocks noGrp="1"/>
          </p:cNvSpPr>
          <p:nvPr>
            <p:ph idx="1"/>
          </p:nvPr>
        </p:nvSpPr>
        <p:spPr/>
        <p:txBody>
          <a:bodyPr/>
          <a:lstStyle/>
          <a:p>
            <a:endParaRPr kumimoji="1" lang="zh-CN" altLang="en-US"/>
          </a:p>
        </p:txBody>
      </p:sp>
      <p:pic>
        <p:nvPicPr>
          <p:cNvPr id="21506" name="Picture 2" descr="строим Microkernel architecture на базе паттерна pipes and filters">
            <a:extLst>
              <a:ext uri="{FF2B5EF4-FFF2-40B4-BE49-F238E27FC236}">
                <a16:creationId xmlns:a16="http://schemas.microsoft.com/office/drawing/2014/main" id="{80AEB860-5066-6B4B-9896-D8A6007E08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5575" y="257294"/>
            <a:ext cx="8876342" cy="6664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838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562B91-9732-BE42-A32E-BB69D2C8FA2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589172-876D-5B4A-A205-D1D8A173A494}"/>
              </a:ext>
            </a:extLst>
          </p:cNvPr>
          <p:cNvSpPr>
            <a:spLocks noGrp="1"/>
          </p:cNvSpPr>
          <p:nvPr>
            <p:ph idx="1"/>
          </p:nvPr>
        </p:nvSpPr>
        <p:spPr/>
        <p:txBody>
          <a:bodyPr/>
          <a:lstStyle/>
          <a:p>
            <a:endParaRPr kumimoji="1" lang="zh-CN" altLang="en-US"/>
          </a:p>
        </p:txBody>
      </p:sp>
      <p:pic>
        <p:nvPicPr>
          <p:cNvPr id="2050" name="Picture 2" descr="TOP 5 QUOTES BY DOUGLAS MCILROY | A-Z Quotes">
            <a:extLst>
              <a:ext uri="{FF2B5EF4-FFF2-40B4-BE49-F238E27FC236}">
                <a16:creationId xmlns:a16="http://schemas.microsoft.com/office/drawing/2014/main" id="{9F8B1C21-7E9D-E04C-AE1B-5E41E536D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500" y="889000"/>
            <a:ext cx="10795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5703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AC3B5-716F-9749-BE10-C3C2C4E41D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2DB6CC5-AD19-F248-BA4A-8DD257E50222}"/>
              </a:ext>
            </a:extLst>
          </p:cNvPr>
          <p:cNvSpPr>
            <a:spLocks noGrp="1"/>
          </p:cNvSpPr>
          <p:nvPr>
            <p:ph idx="1"/>
          </p:nvPr>
        </p:nvSpPr>
        <p:spPr/>
        <p:txBody>
          <a:bodyPr/>
          <a:lstStyle/>
          <a:p>
            <a:endParaRPr kumimoji="1" lang="zh-CN" altLang="en-US"/>
          </a:p>
        </p:txBody>
      </p:sp>
      <p:pic>
        <p:nvPicPr>
          <p:cNvPr id="8194" name="Picture 2">
            <a:extLst>
              <a:ext uri="{FF2B5EF4-FFF2-40B4-BE49-F238E27FC236}">
                <a16:creationId xmlns:a16="http://schemas.microsoft.com/office/drawing/2014/main" id="{020F5212-F41B-4941-8186-338DF6A9B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4858"/>
            <a:ext cx="12192000" cy="1707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9336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058E5-2E23-7B4A-A1CA-CA35D2FD38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25B7967-CA12-0F41-A9F2-37FB4723B717}"/>
              </a:ext>
            </a:extLst>
          </p:cNvPr>
          <p:cNvSpPr>
            <a:spLocks noGrp="1"/>
          </p:cNvSpPr>
          <p:nvPr>
            <p:ph idx="1"/>
          </p:nvPr>
        </p:nvSpPr>
        <p:spPr/>
        <p:txBody>
          <a:bodyPr/>
          <a:lstStyle/>
          <a:p>
            <a:endParaRPr kumimoji="1" lang="zh-CN" altLang="en-US"/>
          </a:p>
        </p:txBody>
      </p:sp>
      <p:pic>
        <p:nvPicPr>
          <p:cNvPr id="6146" name="Picture 2" descr="清明节祭祖 历数PC发展史上的祖先们 ">
            <a:extLst>
              <a:ext uri="{FF2B5EF4-FFF2-40B4-BE49-F238E27FC236}">
                <a16:creationId xmlns:a16="http://schemas.microsoft.com/office/drawing/2014/main" id="{DAB4F268-AE7F-BB45-98A7-6D55A7AF08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940160"/>
            <a:ext cx="12192000" cy="8363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7924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3D9A5D-22DC-D841-A8B7-690EC33FA04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3A0E74A-58AE-E246-B8AF-101D9A14963D}"/>
              </a:ext>
            </a:extLst>
          </p:cNvPr>
          <p:cNvSpPr>
            <a:spLocks noGrp="1"/>
          </p:cNvSpPr>
          <p:nvPr>
            <p:ph idx="1"/>
          </p:nvPr>
        </p:nvSpPr>
        <p:spPr/>
        <p:txBody>
          <a:bodyPr/>
          <a:lstStyle/>
          <a:p>
            <a:endParaRPr kumimoji="1" lang="zh-CN" altLang="en-US"/>
          </a:p>
        </p:txBody>
      </p:sp>
      <p:pic>
        <p:nvPicPr>
          <p:cNvPr id="5122" name="Picture 2" descr="别总盯着Win 10看 主流电脑操作系统盘点 ">
            <a:extLst>
              <a:ext uri="{FF2B5EF4-FFF2-40B4-BE49-F238E27FC236}">
                <a16:creationId xmlns:a16="http://schemas.microsoft.com/office/drawing/2014/main" id="{7CD45F4A-415E-8045-BB12-329105E48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1209"/>
            <a:ext cx="12353026" cy="8531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435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E6568-89AE-384B-A0FC-CD16F04493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25F91C2-98B6-AB46-B4F1-A4BC8DAD7D33}"/>
              </a:ext>
            </a:extLst>
          </p:cNvPr>
          <p:cNvSpPr>
            <a:spLocks noGrp="1"/>
          </p:cNvSpPr>
          <p:nvPr>
            <p:ph idx="1"/>
          </p:nvPr>
        </p:nvSpPr>
        <p:spPr/>
        <p:txBody>
          <a:bodyPr/>
          <a:lstStyle/>
          <a:p>
            <a:endParaRPr kumimoji="1" lang="zh-CN" altLang="en-US"/>
          </a:p>
        </p:txBody>
      </p:sp>
      <p:pic>
        <p:nvPicPr>
          <p:cNvPr id="10242" name="Picture 2">
            <a:extLst>
              <a:ext uri="{FF2B5EF4-FFF2-40B4-BE49-F238E27FC236}">
                <a16:creationId xmlns:a16="http://schemas.microsoft.com/office/drawing/2014/main" id="{AEA2B99C-44A1-094A-AA0E-C738AF38F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7905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4040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3D059D-0A18-F344-AF9E-EDF9D88E38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63573C9-344D-BE48-853E-A1F349506447}"/>
              </a:ext>
            </a:extLst>
          </p:cNvPr>
          <p:cNvSpPr>
            <a:spLocks noGrp="1"/>
          </p:cNvSpPr>
          <p:nvPr>
            <p:ph idx="1"/>
          </p:nvPr>
        </p:nvSpPr>
        <p:spPr/>
        <p:txBody>
          <a:bodyPr/>
          <a:lstStyle/>
          <a:p>
            <a:endParaRPr kumimoji="1" lang="zh-CN" altLang="en-US"/>
          </a:p>
        </p:txBody>
      </p:sp>
      <p:pic>
        <p:nvPicPr>
          <p:cNvPr id="9218" name="Picture 2">
            <a:extLst>
              <a:ext uri="{FF2B5EF4-FFF2-40B4-BE49-F238E27FC236}">
                <a16:creationId xmlns:a16="http://schemas.microsoft.com/office/drawing/2014/main" id="{2D795262-57DF-1645-AA33-274466D15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914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86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F6FAF3-77A3-8241-8F31-BA02451B3C4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7829687-E4D8-2F49-BC0C-CD76B910346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062A936-DABF-CB4F-B938-B43DB4B2BA6E}"/>
              </a:ext>
            </a:extLst>
          </p:cNvPr>
          <p:cNvPicPr>
            <a:picLocks noChangeAspect="1"/>
          </p:cNvPicPr>
          <p:nvPr/>
        </p:nvPicPr>
        <p:blipFill>
          <a:blip r:embed="rId2"/>
          <a:stretch>
            <a:fillRect/>
          </a:stretch>
        </p:blipFill>
        <p:spPr>
          <a:xfrm>
            <a:off x="281884" y="0"/>
            <a:ext cx="11628232" cy="6858000"/>
          </a:xfrm>
          <a:prstGeom prst="rect">
            <a:avLst/>
          </a:prstGeom>
        </p:spPr>
      </p:pic>
    </p:spTree>
    <p:extLst>
      <p:ext uri="{BB962C8B-B14F-4D97-AF65-F5344CB8AC3E}">
        <p14:creationId xmlns:p14="http://schemas.microsoft.com/office/powerpoint/2010/main" val="38916407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57FE38-3DA5-FD46-9E89-D75AC24C2AE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D6A8241-BB14-114E-A541-7449BB351907}"/>
              </a:ext>
            </a:extLst>
          </p:cNvPr>
          <p:cNvSpPr>
            <a:spLocks noGrp="1"/>
          </p:cNvSpPr>
          <p:nvPr>
            <p:ph idx="1"/>
          </p:nvPr>
        </p:nvSpPr>
        <p:spPr/>
        <p:txBody>
          <a:bodyPr/>
          <a:lstStyle/>
          <a:p>
            <a:endParaRPr kumimoji="1" lang="zh-CN" altLang="en-US"/>
          </a:p>
        </p:txBody>
      </p:sp>
      <p:pic>
        <p:nvPicPr>
          <p:cNvPr id="16386" name="Picture 2" descr="pdp7">
            <a:extLst>
              <a:ext uri="{FF2B5EF4-FFF2-40B4-BE49-F238E27FC236}">
                <a16:creationId xmlns:a16="http://schemas.microsoft.com/office/drawing/2014/main" id="{DFF7E684-9DD7-8E4A-87F5-C69780C16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0688" y="-5437"/>
            <a:ext cx="5532647" cy="6794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1402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66500E-64B7-3A4A-91F7-7D08FFFEB18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D2F2D71-0881-BF44-A3DF-0D0CE1FBE5FA}"/>
              </a:ext>
            </a:extLst>
          </p:cNvPr>
          <p:cNvSpPr>
            <a:spLocks noGrp="1"/>
          </p:cNvSpPr>
          <p:nvPr>
            <p:ph idx="1"/>
          </p:nvPr>
        </p:nvSpPr>
        <p:spPr/>
        <p:txBody>
          <a:bodyPr/>
          <a:lstStyle/>
          <a:p>
            <a:endParaRPr kumimoji="1" lang="zh-CN" altLang="en-US"/>
          </a:p>
        </p:txBody>
      </p:sp>
      <p:pic>
        <p:nvPicPr>
          <p:cNvPr id="13314" name="Picture 2">
            <a:extLst>
              <a:ext uri="{FF2B5EF4-FFF2-40B4-BE49-F238E27FC236}">
                <a16:creationId xmlns:a16="http://schemas.microsoft.com/office/drawing/2014/main" id="{225A408A-AB64-3645-8DD0-8674D2E407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6388" y="0"/>
            <a:ext cx="9039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008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8699AE-6101-1948-AF2E-AF59CDAAAD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DCD7AD5-3050-514C-A6F3-D95B500FE2D8}"/>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DD7368EC-3DC6-A543-B4D8-956A34688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8883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929B4-EF29-154B-8D11-C62D46173C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2A84BE-8987-A14B-97D0-7912110C548A}"/>
              </a:ext>
            </a:extLst>
          </p:cNvPr>
          <p:cNvSpPr>
            <a:spLocks noGrp="1"/>
          </p:cNvSpPr>
          <p:nvPr>
            <p:ph idx="1"/>
          </p:nvPr>
        </p:nvSpPr>
        <p:spPr/>
        <p:txBody>
          <a:bodyPr/>
          <a:lstStyle/>
          <a:p>
            <a:endParaRPr kumimoji="1" lang="zh-CN" altLang="en-US"/>
          </a:p>
        </p:txBody>
      </p:sp>
      <p:pic>
        <p:nvPicPr>
          <p:cNvPr id="10242" name="Picture 2">
            <a:extLst>
              <a:ext uri="{FF2B5EF4-FFF2-40B4-BE49-F238E27FC236}">
                <a16:creationId xmlns:a16="http://schemas.microsoft.com/office/drawing/2014/main" id="{0E11FDCF-C8EE-FC4A-85C5-1C7D1B288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911" y="0"/>
            <a:ext cx="21895536" cy="1590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14175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FBB0B-01BA-AB42-A1E8-7E5CD02E88B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A9BACCC-7A0C-BC48-A683-2A2A3DAC61C7}"/>
              </a:ext>
            </a:extLst>
          </p:cNvPr>
          <p:cNvSpPr>
            <a:spLocks noGrp="1"/>
          </p:cNvSpPr>
          <p:nvPr>
            <p:ph idx="1"/>
          </p:nvPr>
        </p:nvSpPr>
        <p:spPr/>
        <p:txBody>
          <a:bodyPr/>
          <a:lstStyle/>
          <a:p>
            <a:endParaRPr kumimoji="1" lang="zh-CN" altLang="en-US"/>
          </a:p>
        </p:txBody>
      </p:sp>
      <p:pic>
        <p:nvPicPr>
          <p:cNvPr id="11266" name="Picture 2">
            <a:extLst>
              <a:ext uri="{FF2B5EF4-FFF2-40B4-BE49-F238E27FC236}">
                <a16:creationId xmlns:a16="http://schemas.microsoft.com/office/drawing/2014/main" id="{2F887676-53B4-654F-AB24-C145C2BB3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38" y="0"/>
            <a:ext cx="103965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8686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E95919-CD46-3749-B755-8916BEB686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325142-3D57-9B47-B87A-F8D4B51D5CEE}"/>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D8ECA628-DCA4-264E-AB3D-B185A3A4A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50" y="0"/>
            <a:ext cx="10120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8924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0FE48-3DCB-534E-9B3D-5E6A34B404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1C842B-E66E-A646-94F6-D4B0DDAF8468}"/>
              </a:ext>
            </a:extLst>
          </p:cNvPr>
          <p:cNvSpPr>
            <a:spLocks noGrp="1"/>
          </p:cNvSpPr>
          <p:nvPr>
            <p:ph idx="1"/>
          </p:nvPr>
        </p:nvSpPr>
        <p:spPr/>
        <p:txBody>
          <a:bodyPr/>
          <a:lstStyle/>
          <a:p>
            <a:endParaRPr kumimoji="1" lang="zh-CN" altLang="en-US"/>
          </a:p>
        </p:txBody>
      </p:sp>
      <p:sp>
        <p:nvSpPr>
          <p:cNvPr id="4" name="AutoShape 4">
            <a:extLst>
              <a:ext uri="{FF2B5EF4-FFF2-40B4-BE49-F238E27FC236}">
                <a16:creationId xmlns:a16="http://schemas.microsoft.com/office/drawing/2014/main" id="{31BD950C-4478-D745-8C42-7C100C1FAF8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294" name="Picture 6">
            <a:extLst>
              <a:ext uri="{FF2B5EF4-FFF2-40B4-BE49-F238E27FC236}">
                <a16:creationId xmlns:a16="http://schemas.microsoft.com/office/drawing/2014/main" id="{8068EFBD-143A-3E41-8938-6E36DECD2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22292"/>
            <a:ext cx="12138176" cy="18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4487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4BA5A-E649-CD4B-9C3A-8E0D447E18A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7426B1-AC63-C544-9C8E-900B960AF4A7}"/>
              </a:ext>
            </a:extLst>
          </p:cNvPr>
          <p:cNvSpPr>
            <a:spLocks noGrp="1"/>
          </p:cNvSpPr>
          <p:nvPr>
            <p:ph idx="1"/>
          </p:nvPr>
        </p:nvSpPr>
        <p:spPr/>
        <p:txBody>
          <a:bodyPr/>
          <a:lstStyle/>
          <a:p>
            <a:endParaRPr kumimoji="1" lang="zh-CN" altLang="en-US"/>
          </a:p>
        </p:txBody>
      </p:sp>
      <p:pic>
        <p:nvPicPr>
          <p:cNvPr id="13314" name="Picture 2" descr="[nuxi]">
            <a:extLst>
              <a:ext uri="{FF2B5EF4-FFF2-40B4-BE49-F238E27FC236}">
                <a16:creationId xmlns:a16="http://schemas.microsoft.com/office/drawing/2014/main" id="{91067456-D675-374B-8BDC-5139E409E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410" y="994029"/>
            <a:ext cx="8595179" cy="366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88470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2748F7-2498-814C-BD82-0BC4D160AB2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DCC52FA-3908-5840-BB5A-E6A2F0EEA1B9}"/>
              </a:ext>
            </a:extLst>
          </p:cNvPr>
          <p:cNvSpPr>
            <a:spLocks noGrp="1"/>
          </p:cNvSpPr>
          <p:nvPr>
            <p:ph idx="1"/>
          </p:nvPr>
        </p:nvSpPr>
        <p:spPr/>
        <p:txBody>
          <a:bodyPr/>
          <a:lstStyle/>
          <a:p>
            <a:endParaRPr kumimoji="1" lang="zh-CN" altLang="en-US"/>
          </a:p>
        </p:txBody>
      </p:sp>
      <p:pic>
        <p:nvPicPr>
          <p:cNvPr id="5122" name="Picture 2" descr="Location of Berkeley in Alameda County, California.">
            <a:extLst>
              <a:ext uri="{FF2B5EF4-FFF2-40B4-BE49-F238E27FC236}">
                <a16:creationId xmlns:a16="http://schemas.microsoft.com/office/drawing/2014/main" id="{ABE89B11-8D77-4E43-A5F5-BDC3870DA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 y="0"/>
            <a:ext cx="11823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5203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069A9-8300-4044-BF69-06CFEDB9F9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134123-17D3-9C43-86FE-0E5FAACC532B}"/>
              </a:ext>
            </a:extLst>
          </p:cNvPr>
          <p:cNvSpPr>
            <a:spLocks noGrp="1"/>
          </p:cNvSpPr>
          <p:nvPr>
            <p:ph idx="1"/>
          </p:nvPr>
        </p:nvSpPr>
        <p:spPr/>
        <p:txBody>
          <a:bodyPr/>
          <a:lstStyle/>
          <a:p>
            <a:endParaRPr kumimoji="1" lang="zh-CN" altLang="en-US"/>
          </a:p>
        </p:txBody>
      </p:sp>
      <p:pic>
        <p:nvPicPr>
          <p:cNvPr id="6146" name="Picture 2">
            <a:extLst>
              <a:ext uri="{FF2B5EF4-FFF2-40B4-BE49-F238E27FC236}">
                <a16:creationId xmlns:a16="http://schemas.microsoft.com/office/drawing/2014/main" id="{0D27CB99-0DBE-1743-9D65-F4216D230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1994"/>
            <a:ext cx="12192000" cy="12248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0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B35385-FB55-D44A-BF5E-2E96FED2D92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65B6E57-2EF3-374B-81ED-4E79D589CC0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D80B658-A135-4F48-8BF8-15932D3689CC}"/>
              </a:ext>
            </a:extLst>
          </p:cNvPr>
          <p:cNvPicPr>
            <a:picLocks noChangeAspect="1"/>
          </p:cNvPicPr>
          <p:nvPr/>
        </p:nvPicPr>
        <p:blipFill>
          <a:blip r:embed="rId3"/>
          <a:stretch>
            <a:fillRect/>
          </a:stretch>
        </p:blipFill>
        <p:spPr>
          <a:xfrm>
            <a:off x="0" y="598488"/>
            <a:ext cx="12623940" cy="4351338"/>
          </a:xfrm>
          <a:prstGeom prst="rect">
            <a:avLst/>
          </a:prstGeom>
        </p:spPr>
      </p:pic>
    </p:spTree>
    <p:extLst>
      <p:ext uri="{BB962C8B-B14F-4D97-AF65-F5344CB8AC3E}">
        <p14:creationId xmlns:p14="http://schemas.microsoft.com/office/powerpoint/2010/main" val="140490701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89D8D-1338-0541-A2E4-009AD3B13D2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A5FB688-4D2C-C847-BB64-822E76495D44}"/>
              </a:ext>
            </a:extLst>
          </p:cNvPr>
          <p:cNvSpPr>
            <a:spLocks noGrp="1"/>
          </p:cNvSpPr>
          <p:nvPr>
            <p:ph idx="1"/>
          </p:nvPr>
        </p:nvSpPr>
        <p:spPr/>
        <p:txBody>
          <a:bodyPr/>
          <a:lstStyle/>
          <a:p>
            <a:endParaRPr kumimoji="1" lang="zh-CN" altLang="en-US"/>
          </a:p>
        </p:txBody>
      </p:sp>
      <p:pic>
        <p:nvPicPr>
          <p:cNvPr id="4098" name="Picture 2">
            <a:extLst>
              <a:ext uri="{FF2B5EF4-FFF2-40B4-BE49-F238E27FC236}">
                <a16:creationId xmlns:a16="http://schemas.microsoft.com/office/drawing/2014/main" id="{67334738-0710-A44B-984C-45000DB4B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6678"/>
            <a:ext cx="12318521" cy="7794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4685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26D09A-052D-474B-B3CC-E3A470A96E5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AC3C354-CDDF-6246-BBC8-59D3DC85D277}"/>
              </a:ext>
            </a:extLst>
          </p:cNvPr>
          <p:cNvSpPr>
            <a:spLocks noGrp="1"/>
          </p:cNvSpPr>
          <p:nvPr>
            <p:ph idx="1"/>
          </p:nvPr>
        </p:nvSpPr>
        <p:spPr/>
        <p:txBody>
          <a:bodyPr/>
          <a:lstStyle/>
          <a:p>
            <a:endParaRPr kumimoji="1" lang="zh-CN" altLang="en-US"/>
          </a:p>
        </p:txBody>
      </p:sp>
      <p:pic>
        <p:nvPicPr>
          <p:cNvPr id="3074" name="Picture 2">
            <a:extLst>
              <a:ext uri="{FF2B5EF4-FFF2-40B4-BE49-F238E27FC236}">
                <a16:creationId xmlns:a16="http://schemas.microsoft.com/office/drawing/2014/main" id="{CB21F6BB-FA5F-1C44-BBF0-FBF80A083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7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F820F7-7D24-574E-A7E5-B27C91A447C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C8EA51-B7E3-6A43-A9EF-99D69E9CC537}"/>
              </a:ext>
            </a:extLst>
          </p:cNvPr>
          <p:cNvSpPr>
            <a:spLocks noGrp="1"/>
          </p:cNvSpPr>
          <p:nvPr>
            <p:ph idx="1"/>
          </p:nvPr>
        </p:nvSpPr>
        <p:spPr/>
        <p:txBody>
          <a:bodyPr/>
          <a:lstStyle/>
          <a:p>
            <a:endParaRPr kumimoji="1" lang="zh-CN" altLang="en-US"/>
          </a:p>
        </p:txBody>
      </p:sp>
      <p:pic>
        <p:nvPicPr>
          <p:cNvPr id="2052" name="Picture 4" descr="heavybootz: Santana - 1970-02-06 - Berkeley, CA">
            <a:extLst>
              <a:ext uri="{FF2B5EF4-FFF2-40B4-BE49-F238E27FC236}">
                <a16:creationId xmlns:a16="http://schemas.microsoft.com/office/drawing/2014/main" id="{3B30FC9B-7376-BF40-8B57-14FE9B7C5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843" y="-2009959"/>
            <a:ext cx="16907774" cy="1690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7964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33DF31-DCD9-9C4C-B38E-2ED045ABA776}"/>
              </a:ext>
            </a:extLst>
          </p:cNvPr>
          <p:cNvSpPr>
            <a:spLocks noGrp="1"/>
          </p:cNvSpPr>
          <p:nvPr>
            <p:ph type="title"/>
          </p:nvPr>
        </p:nvSpPr>
        <p:spPr>
          <a:xfrm>
            <a:off x="0" y="20068"/>
            <a:ext cx="12192000" cy="6837932"/>
          </a:xfrm>
          <a:solidFill>
            <a:srgbClr val="0A1D18"/>
          </a:solidFill>
        </p:spPr>
        <p:txBody>
          <a:bodyPr/>
          <a:lstStyle/>
          <a:p>
            <a:endParaRPr kumimoji="1" lang="zh-CN" altLang="en-US"/>
          </a:p>
        </p:txBody>
      </p:sp>
      <p:sp>
        <p:nvSpPr>
          <p:cNvPr id="3" name="内容占位符 2">
            <a:extLst>
              <a:ext uri="{FF2B5EF4-FFF2-40B4-BE49-F238E27FC236}">
                <a16:creationId xmlns:a16="http://schemas.microsoft.com/office/drawing/2014/main" id="{91D141B1-3ECD-4946-B301-A394D4B69201}"/>
              </a:ext>
            </a:extLst>
          </p:cNvPr>
          <p:cNvSpPr>
            <a:spLocks noGrp="1"/>
          </p:cNvSpPr>
          <p:nvPr>
            <p:ph idx="1"/>
          </p:nvPr>
        </p:nvSpPr>
        <p:spPr/>
        <p:txBody>
          <a:bodyPr/>
          <a:lstStyle/>
          <a:p>
            <a:endParaRPr kumimoji="1" lang="zh-CN" altLang="en-US"/>
          </a:p>
        </p:txBody>
      </p:sp>
      <p:pic>
        <p:nvPicPr>
          <p:cNvPr id="7170" name="Picture 2" descr="AT&amp;T 3B1/7300 (UNIX PC) Information">
            <a:extLst>
              <a:ext uri="{FF2B5EF4-FFF2-40B4-BE49-F238E27FC236}">
                <a16:creationId xmlns:a16="http://schemas.microsoft.com/office/drawing/2014/main" id="{561F8CE3-5923-9B4F-BB86-2EB8B9F4A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197" y="0"/>
            <a:ext cx="5279606" cy="6534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19546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06A00-CE87-EF47-B73B-8D4D3C0CF8E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568CE23-077D-B54E-8011-A4D0BED0DF8F}"/>
              </a:ext>
            </a:extLst>
          </p:cNvPr>
          <p:cNvSpPr>
            <a:spLocks noGrp="1"/>
          </p:cNvSpPr>
          <p:nvPr>
            <p:ph idx="1"/>
          </p:nvPr>
        </p:nvSpPr>
        <p:spPr/>
        <p:txBody>
          <a:bodyPr/>
          <a:lstStyle/>
          <a:p>
            <a:endParaRPr kumimoji="1" lang="zh-CN" altLang="en-US"/>
          </a:p>
        </p:txBody>
      </p:sp>
      <p:pic>
        <p:nvPicPr>
          <p:cNvPr id="1026" name="Picture 2">
            <a:extLst>
              <a:ext uri="{FF2B5EF4-FFF2-40B4-BE49-F238E27FC236}">
                <a16:creationId xmlns:a16="http://schemas.microsoft.com/office/drawing/2014/main" id="{17F08CBD-D898-C847-9AEA-BA2D5002FC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 y="-1583080"/>
            <a:ext cx="12192000" cy="1552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7977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F7D610-F4EB-4B44-A20B-15C2CF0651F9}"/>
              </a:ext>
            </a:extLst>
          </p:cNvPr>
          <p:cNvSpPr>
            <a:spLocks noGrp="1"/>
          </p:cNvSpPr>
          <p:nvPr>
            <p:ph type="title"/>
          </p:nvPr>
        </p:nvSpPr>
        <p:spPr/>
        <p:txBody>
          <a:bodyPr/>
          <a:lstStyle/>
          <a:p>
            <a:r>
              <a:rPr kumimoji="1" lang="en" altLang="zh-CN" dirty="0"/>
              <a:t>Kernighan's own 1972 A Tutorial Introduction to the Language B</a:t>
            </a:r>
            <a:endParaRPr kumimoji="1" lang="zh-CN" altLang="en-US" dirty="0"/>
          </a:p>
        </p:txBody>
      </p:sp>
      <p:sp>
        <p:nvSpPr>
          <p:cNvPr id="3" name="内容占位符 2">
            <a:extLst>
              <a:ext uri="{FF2B5EF4-FFF2-40B4-BE49-F238E27FC236}">
                <a16:creationId xmlns:a16="http://schemas.microsoft.com/office/drawing/2014/main" id="{C93BAFCC-7297-394B-A201-EDF28794318A}"/>
              </a:ext>
            </a:extLst>
          </p:cNvPr>
          <p:cNvSpPr>
            <a:spLocks noGrp="1"/>
          </p:cNvSpPr>
          <p:nvPr>
            <p:ph idx="1"/>
          </p:nvPr>
        </p:nvSpPr>
        <p:spPr/>
        <p:txBody>
          <a:bodyPr/>
          <a:lstStyle/>
          <a:p>
            <a:pPr marL="0" indent="0">
              <a:buNone/>
            </a:pPr>
            <a:r>
              <a:rPr lang="en" altLang="zh-CN" dirty="0"/>
              <a:t>main( ) {</a:t>
            </a:r>
          </a:p>
          <a:p>
            <a:pPr marL="0" indent="0">
              <a:buNone/>
            </a:pPr>
            <a:r>
              <a:rPr lang="en" altLang="zh-CN" dirty="0"/>
              <a:t> extern a, b, c;</a:t>
            </a:r>
          </a:p>
          <a:p>
            <a:pPr marL="0" indent="0">
              <a:buNone/>
            </a:pPr>
            <a:r>
              <a:rPr lang="en" altLang="zh-CN" dirty="0"/>
              <a:t> </a:t>
            </a:r>
            <a:r>
              <a:rPr lang="en" altLang="zh-CN" dirty="0" err="1"/>
              <a:t>putchar</a:t>
            </a:r>
            <a:r>
              <a:rPr lang="en" altLang="zh-CN" dirty="0"/>
              <a:t>(a); </a:t>
            </a:r>
            <a:r>
              <a:rPr lang="en" altLang="zh-CN" dirty="0" err="1"/>
              <a:t>putchar</a:t>
            </a:r>
            <a:r>
              <a:rPr lang="en" altLang="zh-CN" dirty="0"/>
              <a:t>(b); </a:t>
            </a:r>
            <a:r>
              <a:rPr lang="en" altLang="zh-CN" dirty="0" err="1"/>
              <a:t>putchar</a:t>
            </a:r>
            <a:r>
              <a:rPr lang="en" altLang="zh-CN" dirty="0"/>
              <a:t>(c); </a:t>
            </a:r>
            <a:r>
              <a:rPr lang="en" altLang="zh-CN" dirty="0" err="1"/>
              <a:t>putchar</a:t>
            </a:r>
            <a:r>
              <a:rPr lang="en" altLang="zh-CN" dirty="0"/>
              <a:t>('!*n’);</a:t>
            </a:r>
          </a:p>
          <a:p>
            <a:pPr marL="0" indent="0">
              <a:buNone/>
            </a:pPr>
            <a:r>
              <a:rPr lang="en" altLang="zh-CN" dirty="0"/>
              <a:t> }</a:t>
            </a:r>
          </a:p>
          <a:p>
            <a:pPr marL="0" indent="0">
              <a:buNone/>
            </a:pPr>
            <a:r>
              <a:rPr lang="en" altLang="zh-CN" dirty="0"/>
              <a:t> a 'hell’;</a:t>
            </a:r>
          </a:p>
          <a:p>
            <a:pPr marL="0" indent="0">
              <a:buNone/>
            </a:pPr>
            <a:r>
              <a:rPr lang="en" altLang="zh-CN" dirty="0"/>
              <a:t> b 'o, w’;</a:t>
            </a:r>
          </a:p>
          <a:p>
            <a:pPr marL="0" indent="0">
              <a:buNone/>
            </a:pPr>
            <a:r>
              <a:rPr lang="en" altLang="zh-CN" dirty="0"/>
              <a:t> c '</a:t>
            </a:r>
            <a:r>
              <a:rPr lang="en" altLang="zh-CN" dirty="0" err="1"/>
              <a:t>orld</a:t>
            </a:r>
            <a:r>
              <a:rPr lang="en" altLang="zh-CN" dirty="0"/>
              <a:t>';</a:t>
            </a:r>
            <a:endParaRPr kumimoji="1" lang="zh-CN" altLang="en-US" dirty="0"/>
          </a:p>
        </p:txBody>
      </p:sp>
    </p:spTree>
    <p:extLst>
      <p:ext uri="{BB962C8B-B14F-4D97-AF65-F5344CB8AC3E}">
        <p14:creationId xmlns:p14="http://schemas.microsoft.com/office/powerpoint/2010/main" val="22163026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657893-33DE-D441-8EDE-112338BF37D6}"/>
              </a:ext>
            </a:extLst>
          </p:cNvPr>
          <p:cNvSpPr>
            <a:spLocks noGrp="1"/>
          </p:cNvSpPr>
          <p:nvPr>
            <p:ph type="title"/>
          </p:nvPr>
        </p:nvSpPr>
        <p:spPr/>
        <p:txBody>
          <a:bodyPr/>
          <a:lstStyle/>
          <a:p>
            <a:r>
              <a:rPr kumimoji="1" lang="en-US" altLang="zh-CN" dirty="0"/>
              <a:t>B</a:t>
            </a:r>
            <a:r>
              <a:rPr kumimoji="1" lang="zh-CN" altLang="en-US" dirty="0"/>
              <a:t> </a:t>
            </a:r>
            <a:r>
              <a:rPr kumimoji="1" lang="en-US" altLang="zh-CN" dirty="0"/>
              <a:t>Language</a:t>
            </a:r>
            <a:r>
              <a:rPr kumimoji="1" lang="zh-CN" altLang="en-US" dirty="0"/>
              <a:t> </a:t>
            </a:r>
            <a:r>
              <a:rPr kumimoji="1" lang="en-US" altLang="zh-CN" dirty="0"/>
              <a:t>new</a:t>
            </a:r>
            <a:r>
              <a:rPr kumimoji="1" lang="zh-CN" altLang="en-US" dirty="0"/>
              <a:t> </a:t>
            </a:r>
            <a:r>
              <a:rPr kumimoji="1" lang="en-US" altLang="zh-CN" dirty="0"/>
              <a:t>features</a:t>
            </a:r>
            <a:endParaRPr kumimoji="1" lang="zh-CN" altLang="en-US" dirty="0"/>
          </a:p>
        </p:txBody>
      </p:sp>
      <p:sp>
        <p:nvSpPr>
          <p:cNvPr id="3" name="内容占位符 2">
            <a:extLst>
              <a:ext uri="{FF2B5EF4-FFF2-40B4-BE49-F238E27FC236}">
                <a16:creationId xmlns:a16="http://schemas.microsoft.com/office/drawing/2014/main" id="{D31536D0-1930-3C42-9DA0-90EBBD5FFE8A}"/>
              </a:ext>
            </a:extLst>
          </p:cNvPr>
          <p:cNvSpPr>
            <a:spLocks noGrp="1"/>
          </p:cNvSpPr>
          <p:nvPr>
            <p:ph idx="1"/>
          </p:nvPr>
        </p:nvSpPr>
        <p:spPr/>
        <p:txBody>
          <a:bodyPr/>
          <a:lstStyle/>
          <a:p>
            <a:r>
              <a:rPr lang="en" altLang="zh-CN" dirty="0"/>
              <a:t>The assignment operator := changed to = and the equality operator = was replaced by ==</a:t>
            </a:r>
          </a:p>
          <a:p>
            <a:r>
              <a:rPr lang="en" altLang="zh-CN" dirty="0"/>
              <a:t>added "two-address assignment operators" using x =+ y syntax to add y to x (in C the operator is written +=).</a:t>
            </a:r>
          </a:p>
          <a:p>
            <a:r>
              <a:rPr lang="en" altLang="zh-CN" dirty="0"/>
              <a:t>the increment and decrement operators (++ and --).</a:t>
            </a:r>
            <a:endParaRPr kumimoji="1" lang="zh-CN" altLang="en-US" dirty="0"/>
          </a:p>
        </p:txBody>
      </p:sp>
    </p:spTree>
    <p:extLst>
      <p:ext uri="{BB962C8B-B14F-4D97-AF65-F5344CB8AC3E}">
        <p14:creationId xmlns:p14="http://schemas.microsoft.com/office/powerpoint/2010/main" val="25565981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519CA-DCBE-3F42-8BC6-15E8B79CD5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F2F964-4D56-FC4E-91C1-3992113C3F19}"/>
              </a:ext>
            </a:extLst>
          </p:cNvPr>
          <p:cNvSpPr>
            <a:spLocks noGrp="1"/>
          </p:cNvSpPr>
          <p:nvPr>
            <p:ph idx="1"/>
          </p:nvPr>
        </p:nvSpPr>
        <p:spPr/>
        <p:txBody>
          <a:bodyPr/>
          <a:lstStyle/>
          <a:p>
            <a:endParaRPr kumimoji="1" lang="zh-CN" altLang="en-US" dirty="0"/>
          </a:p>
        </p:txBody>
      </p:sp>
      <p:pic>
        <p:nvPicPr>
          <p:cNvPr id="5122" name="Picture 2">
            <a:extLst>
              <a:ext uri="{FF2B5EF4-FFF2-40B4-BE49-F238E27FC236}">
                <a16:creationId xmlns:a16="http://schemas.microsoft.com/office/drawing/2014/main" id="{76596CC3-1B13-3449-B892-CC6B3DCC7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396" y="-29762"/>
            <a:ext cx="8281359" cy="691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36228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A63EE-4A29-9248-8ED3-62341FC8C2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255B3C-856C-9B4A-AF7D-CFF9643E9D8B}"/>
              </a:ext>
            </a:extLst>
          </p:cNvPr>
          <p:cNvSpPr>
            <a:spLocks noGrp="1"/>
          </p:cNvSpPr>
          <p:nvPr>
            <p:ph idx="1"/>
          </p:nvPr>
        </p:nvSpPr>
        <p:spPr/>
        <p:txBody>
          <a:bodyPr/>
          <a:lstStyle/>
          <a:p>
            <a:endParaRPr kumimoji="1" lang="zh-CN" altLang="en-US"/>
          </a:p>
        </p:txBody>
      </p:sp>
      <p:pic>
        <p:nvPicPr>
          <p:cNvPr id="17410" name="Picture 2">
            <a:extLst>
              <a:ext uri="{FF2B5EF4-FFF2-40B4-BE49-F238E27FC236}">
                <a16:creationId xmlns:a16="http://schemas.microsoft.com/office/drawing/2014/main" id="{05EFA144-45C9-724F-8D97-A6EE930B7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3" y="0"/>
            <a:ext cx="11090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1425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B0FE2-CA3F-ED41-A5AF-3ED07943090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04F951-0D26-FC4F-8BC2-200FFB72C3C0}"/>
              </a:ext>
            </a:extLst>
          </p:cNvPr>
          <p:cNvSpPr>
            <a:spLocks noGrp="1"/>
          </p:cNvSpPr>
          <p:nvPr>
            <p:ph idx="1"/>
          </p:nvPr>
        </p:nvSpPr>
        <p:spPr/>
        <p:txBody>
          <a:bodyPr/>
          <a:lstStyle/>
          <a:p>
            <a:endParaRPr kumimoji="1" lang="zh-CN" altLang="en-US"/>
          </a:p>
        </p:txBody>
      </p:sp>
      <p:pic>
        <p:nvPicPr>
          <p:cNvPr id="1026" name="Picture 2" descr="Ken, Unix and Games">
            <a:extLst>
              <a:ext uri="{FF2B5EF4-FFF2-40B4-BE49-F238E27FC236}">
                <a16:creationId xmlns:a16="http://schemas.microsoft.com/office/drawing/2014/main" id="{D7BD8AF2-3291-834D-A14C-98345974F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552450"/>
            <a:ext cx="7620000" cy="575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789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B5B2F0-9527-B242-AF19-A2F7D3112F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77250B-DE48-BF49-8A43-4EBB440B65AE}"/>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2A360096-6E32-AA41-8899-690FA97CB75E}"/>
              </a:ext>
            </a:extLst>
          </p:cNvPr>
          <p:cNvPicPr>
            <a:picLocks noChangeAspect="1"/>
          </p:cNvPicPr>
          <p:nvPr/>
        </p:nvPicPr>
        <p:blipFill>
          <a:blip r:embed="rId3"/>
          <a:stretch>
            <a:fillRect/>
          </a:stretch>
        </p:blipFill>
        <p:spPr>
          <a:xfrm>
            <a:off x="838199" y="257294"/>
            <a:ext cx="9237453" cy="6105779"/>
          </a:xfrm>
          <a:prstGeom prst="rect">
            <a:avLst/>
          </a:prstGeom>
        </p:spPr>
      </p:pic>
    </p:spTree>
    <p:extLst>
      <p:ext uri="{BB962C8B-B14F-4D97-AF65-F5344CB8AC3E}">
        <p14:creationId xmlns:p14="http://schemas.microsoft.com/office/powerpoint/2010/main" val="22786703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DC0760-0986-D54C-B4DC-0061D07DDA1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3BEFE0-39B3-BC4B-B15C-F262CD773D94}"/>
              </a:ext>
            </a:extLst>
          </p:cNvPr>
          <p:cNvSpPr>
            <a:spLocks noGrp="1"/>
          </p:cNvSpPr>
          <p:nvPr>
            <p:ph idx="1"/>
          </p:nvPr>
        </p:nvSpPr>
        <p:spPr/>
        <p:txBody>
          <a:bodyPr/>
          <a:lstStyle/>
          <a:p>
            <a:endParaRPr kumimoji="1" lang="zh-CN" altLang="en-US"/>
          </a:p>
        </p:txBody>
      </p:sp>
      <p:pic>
        <p:nvPicPr>
          <p:cNvPr id="4098" name="Picture 2" descr="别总盯着Win 10看 主流电脑操作系统盘点 ">
            <a:extLst>
              <a:ext uri="{FF2B5EF4-FFF2-40B4-BE49-F238E27FC236}">
                <a16:creationId xmlns:a16="http://schemas.microsoft.com/office/drawing/2014/main" id="{155C406F-FDED-4B46-B24F-51AAC5532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71500"/>
            <a:ext cx="12192000" cy="800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911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199BD-A353-594E-BA36-FC6BD37F6D6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A096184-3AA5-1443-9330-C0F95FC11A50}"/>
              </a:ext>
            </a:extLst>
          </p:cNvPr>
          <p:cNvSpPr>
            <a:spLocks noGrp="1"/>
          </p:cNvSpPr>
          <p:nvPr>
            <p:ph idx="1"/>
          </p:nvPr>
        </p:nvSpPr>
        <p:spPr/>
        <p:txBody>
          <a:bodyPr/>
          <a:lstStyle/>
          <a:p>
            <a:endParaRPr kumimoji="1" lang="zh-CN" altLang="en-US"/>
          </a:p>
        </p:txBody>
      </p:sp>
      <p:pic>
        <p:nvPicPr>
          <p:cNvPr id="14338" name="Picture 2" descr="Unix Shell Posters Re-made: : linux">
            <a:extLst>
              <a:ext uri="{FF2B5EF4-FFF2-40B4-BE49-F238E27FC236}">
                <a16:creationId xmlns:a16="http://schemas.microsoft.com/office/drawing/2014/main" id="{61892AA2-DCA6-9E48-897F-86AE7AA1B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613" y="0"/>
            <a:ext cx="4930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131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48748-F229-0143-8590-3D13B9F4AB2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72E10F9-E411-6F44-BC20-23E80418302F}"/>
              </a:ext>
            </a:extLst>
          </p:cNvPr>
          <p:cNvSpPr>
            <a:spLocks noGrp="1"/>
          </p:cNvSpPr>
          <p:nvPr>
            <p:ph idx="1"/>
          </p:nvPr>
        </p:nvSpPr>
        <p:spPr/>
        <p:txBody>
          <a:bodyPr/>
          <a:lstStyle/>
          <a:p>
            <a:endParaRPr kumimoji="1" lang="zh-CN" altLang="en-US"/>
          </a:p>
        </p:txBody>
      </p:sp>
      <p:pic>
        <p:nvPicPr>
          <p:cNvPr id="15364" name="Picture 4" descr="Korn Shell: Unix and Linux Programming Manual,">
            <a:extLst>
              <a:ext uri="{FF2B5EF4-FFF2-40B4-BE49-F238E27FC236}">
                <a16:creationId xmlns:a16="http://schemas.microsoft.com/office/drawing/2014/main" id="{07264E6E-7903-314F-8D0E-129BF98B1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249" y="-1"/>
            <a:ext cx="5246008" cy="695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99443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B2E41-CBD8-8547-9CD1-7DA145A881E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1224A52-EE79-0A4C-97F5-E23A6009C561}"/>
              </a:ext>
            </a:extLst>
          </p:cNvPr>
          <p:cNvSpPr>
            <a:spLocks noGrp="1"/>
          </p:cNvSpPr>
          <p:nvPr>
            <p:ph idx="1"/>
          </p:nvPr>
        </p:nvSpPr>
        <p:spPr/>
        <p:txBody>
          <a:bodyPr/>
          <a:lstStyle/>
          <a:p>
            <a:endParaRPr kumimoji="1" lang="zh-CN" altLang="en-US"/>
          </a:p>
        </p:txBody>
      </p:sp>
      <p:pic>
        <p:nvPicPr>
          <p:cNvPr id="16386" name="Picture 2">
            <a:extLst>
              <a:ext uri="{FF2B5EF4-FFF2-40B4-BE49-F238E27FC236}">
                <a16:creationId xmlns:a16="http://schemas.microsoft.com/office/drawing/2014/main" id="{72A1DE97-1998-2E48-834F-720F6FBB5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2127250"/>
            <a:ext cx="31242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783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1181F-B790-574D-B116-02C8D29452D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57197FB-AC88-354C-9292-71DCE9BAC763}"/>
              </a:ext>
            </a:extLst>
          </p:cNvPr>
          <p:cNvSpPr>
            <a:spLocks noGrp="1"/>
          </p:cNvSpPr>
          <p:nvPr>
            <p:ph idx="1"/>
          </p:nvPr>
        </p:nvSpPr>
        <p:spPr/>
        <p:txBody>
          <a:bodyPr/>
          <a:lstStyle/>
          <a:p>
            <a:endParaRPr kumimoji="1" lang="zh-CN" altLang="en-US"/>
          </a:p>
        </p:txBody>
      </p:sp>
      <p:pic>
        <p:nvPicPr>
          <p:cNvPr id="17410" name="Picture 2" descr="BBN - Bolt Beranek And Newman">
            <a:extLst>
              <a:ext uri="{FF2B5EF4-FFF2-40B4-BE49-F238E27FC236}">
                <a16:creationId xmlns:a16="http://schemas.microsoft.com/office/drawing/2014/main" id="{9220423C-A0FD-3442-8028-F3660F9B3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714500"/>
            <a:ext cx="6350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5234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649EB6-0C26-B04F-BBBA-F9AB43C9A2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47D485-D585-D843-A985-B583392C670A}"/>
              </a:ext>
            </a:extLst>
          </p:cNvPr>
          <p:cNvSpPr>
            <a:spLocks noGrp="1"/>
          </p:cNvSpPr>
          <p:nvPr>
            <p:ph idx="1"/>
          </p:nvPr>
        </p:nvSpPr>
        <p:spPr/>
        <p:txBody>
          <a:bodyPr/>
          <a:lstStyle/>
          <a:p>
            <a:endParaRPr kumimoji="1" lang="zh-CN" altLang="en-US"/>
          </a:p>
        </p:txBody>
      </p:sp>
      <p:pic>
        <p:nvPicPr>
          <p:cNvPr id="18434" name="Picture 2">
            <a:extLst>
              <a:ext uri="{FF2B5EF4-FFF2-40B4-BE49-F238E27FC236}">
                <a16:creationId xmlns:a16="http://schemas.microsoft.com/office/drawing/2014/main" id="{091BC91F-7627-FA49-8FFC-D3A1544D6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926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2396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94AD47-B55F-E241-B8B5-2DA9B2FB441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4A0AD5-FCB1-4447-9BBF-7276BC769062}"/>
              </a:ext>
            </a:extLst>
          </p:cNvPr>
          <p:cNvSpPr>
            <a:spLocks noGrp="1"/>
          </p:cNvSpPr>
          <p:nvPr>
            <p:ph idx="1"/>
          </p:nvPr>
        </p:nvSpPr>
        <p:spPr/>
        <p:txBody>
          <a:bodyPr/>
          <a:lstStyle/>
          <a:p>
            <a:endParaRPr kumimoji="1" lang="zh-CN" altLang="en-US"/>
          </a:p>
        </p:txBody>
      </p:sp>
      <p:pic>
        <p:nvPicPr>
          <p:cNvPr id="19458" name="Picture 2">
            <a:extLst>
              <a:ext uri="{FF2B5EF4-FFF2-40B4-BE49-F238E27FC236}">
                <a16:creationId xmlns:a16="http://schemas.microsoft.com/office/drawing/2014/main" id="{C90A687E-E071-404D-87D8-A4C3BD63E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9400" y="1905000"/>
            <a:ext cx="40132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26271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F09720-EB47-AB4C-8A0A-C6707CB290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78460D-059E-7A48-81D2-ECED78B8025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8E569F4-5E07-904D-9D03-18DBCCD3E6AB}"/>
              </a:ext>
            </a:extLst>
          </p:cNvPr>
          <p:cNvPicPr>
            <a:picLocks noChangeAspect="1"/>
          </p:cNvPicPr>
          <p:nvPr/>
        </p:nvPicPr>
        <p:blipFill>
          <a:blip r:embed="rId3"/>
          <a:stretch>
            <a:fillRect/>
          </a:stretch>
        </p:blipFill>
        <p:spPr>
          <a:xfrm>
            <a:off x="-1" y="713014"/>
            <a:ext cx="12356331" cy="4351338"/>
          </a:xfrm>
          <a:prstGeom prst="rect">
            <a:avLst/>
          </a:prstGeom>
        </p:spPr>
      </p:pic>
    </p:spTree>
    <p:extLst>
      <p:ext uri="{BB962C8B-B14F-4D97-AF65-F5344CB8AC3E}">
        <p14:creationId xmlns:p14="http://schemas.microsoft.com/office/powerpoint/2010/main" val="159573646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8D59B-78B0-BB4A-A7AE-38BBEA2F869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B3F0674-4827-4042-8F6D-73971C3C0EED}"/>
              </a:ext>
            </a:extLst>
          </p:cNvPr>
          <p:cNvSpPr>
            <a:spLocks noGrp="1"/>
          </p:cNvSpPr>
          <p:nvPr>
            <p:ph idx="1"/>
          </p:nvPr>
        </p:nvSpPr>
        <p:spPr/>
        <p:txBody>
          <a:bodyPr/>
          <a:lstStyle/>
          <a:p>
            <a:endParaRPr kumimoji="1" lang="zh-CN" altLang="en-US"/>
          </a:p>
        </p:txBody>
      </p:sp>
      <p:pic>
        <p:nvPicPr>
          <p:cNvPr id="20482" name="Picture 2" descr="Digital Equipment born 60 years ago in Maynard - News - telegram ...">
            <a:extLst>
              <a:ext uri="{FF2B5EF4-FFF2-40B4-BE49-F238E27FC236}">
                <a16:creationId xmlns:a16="http://schemas.microsoft.com/office/drawing/2014/main" id="{F9095946-0D53-FC4E-A9AA-01DF4E513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32" y="1"/>
            <a:ext cx="12397232" cy="718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252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A387C9-5B53-AA4C-B353-332804C75A7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7BAF01-9D53-4940-A435-6E6E8CBB90FD}"/>
              </a:ext>
            </a:extLst>
          </p:cNvPr>
          <p:cNvSpPr>
            <a:spLocks noGrp="1"/>
          </p:cNvSpPr>
          <p:nvPr>
            <p:ph idx="1"/>
          </p:nvPr>
        </p:nvSpPr>
        <p:spPr/>
        <p:txBody>
          <a:bodyPr/>
          <a:lstStyle/>
          <a:p>
            <a:endParaRPr kumimoji="1" lang="zh-CN" altLang="en-US"/>
          </a:p>
        </p:txBody>
      </p:sp>
      <p:pic>
        <p:nvPicPr>
          <p:cNvPr id="21506" name="Picture 2">
            <a:extLst>
              <a:ext uri="{FF2B5EF4-FFF2-40B4-BE49-F238E27FC236}">
                <a16:creationId xmlns:a16="http://schemas.microsoft.com/office/drawing/2014/main" id="{2B86620E-4642-8344-BE1C-652A9263B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060700"/>
            <a:ext cx="2286000" cy="73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6579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4DD204-F4E6-E54F-8D28-AD7D7557F8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B6079E1-ACC3-734B-8F9C-806E40FF4124}"/>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FCC93A03-F232-494A-A86B-D0BEE12E9C64}"/>
              </a:ext>
            </a:extLst>
          </p:cNvPr>
          <p:cNvPicPr>
            <a:picLocks noChangeAspect="1"/>
          </p:cNvPicPr>
          <p:nvPr/>
        </p:nvPicPr>
        <p:blipFill>
          <a:blip r:embed="rId3"/>
          <a:stretch>
            <a:fillRect/>
          </a:stretch>
        </p:blipFill>
        <p:spPr>
          <a:xfrm>
            <a:off x="2628900" y="704850"/>
            <a:ext cx="6934200" cy="5448300"/>
          </a:xfrm>
          <a:prstGeom prst="rect">
            <a:avLst/>
          </a:prstGeom>
        </p:spPr>
      </p:pic>
    </p:spTree>
    <p:extLst>
      <p:ext uri="{BB962C8B-B14F-4D97-AF65-F5344CB8AC3E}">
        <p14:creationId xmlns:p14="http://schemas.microsoft.com/office/powerpoint/2010/main" val="7113737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825E51-6773-B446-A5E4-99458CE27129}"/>
              </a:ext>
            </a:extLst>
          </p:cNvPr>
          <p:cNvSpPr>
            <a:spLocks noGrp="1"/>
          </p:cNvSpPr>
          <p:nvPr>
            <p:ph type="title"/>
          </p:nvPr>
        </p:nvSpPr>
        <p:spPr>
          <a:xfrm>
            <a:off x="645043" y="1509713"/>
            <a:ext cx="6625856" cy="315912"/>
          </a:xfrm>
        </p:spPr>
        <p:txBody>
          <a:bodyPr>
            <a:noAutofit/>
          </a:bodyPr>
          <a:lstStyle/>
          <a:p>
            <a:r>
              <a:rPr lang="en" altLang="zh-CN" sz="2800" dirty="0"/>
              <a:t>A Unix pioneer who helped develop the Programmer's Workbench of Unix tools, was present the day that pipes were introduced into Unix. These tools included: find, </a:t>
            </a:r>
            <a:r>
              <a:rPr lang="en" altLang="zh-CN" sz="2800" dirty="0" err="1"/>
              <a:t>cpio</a:t>
            </a:r>
            <a:r>
              <a:rPr lang="en" altLang="zh-CN" sz="2800" dirty="0"/>
              <a:t>, expr, and a large number of include files.</a:t>
            </a:r>
            <a:endParaRPr kumimoji="1" lang="zh-CN" altLang="en-US" sz="2800" dirty="0"/>
          </a:p>
        </p:txBody>
      </p:sp>
      <p:sp>
        <p:nvSpPr>
          <p:cNvPr id="3" name="内容占位符 2">
            <a:extLst>
              <a:ext uri="{FF2B5EF4-FFF2-40B4-BE49-F238E27FC236}">
                <a16:creationId xmlns:a16="http://schemas.microsoft.com/office/drawing/2014/main" id="{B4C2F84D-1F8C-A143-B410-9C501C60B6F8}"/>
              </a:ext>
            </a:extLst>
          </p:cNvPr>
          <p:cNvSpPr>
            <a:spLocks noGrp="1"/>
          </p:cNvSpPr>
          <p:nvPr>
            <p:ph idx="1"/>
          </p:nvPr>
        </p:nvSpPr>
        <p:spPr>
          <a:xfrm>
            <a:off x="838200" y="3172618"/>
            <a:ext cx="10515600" cy="4351338"/>
          </a:xfrm>
        </p:spPr>
        <p:txBody>
          <a:bodyPr/>
          <a:lstStyle/>
          <a:p>
            <a:endParaRPr kumimoji="1" lang="zh-CN" altLang="en-US" dirty="0"/>
          </a:p>
        </p:txBody>
      </p:sp>
      <p:pic>
        <p:nvPicPr>
          <p:cNvPr id="31746" name="Picture 2">
            <a:extLst>
              <a:ext uri="{FF2B5EF4-FFF2-40B4-BE49-F238E27FC236}">
                <a16:creationId xmlns:a16="http://schemas.microsoft.com/office/drawing/2014/main" id="{4EC8BE53-5FFC-AF4B-8219-D4B9BCEDD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4440" y="365125"/>
            <a:ext cx="3602517" cy="5526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1036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945215-2902-D642-91EE-672C6CCFCC90}"/>
              </a:ext>
            </a:extLst>
          </p:cNvPr>
          <p:cNvSpPr>
            <a:spLocks noGrp="1"/>
          </p:cNvSpPr>
          <p:nvPr>
            <p:ph type="title"/>
          </p:nvPr>
        </p:nvSpPr>
        <p:spPr/>
        <p:txBody>
          <a:bodyPr/>
          <a:lstStyle/>
          <a:p>
            <a:r>
              <a:rPr kumimoji="1" lang="zh-CN" altLang="en-US" dirty="0"/>
              <a:t>名人录</a:t>
            </a:r>
          </a:p>
        </p:txBody>
      </p:sp>
      <p:sp>
        <p:nvSpPr>
          <p:cNvPr id="3" name="内容占位符 2">
            <a:extLst>
              <a:ext uri="{FF2B5EF4-FFF2-40B4-BE49-F238E27FC236}">
                <a16:creationId xmlns:a16="http://schemas.microsoft.com/office/drawing/2014/main" id="{DBD74B64-7039-7D4E-9486-D64A2DA12F9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90497636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755D26-9476-E448-AA3F-5161BFF601C3}"/>
              </a:ext>
            </a:extLst>
          </p:cNvPr>
          <p:cNvSpPr>
            <a:spLocks noGrp="1"/>
          </p:cNvSpPr>
          <p:nvPr>
            <p:ph type="title"/>
          </p:nvPr>
        </p:nvSpPr>
        <p:spPr/>
        <p:txBody>
          <a:bodyPr/>
          <a:lstStyle/>
          <a:p>
            <a:r>
              <a:rPr kumimoji="1" lang="zh-CN" altLang="en-US" dirty="0"/>
              <a:t>火狐打开多个文件</a:t>
            </a:r>
          </a:p>
        </p:txBody>
      </p:sp>
      <p:sp>
        <p:nvSpPr>
          <p:cNvPr id="3" name="内容占位符 2">
            <a:extLst>
              <a:ext uri="{FF2B5EF4-FFF2-40B4-BE49-F238E27FC236}">
                <a16:creationId xmlns:a16="http://schemas.microsoft.com/office/drawing/2014/main" id="{7CEBBD9D-BB88-264A-8849-CF6505BB219D}"/>
              </a:ext>
            </a:extLst>
          </p:cNvPr>
          <p:cNvSpPr>
            <a:spLocks noGrp="1"/>
          </p:cNvSpPr>
          <p:nvPr>
            <p:ph idx="1"/>
          </p:nvPr>
        </p:nvSpPr>
        <p:spPr/>
        <p:txBody>
          <a:bodyPr/>
          <a:lstStyle/>
          <a:p>
            <a:r>
              <a:rPr kumimoji="1" lang="en" altLang="zh-CN" dirty="0"/>
              <a:t>cat </a:t>
            </a:r>
            <a:r>
              <a:rPr kumimoji="1" lang="en" altLang="zh-CN" dirty="0" err="1"/>
              <a:t>platform.csv</a:t>
            </a:r>
            <a:r>
              <a:rPr kumimoji="1" lang="en" altLang="zh-CN" dirty="0"/>
              <a:t> | </a:t>
            </a:r>
            <a:r>
              <a:rPr kumimoji="1" lang="en" altLang="zh-CN" dirty="0" err="1"/>
              <a:t>xargs</a:t>
            </a:r>
            <a:r>
              <a:rPr kumimoji="1" lang="en" altLang="zh-CN" dirty="0"/>
              <a:t> /Applications/</a:t>
            </a:r>
            <a:r>
              <a:rPr kumimoji="1" lang="en" altLang="zh-CN" dirty="0" err="1"/>
              <a:t>Firefox.app</a:t>
            </a:r>
            <a:r>
              <a:rPr kumimoji="1" lang="en" altLang="zh-CN" dirty="0"/>
              <a:t>/Contents/MacOS/</a:t>
            </a:r>
            <a:r>
              <a:rPr kumimoji="1" lang="en" altLang="zh-CN" dirty="0" err="1"/>
              <a:t>firefox</a:t>
            </a:r>
            <a:endParaRPr kumimoji="1" lang="zh-CN" altLang="en-US" dirty="0"/>
          </a:p>
        </p:txBody>
      </p:sp>
    </p:spTree>
    <p:extLst>
      <p:ext uri="{BB962C8B-B14F-4D97-AF65-F5344CB8AC3E}">
        <p14:creationId xmlns:p14="http://schemas.microsoft.com/office/powerpoint/2010/main" val="249121690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38825A-834B-214B-B6F7-D8AD95D5EBD3}"/>
              </a:ext>
            </a:extLst>
          </p:cNvPr>
          <p:cNvSpPr>
            <a:spLocks noGrp="1"/>
          </p:cNvSpPr>
          <p:nvPr>
            <p:ph type="title"/>
          </p:nvPr>
        </p:nvSpPr>
        <p:spPr/>
        <p:txBody>
          <a:bodyPr/>
          <a:lstStyle/>
          <a:p>
            <a:r>
              <a:rPr kumimoji="1" lang="en-US" altLang="zh-CN" dirty="0"/>
              <a:t>find</a:t>
            </a:r>
            <a:endParaRPr kumimoji="1" lang="zh-CN" altLang="en-US" dirty="0"/>
          </a:p>
        </p:txBody>
      </p:sp>
      <p:sp>
        <p:nvSpPr>
          <p:cNvPr id="3" name="内容占位符 2">
            <a:extLst>
              <a:ext uri="{FF2B5EF4-FFF2-40B4-BE49-F238E27FC236}">
                <a16:creationId xmlns:a16="http://schemas.microsoft.com/office/drawing/2014/main" id="{BC3852EB-3638-C940-823F-0540E63BDFDB}"/>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18753635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8BF614-6DB2-9A43-B141-600F775123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E45A052-103B-D645-B7A3-0A0C3BA952D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3E68642-A435-F241-9EAF-81A369180824}"/>
              </a:ext>
            </a:extLst>
          </p:cNvPr>
          <p:cNvPicPr>
            <a:picLocks noChangeAspect="1"/>
          </p:cNvPicPr>
          <p:nvPr/>
        </p:nvPicPr>
        <p:blipFill>
          <a:blip r:embed="rId3"/>
          <a:stretch>
            <a:fillRect/>
          </a:stretch>
        </p:blipFill>
        <p:spPr>
          <a:xfrm>
            <a:off x="406400" y="514350"/>
            <a:ext cx="11379200" cy="5829300"/>
          </a:xfrm>
          <a:prstGeom prst="rect">
            <a:avLst/>
          </a:prstGeom>
        </p:spPr>
      </p:pic>
    </p:spTree>
    <p:extLst>
      <p:ext uri="{BB962C8B-B14F-4D97-AF65-F5344CB8AC3E}">
        <p14:creationId xmlns:p14="http://schemas.microsoft.com/office/powerpoint/2010/main" val="97345105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701F4-A4CC-8E47-A6B9-B60124FCDFE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545428-98C9-D945-AA86-FFEFAB622649}"/>
              </a:ext>
            </a:extLst>
          </p:cNvPr>
          <p:cNvSpPr>
            <a:spLocks noGrp="1"/>
          </p:cNvSpPr>
          <p:nvPr>
            <p:ph idx="1"/>
          </p:nvPr>
        </p:nvSpPr>
        <p:spPr/>
        <p:txBody>
          <a:bodyPr/>
          <a:lstStyle/>
          <a:p>
            <a:endParaRPr kumimoji="1" lang="zh-CN" altLang="en-US"/>
          </a:p>
        </p:txBody>
      </p:sp>
      <p:pic>
        <p:nvPicPr>
          <p:cNvPr id="9218" name="Picture 2" descr="Doing One Thing, Well: The UNIX Philosophy | Hackaday">
            <a:extLst>
              <a:ext uri="{FF2B5EF4-FFF2-40B4-BE49-F238E27FC236}">
                <a16:creationId xmlns:a16="http://schemas.microsoft.com/office/drawing/2014/main" id="{F2A91EE9-3B23-FB43-925D-6046034BC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7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254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5FDD3E-B0FC-F348-9328-59DE11EEBC33}"/>
              </a:ext>
            </a:extLst>
          </p:cNvPr>
          <p:cNvSpPr>
            <a:spLocks noGrp="1"/>
          </p:cNvSpPr>
          <p:nvPr>
            <p:ph type="title"/>
          </p:nvPr>
        </p:nvSpPr>
        <p:spPr>
          <a:xfrm>
            <a:off x="0" y="0"/>
            <a:ext cx="12192000" cy="6858000"/>
          </a:xfrm>
          <a:solidFill>
            <a:schemeClr val="tx1"/>
          </a:solidFill>
        </p:spPr>
        <p:txBody>
          <a:bodyPr/>
          <a:lstStyle/>
          <a:p>
            <a:endParaRPr kumimoji="1" lang="zh-CN" altLang="en-US" dirty="0"/>
          </a:p>
        </p:txBody>
      </p:sp>
      <p:sp>
        <p:nvSpPr>
          <p:cNvPr id="3" name="内容占位符 2">
            <a:extLst>
              <a:ext uri="{FF2B5EF4-FFF2-40B4-BE49-F238E27FC236}">
                <a16:creationId xmlns:a16="http://schemas.microsoft.com/office/drawing/2014/main" id="{EC21C31B-4B48-8541-A208-117A1ED2C49F}"/>
              </a:ext>
            </a:extLst>
          </p:cNvPr>
          <p:cNvSpPr>
            <a:spLocks noGrp="1"/>
          </p:cNvSpPr>
          <p:nvPr>
            <p:ph idx="1"/>
          </p:nvPr>
        </p:nvSpPr>
        <p:spPr/>
        <p:txBody>
          <a:bodyPr/>
          <a:lstStyle/>
          <a:p>
            <a:endParaRPr kumimoji="1" lang="zh-CN" altLang="en-US"/>
          </a:p>
        </p:txBody>
      </p:sp>
      <p:pic>
        <p:nvPicPr>
          <p:cNvPr id="25602" name="Picture 2" descr="Unix Haters Handbook epic funny">
            <a:extLst>
              <a:ext uri="{FF2B5EF4-FFF2-40B4-BE49-F238E27FC236}">
                <a16:creationId xmlns:a16="http://schemas.microsoft.com/office/drawing/2014/main" id="{CCEA92D9-8940-D245-A26B-24817E338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76023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6DF981-C8BA-7E4C-9199-840C6D3FEA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3D2FE51-E268-804C-BAD1-432D396A2C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A9BBF1D-7AF4-E24F-9269-C2DF58C74FE2}"/>
              </a:ext>
            </a:extLst>
          </p:cNvPr>
          <p:cNvPicPr>
            <a:picLocks noChangeAspect="1"/>
          </p:cNvPicPr>
          <p:nvPr/>
        </p:nvPicPr>
        <p:blipFill>
          <a:blip r:embed="rId3"/>
          <a:stretch>
            <a:fillRect/>
          </a:stretch>
        </p:blipFill>
        <p:spPr>
          <a:xfrm>
            <a:off x="0" y="-1"/>
            <a:ext cx="12836106" cy="9211499"/>
          </a:xfrm>
          <a:prstGeom prst="rect">
            <a:avLst/>
          </a:prstGeom>
        </p:spPr>
      </p:pic>
    </p:spTree>
    <p:extLst>
      <p:ext uri="{BB962C8B-B14F-4D97-AF65-F5344CB8AC3E}">
        <p14:creationId xmlns:p14="http://schemas.microsoft.com/office/powerpoint/2010/main" val="37090524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CFC73D-9E69-2644-A39E-79AE9C82419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896097A-8671-2047-8FE5-0EF20D37B154}"/>
              </a:ext>
            </a:extLst>
          </p:cNvPr>
          <p:cNvSpPr>
            <a:spLocks noGrp="1"/>
          </p:cNvSpPr>
          <p:nvPr>
            <p:ph idx="1"/>
          </p:nvPr>
        </p:nvSpPr>
        <p:spPr/>
        <p:txBody>
          <a:bodyPr/>
          <a:lstStyle/>
          <a:p>
            <a:endParaRPr kumimoji="1" lang="zh-CN" altLang="en-US"/>
          </a:p>
        </p:txBody>
      </p:sp>
      <p:pic>
        <p:nvPicPr>
          <p:cNvPr id="6146" name="Picture 2">
            <a:extLst>
              <a:ext uri="{FF2B5EF4-FFF2-40B4-BE49-F238E27FC236}">
                <a16:creationId xmlns:a16="http://schemas.microsoft.com/office/drawing/2014/main" id="{29E9033C-56EB-F34F-85A7-F53B6A5EA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963" y="0"/>
            <a:ext cx="102520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D1B6FB6-F0B0-D542-A4CA-F64F9D143C89}"/>
              </a:ext>
            </a:extLst>
          </p:cNvPr>
          <p:cNvSpPr/>
          <p:nvPr/>
        </p:nvSpPr>
        <p:spPr>
          <a:xfrm>
            <a:off x="8068723" y="5134769"/>
            <a:ext cx="3153314" cy="1790700"/>
          </a:xfrm>
          <a:prstGeom prst="rect">
            <a:avLst/>
          </a:prstGeom>
          <a:effectLst>
            <a:softEdge rad="317500"/>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8110239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756304-7ADB-DE4D-BA9B-E3D34FA06C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CE4AD00-AB80-7C46-B839-EEE21B994118}"/>
              </a:ext>
            </a:extLst>
          </p:cNvPr>
          <p:cNvSpPr>
            <a:spLocks noGrp="1"/>
          </p:cNvSpPr>
          <p:nvPr>
            <p:ph idx="1"/>
          </p:nvPr>
        </p:nvSpPr>
        <p:spPr/>
        <p:txBody>
          <a:bodyPr/>
          <a:lstStyle/>
          <a:p>
            <a:endParaRPr kumimoji="1" lang="zh-CN" altLang="en-US"/>
          </a:p>
        </p:txBody>
      </p:sp>
      <p:pic>
        <p:nvPicPr>
          <p:cNvPr id="3074" name="Picture 2" descr="别总盯着Win 10看 主流电脑操作系统盘点 ">
            <a:extLst>
              <a:ext uri="{FF2B5EF4-FFF2-40B4-BE49-F238E27FC236}">
                <a16:creationId xmlns:a16="http://schemas.microsoft.com/office/drawing/2014/main" id="{796579F0-7A02-4549-9BA0-BDAD791DB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43376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424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A69A5-C83C-6D40-9CE3-D8CF14FAAA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CEBDDF-80FD-474F-B5C7-4E470C19348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3796E16-9200-EF49-AD5D-063B5E1E984C}"/>
              </a:ext>
            </a:extLst>
          </p:cNvPr>
          <p:cNvPicPr>
            <a:picLocks noChangeAspect="1"/>
          </p:cNvPicPr>
          <p:nvPr/>
        </p:nvPicPr>
        <p:blipFill>
          <a:blip r:embed="rId3"/>
          <a:stretch>
            <a:fillRect/>
          </a:stretch>
        </p:blipFill>
        <p:spPr>
          <a:xfrm>
            <a:off x="2622550" y="114300"/>
            <a:ext cx="6946900" cy="6629400"/>
          </a:xfrm>
          <a:prstGeom prst="rect">
            <a:avLst/>
          </a:prstGeom>
        </p:spPr>
      </p:pic>
    </p:spTree>
    <p:extLst>
      <p:ext uri="{BB962C8B-B14F-4D97-AF65-F5344CB8AC3E}">
        <p14:creationId xmlns:p14="http://schemas.microsoft.com/office/powerpoint/2010/main" val="357542474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40C76-12DA-0446-847D-4809EB59567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83B0EDA-5263-064E-8484-5412C3BFBA88}"/>
              </a:ext>
            </a:extLst>
          </p:cNvPr>
          <p:cNvSpPr>
            <a:spLocks noGrp="1"/>
          </p:cNvSpPr>
          <p:nvPr>
            <p:ph idx="1"/>
          </p:nvPr>
        </p:nvSpPr>
        <p:spPr/>
        <p:txBody>
          <a:bodyPr/>
          <a:lstStyle/>
          <a:p>
            <a:endParaRPr kumimoji="1" lang="zh-CN" altLang="en-US"/>
          </a:p>
        </p:txBody>
      </p:sp>
      <p:pic>
        <p:nvPicPr>
          <p:cNvPr id="4" name="Picture 2" descr="别总盯着Win 10看 主流电脑操作系统盘点 ">
            <a:extLst>
              <a:ext uri="{FF2B5EF4-FFF2-40B4-BE49-F238E27FC236}">
                <a16:creationId xmlns:a16="http://schemas.microsoft.com/office/drawing/2014/main" id="{AA85A3AB-D83C-AB4C-9B4A-3AB7272A3D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482600"/>
            <a:ext cx="8128000" cy="589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33001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9EDC40-4BE8-8243-9008-61E01444794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5D70CC-DDB3-FC46-9C0C-372A381E9AD1}"/>
              </a:ext>
            </a:extLst>
          </p:cNvPr>
          <p:cNvSpPr>
            <a:spLocks noGrp="1"/>
          </p:cNvSpPr>
          <p:nvPr>
            <p:ph idx="1"/>
          </p:nvPr>
        </p:nvSpPr>
        <p:spPr/>
        <p:txBody>
          <a:bodyPr/>
          <a:lstStyle/>
          <a:p>
            <a:endParaRPr kumimoji="1" lang="zh-CN" altLang="en-US"/>
          </a:p>
        </p:txBody>
      </p:sp>
      <p:pic>
        <p:nvPicPr>
          <p:cNvPr id="8194" name="Picture 2" descr="A picture of Eric S Raymond">
            <a:extLst>
              <a:ext uri="{FF2B5EF4-FFF2-40B4-BE49-F238E27FC236}">
                <a16:creationId xmlns:a16="http://schemas.microsoft.com/office/drawing/2014/main" id="{C66CB453-D266-4848-A3BB-1B29CF6DB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0" y="1301750"/>
            <a:ext cx="63500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33018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72B87-6872-374B-8975-29442DAD9DC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51BB419-D41B-8D4E-8415-ABE79F489A96}"/>
              </a:ext>
            </a:extLst>
          </p:cNvPr>
          <p:cNvSpPr>
            <a:spLocks noGrp="1"/>
          </p:cNvSpPr>
          <p:nvPr>
            <p:ph idx="1"/>
          </p:nvPr>
        </p:nvSpPr>
        <p:spPr/>
        <p:txBody>
          <a:bodyPr/>
          <a:lstStyle/>
          <a:p>
            <a:endParaRPr kumimoji="1" lang="zh-CN" altLang="en-US"/>
          </a:p>
        </p:txBody>
      </p:sp>
      <p:pic>
        <p:nvPicPr>
          <p:cNvPr id="9218" name="Picture 2">
            <a:extLst>
              <a:ext uri="{FF2B5EF4-FFF2-40B4-BE49-F238E27FC236}">
                <a16:creationId xmlns:a16="http://schemas.microsoft.com/office/drawing/2014/main" id="{4D20CA9C-F22A-2340-A1C5-1F0917E64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370"/>
            <a:ext cx="12241676" cy="8157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1856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5D864-1642-E74D-A090-46FBFF22D7F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182478F-27BC-BD4E-AA57-AE72F2A68389}"/>
              </a:ext>
            </a:extLst>
          </p:cNvPr>
          <p:cNvSpPr>
            <a:spLocks noGrp="1"/>
          </p:cNvSpPr>
          <p:nvPr>
            <p:ph idx="1"/>
          </p:nvPr>
        </p:nvSpPr>
        <p:spPr/>
        <p:txBody>
          <a:bodyPr/>
          <a:lstStyle/>
          <a:p>
            <a:endParaRPr kumimoji="1" lang="zh-CN" altLang="en-US"/>
          </a:p>
        </p:txBody>
      </p:sp>
      <p:pic>
        <p:nvPicPr>
          <p:cNvPr id="8194" name="Picture 2" descr="AT&amp;T Unix PC connected to a modern Linux system via RS-232 ...">
            <a:extLst>
              <a:ext uri="{FF2B5EF4-FFF2-40B4-BE49-F238E27FC236}">
                <a16:creationId xmlns:a16="http://schemas.microsoft.com/office/drawing/2014/main" id="{6F338D3F-415C-A84C-A9BF-7B1C953F3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188" y="0"/>
            <a:ext cx="3857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0126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5A61E-1CB0-994D-9048-D3259BF4C214}"/>
              </a:ext>
            </a:extLst>
          </p:cNvPr>
          <p:cNvSpPr>
            <a:spLocks noGrp="1"/>
          </p:cNvSpPr>
          <p:nvPr>
            <p:ph type="title"/>
          </p:nvPr>
        </p:nvSpPr>
        <p:spPr/>
        <p:txBody>
          <a:bodyPr/>
          <a:lstStyle/>
          <a:p>
            <a:endParaRPr kumimoji="1" lang="zh-CN" altLang="en-US"/>
          </a:p>
        </p:txBody>
      </p:sp>
      <p:pic>
        <p:nvPicPr>
          <p:cNvPr id="7170" name="Picture 2">
            <a:extLst>
              <a:ext uri="{FF2B5EF4-FFF2-40B4-BE49-F238E27FC236}">
                <a16:creationId xmlns:a16="http://schemas.microsoft.com/office/drawing/2014/main" id="{BD5744D6-899E-6941-A215-D3FB815C50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628650"/>
            <a:ext cx="12192000" cy="905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8792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EEA1B1-6F8C-B542-B4EA-EB3DD9175A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6ED8B5-C10E-414A-AC6E-138B77B6F72E}"/>
              </a:ext>
            </a:extLst>
          </p:cNvPr>
          <p:cNvSpPr>
            <a:spLocks noGrp="1"/>
          </p:cNvSpPr>
          <p:nvPr>
            <p:ph idx="1"/>
          </p:nvPr>
        </p:nvSpPr>
        <p:spPr/>
        <p:txBody>
          <a:bodyPr/>
          <a:lstStyle/>
          <a:p>
            <a:endParaRPr kumimoji="1" lang="zh-CN" altLang="en-US"/>
          </a:p>
        </p:txBody>
      </p:sp>
      <p:pic>
        <p:nvPicPr>
          <p:cNvPr id="24578" name="Picture 2" descr="0?wx_fmt=jpeg">
            <a:extLst>
              <a:ext uri="{FF2B5EF4-FFF2-40B4-BE49-F238E27FC236}">
                <a16:creationId xmlns:a16="http://schemas.microsoft.com/office/drawing/2014/main" id="{53A0704E-B5EA-E84F-BAE6-07ED19E75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059728" cy="16144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7223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766C9-DC6F-1249-AA44-ACB24B0014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8CF558-FB60-BE4C-9688-41D19420041D}"/>
              </a:ext>
            </a:extLst>
          </p:cNvPr>
          <p:cNvSpPr>
            <a:spLocks noGrp="1"/>
          </p:cNvSpPr>
          <p:nvPr>
            <p:ph idx="1"/>
          </p:nvPr>
        </p:nvSpPr>
        <p:spPr/>
        <p:txBody>
          <a:bodyPr/>
          <a:lstStyle/>
          <a:p>
            <a:endParaRPr kumimoji="1" lang="zh-CN" altLang="en-US"/>
          </a:p>
        </p:txBody>
      </p:sp>
      <p:pic>
        <p:nvPicPr>
          <p:cNvPr id="22530" name="Picture 2" descr="0?wx_fmt=jpeg">
            <a:extLst>
              <a:ext uri="{FF2B5EF4-FFF2-40B4-BE49-F238E27FC236}">
                <a16:creationId xmlns:a16="http://schemas.microsoft.com/office/drawing/2014/main" id="{FFB17A11-393D-AC43-9602-2083AECD6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679616"/>
            <a:ext cx="12192000" cy="16321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1444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2C89E-F169-2241-83C1-6338C02038C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F734A58-411B-FB45-9B79-086D61703B7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3F1BF0A-794A-D940-BE2B-3101FDAF03B6}"/>
              </a:ext>
            </a:extLst>
          </p:cNvPr>
          <p:cNvPicPr>
            <a:picLocks noChangeAspect="1"/>
          </p:cNvPicPr>
          <p:nvPr/>
        </p:nvPicPr>
        <p:blipFill>
          <a:blip r:embed="rId3"/>
          <a:stretch>
            <a:fillRect/>
          </a:stretch>
        </p:blipFill>
        <p:spPr>
          <a:xfrm>
            <a:off x="0" y="-1"/>
            <a:ext cx="12387532" cy="8151277"/>
          </a:xfrm>
          <a:prstGeom prst="rect">
            <a:avLst/>
          </a:prstGeom>
        </p:spPr>
      </p:pic>
    </p:spTree>
    <p:extLst>
      <p:ext uri="{BB962C8B-B14F-4D97-AF65-F5344CB8AC3E}">
        <p14:creationId xmlns:p14="http://schemas.microsoft.com/office/powerpoint/2010/main" val="139554059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8922C-311D-8046-B4C1-D7D01D5FDE6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B18AA69-3D3A-C942-AC57-5E6132B5963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A48EE83-E4C6-9147-996D-02A43FDFB8D5}"/>
              </a:ext>
            </a:extLst>
          </p:cNvPr>
          <p:cNvPicPr>
            <a:picLocks noChangeAspect="1"/>
          </p:cNvPicPr>
          <p:nvPr/>
        </p:nvPicPr>
        <p:blipFill>
          <a:blip r:embed="rId3"/>
          <a:stretch>
            <a:fillRect/>
          </a:stretch>
        </p:blipFill>
        <p:spPr>
          <a:xfrm>
            <a:off x="0" y="625474"/>
            <a:ext cx="14074740" cy="3894767"/>
          </a:xfrm>
          <a:prstGeom prst="rect">
            <a:avLst/>
          </a:prstGeom>
        </p:spPr>
      </p:pic>
    </p:spTree>
    <p:extLst>
      <p:ext uri="{BB962C8B-B14F-4D97-AF65-F5344CB8AC3E}">
        <p14:creationId xmlns:p14="http://schemas.microsoft.com/office/powerpoint/2010/main" val="283534035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024AD-3478-1647-BF2A-63B049D20B2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263154-1ADF-E34D-B674-01D5627B09E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3E474AD-A704-AC45-A62B-1182A7F176D5}"/>
              </a:ext>
            </a:extLst>
          </p:cNvPr>
          <p:cNvPicPr>
            <a:picLocks noChangeAspect="1"/>
          </p:cNvPicPr>
          <p:nvPr/>
        </p:nvPicPr>
        <p:blipFill>
          <a:blip r:embed="rId2"/>
          <a:stretch>
            <a:fillRect/>
          </a:stretch>
        </p:blipFill>
        <p:spPr>
          <a:xfrm>
            <a:off x="558800" y="114300"/>
            <a:ext cx="11074400" cy="6629400"/>
          </a:xfrm>
          <a:prstGeom prst="rect">
            <a:avLst/>
          </a:prstGeom>
        </p:spPr>
      </p:pic>
    </p:spTree>
    <p:extLst>
      <p:ext uri="{BB962C8B-B14F-4D97-AF65-F5344CB8AC3E}">
        <p14:creationId xmlns:p14="http://schemas.microsoft.com/office/powerpoint/2010/main" val="396253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A5824-AEDB-DD42-8908-F939D625092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A2CB45-EB5E-5E4B-9A8A-E29A4852999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9BF1ADF-292E-AE48-B85C-C9652C8220AB}"/>
              </a:ext>
            </a:extLst>
          </p:cNvPr>
          <p:cNvPicPr>
            <a:picLocks noChangeAspect="1"/>
          </p:cNvPicPr>
          <p:nvPr/>
        </p:nvPicPr>
        <p:blipFill>
          <a:blip r:embed="rId3"/>
          <a:stretch>
            <a:fillRect/>
          </a:stretch>
        </p:blipFill>
        <p:spPr>
          <a:xfrm>
            <a:off x="1433901" y="171310"/>
            <a:ext cx="9383624" cy="6468491"/>
          </a:xfrm>
          <a:prstGeom prst="rect">
            <a:avLst/>
          </a:prstGeom>
        </p:spPr>
      </p:pic>
    </p:spTree>
    <p:extLst>
      <p:ext uri="{BB962C8B-B14F-4D97-AF65-F5344CB8AC3E}">
        <p14:creationId xmlns:p14="http://schemas.microsoft.com/office/powerpoint/2010/main" val="160592465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A23BA-03DC-5445-8DA1-887BBB07553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1D04988-D1A6-6F48-B8E9-7D109ED356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D692D77-B80E-8246-8897-B34545B362EF}"/>
              </a:ext>
            </a:extLst>
          </p:cNvPr>
          <p:cNvPicPr>
            <a:picLocks noChangeAspect="1"/>
          </p:cNvPicPr>
          <p:nvPr/>
        </p:nvPicPr>
        <p:blipFill>
          <a:blip r:embed="rId3"/>
          <a:stretch>
            <a:fillRect/>
          </a:stretch>
        </p:blipFill>
        <p:spPr>
          <a:xfrm>
            <a:off x="2362200" y="1017798"/>
            <a:ext cx="7467600" cy="1041400"/>
          </a:xfrm>
          <a:prstGeom prst="rect">
            <a:avLst/>
          </a:prstGeom>
        </p:spPr>
      </p:pic>
      <p:pic>
        <p:nvPicPr>
          <p:cNvPr id="5" name="图片 4">
            <a:extLst>
              <a:ext uri="{FF2B5EF4-FFF2-40B4-BE49-F238E27FC236}">
                <a16:creationId xmlns:a16="http://schemas.microsoft.com/office/drawing/2014/main" id="{1A8FF7F0-C934-BB41-8770-DFC37B8C5DB7}"/>
              </a:ext>
            </a:extLst>
          </p:cNvPr>
          <p:cNvPicPr>
            <a:picLocks noChangeAspect="1"/>
          </p:cNvPicPr>
          <p:nvPr/>
        </p:nvPicPr>
        <p:blipFill>
          <a:blip r:embed="rId4"/>
          <a:stretch>
            <a:fillRect/>
          </a:stretch>
        </p:blipFill>
        <p:spPr>
          <a:xfrm>
            <a:off x="990600" y="2952750"/>
            <a:ext cx="8839200" cy="952500"/>
          </a:xfrm>
          <a:prstGeom prst="rect">
            <a:avLst/>
          </a:prstGeom>
        </p:spPr>
      </p:pic>
      <p:pic>
        <p:nvPicPr>
          <p:cNvPr id="6" name="图片 5">
            <a:extLst>
              <a:ext uri="{FF2B5EF4-FFF2-40B4-BE49-F238E27FC236}">
                <a16:creationId xmlns:a16="http://schemas.microsoft.com/office/drawing/2014/main" id="{0C4BEFF8-37F5-E546-9FFF-2D87F5A7B534}"/>
              </a:ext>
            </a:extLst>
          </p:cNvPr>
          <p:cNvPicPr>
            <a:picLocks noChangeAspect="1"/>
          </p:cNvPicPr>
          <p:nvPr/>
        </p:nvPicPr>
        <p:blipFill>
          <a:blip r:embed="rId5"/>
          <a:stretch>
            <a:fillRect/>
          </a:stretch>
        </p:blipFill>
        <p:spPr>
          <a:xfrm>
            <a:off x="2707616" y="5032375"/>
            <a:ext cx="8191500" cy="889000"/>
          </a:xfrm>
          <a:prstGeom prst="rect">
            <a:avLst/>
          </a:prstGeom>
        </p:spPr>
      </p:pic>
    </p:spTree>
    <p:extLst>
      <p:ext uri="{BB962C8B-B14F-4D97-AF65-F5344CB8AC3E}">
        <p14:creationId xmlns:p14="http://schemas.microsoft.com/office/powerpoint/2010/main" val="230578560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EDFC7-DC22-4B44-9B62-D94DE2A5EE5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53BACB0-0F79-1940-9EED-9F870CB92A6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523A918-7E55-CF46-951D-24B6EAA6E2E7}"/>
              </a:ext>
            </a:extLst>
          </p:cNvPr>
          <p:cNvPicPr>
            <a:picLocks noChangeAspect="1"/>
          </p:cNvPicPr>
          <p:nvPr/>
        </p:nvPicPr>
        <p:blipFill>
          <a:blip r:embed="rId3"/>
          <a:stretch>
            <a:fillRect/>
          </a:stretch>
        </p:blipFill>
        <p:spPr>
          <a:xfrm>
            <a:off x="0" y="2251135"/>
            <a:ext cx="12240482" cy="2217348"/>
          </a:xfrm>
          <a:prstGeom prst="rect">
            <a:avLst/>
          </a:prstGeom>
        </p:spPr>
      </p:pic>
    </p:spTree>
    <p:extLst>
      <p:ext uri="{BB962C8B-B14F-4D97-AF65-F5344CB8AC3E}">
        <p14:creationId xmlns:p14="http://schemas.microsoft.com/office/powerpoint/2010/main" val="144737888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31AFC9-2697-7E47-A728-8E1C090207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389B97-7481-024E-8701-7E164F6C8C0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46960CE-36CC-414D-BBE1-1C43C562203F}"/>
              </a:ext>
            </a:extLst>
          </p:cNvPr>
          <p:cNvPicPr>
            <a:picLocks noChangeAspect="1"/>
          </p:cNvPicPr>
          <p:nvPr/>
        </p:nvPicPr>
        <p:blipFill>
          <a:blip r:embed="rId3"/>
          <a:stretch>
            <a:fillRect/>
          </a:stretch>
        </p:blipFill>
        <p:spPr>
          <a:xfrm>
            <a:off x="0" y="60325"/>
            <a:ext cx="12283696" cy="5029260"/>
          </a:xfrm>
          <a:prstGeom prst="rect">
            <a:avLst/>
          </a:prstGeom>
        </p:spPr>
      </p:pic>
      <p:pic>
        <p:nvPicPr>
          <p:cNvPr id="5" name="图片 4">
            <a:extLst>
              <a:ext uri="{FF2B5EF4-FFF2-40B4-BE49-F238E27FC236}">
                <a16:creationId xmlns:a16="http://schemas.microsoft.com/office/drawing/2014/main" id="{268BCCF4-74D0-7842-B6FE-E262787F4CEB}"/>
              </a:ext>
            </a:extLst>
          </p:cNvPr>
          <p:cNvPicPr>
            <a:picLocks noChangeAspect="1"/>
          </p:cNvPicPr>
          <p:nvPr/>
        </p:nvPicPr>
        <p:blipFill>
          <a:blip r:embed="rId4"/>
          <a:stretch>
            <a:fillRect/>
          </a:stretch>
        </p:blipFill>
        <p:spPr>
          <a:xfrm>
            <a:off x="1328588" y="5199063"/>
            <a:ext cx="8775700" cy="1955800"/>
          </a:xfrm>
          <a:prstGeom prst="rect">
            <a:avLst/>
          </a:prstGeom>
        </p:spPr>
      </p:pic>
    </p:spTree>
    <p:extLst>
      <p:ext uri="{BB962C8B-B14F-4D97-AF65-F5344CB8AC3E}">
        <p14:creationId xmlns:p14="http://schemas.microsoft.com/office/powerpoint/2010/main" val="2768851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25C9E0-5D09-5A46-9F5B-08FB1684EF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3FBF8B1-5521-AC4E-866F-3AB63EDFE2C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9A373F6-D1BB-7B4B-A6EA-CF5EE2391928}"/>
              </a:ext>
            </a:extLst>
          </p:cNvPr>
          <p:cNvPicPr>
            <a:picLocks noChangeAspect="1"/>
          </p:cNvPicPr>
          <p:nvPr/>
        </p:nvPicPr>
        <p:blipFill>
          <a:blip r:embed="rId3"/>
          <a:stretch>
            <a:fillRect/>
          </a:stretch>
        </p:blipFill>
        <p:spPr>
          <a:xfrm>
            <a:off x="1841500" y="2844800"/>
            <a:ext cx="8509000" cy="1168400"/>
          </a:xfrm>
          <a:prstGeom prst="rect">
            <a:avLst/>
          </a:prstGeom>
        </p:spPr>
      </p:pic>
    </p:spTree>
    <p:extLst>
      <p:ext uri="{BB962C8B-B14F-4D97-AF65-F5344CB8AC3E}">
        <p14:creationId xmlns:p14="http://schemas.microsoft.com/office/powerpoint/2010/main" val="28011365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75623B-BC7A-3A45-BF1E-967FB0FA6D2D}"/>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C8ABA795-E5DC-3E45-B365-F9B2487BBC7C}"/>
              </a:ext>
            </a:extLst>
          </p:cNvPr>
          <p:cNvPicPr>
            <a:picLocks noChangeAspect="1"/>
          </p:cNvPicPr>
          <p:nvPr/>
        </p:nvPicPr>
        <p:blipFill>
          <a:blip r:embed="rId3"/>
          <a:stretch>
            <a:fillRect/>
          </a:stretch>
        </p:blipFill>
        <p:spPr>
          <a:xfrm>
            <a:off x="183430" y="920075"/>
            <a:ext cx="11571777" cy="1667849"/>
          </a:xfrm>
          <a:prstGeom prst="rect">
            <a:avLst/>
          </a:prstGeom>
        </p:spPr>
      </p:pic>
      <p:pic>
        <p:nvPicPr>
          <p:cNvPr id="6" name="图片 5">
            <a:extLst>
              <a:ext uri="{FF2B5EF4-FFF2-40B4-BE49-F238E27FC236}">
                <a16:creationId xmlns:a16="http://schemas.microsoft.com/office/drawing/2014/main" id="{86D2A182-344F-2B42-A858-7E53D58D7849}"/>
              </a:ext>
            </a:extLst>
          </p:cNvPr>
          <p:cNvPicPr>
            <a:picLocks noChangeAspect="1"/>
          </p:cNvPicPr>
          <p:nvPr/>
        </p:nvPicPr>
        <p:blipFill>
          <a:blip r:embed="rId4"/>
          <a:stretch>
            <a:fillRect/>
          </a:stretch>
        </p:blipFill>
        <p:spPr>
          <a:xfrm>
            <a:off x="-126682" y="3429000"/>
            <a:ext cx="12192000" cy="988207"/>
          </a:xfrm>
          <a:prstGeom prst="rect">
            <a:avLst/>
          </a:prstGeom>
        </p:spPr>
      </p:pic>
    </p:spTree>
    <p:extLst>
      <p:ext uri="{BB962C8B-B14F-4D97-AF65-F5344CB8AC3E}">
        <p14:creationId xmlns:p14="http://schemas.microsoft.com/office/powerpoint/2010/main" val="32189748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279B4A-72FF-EF47-9352-5DB093FCCE6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3D51A43-32B5-5D41-A1B4-6E43890E6BA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CE9D66-2604-2141-898C-27239D5402D1}"/>
              </a:ext>
            </a:extLst>
          </p:cNvPr>
          <p:cNvPicPr>
            <a:picLocks noChangeAspect="1"/>
          </p:cNvPicPr>
          <p:nvPr/>
        </p:nvPicPr>
        <p:blipFill>
          <a:blip r:embed="rId3"/>
          <a:stretch>
            <a:fillRect/>
          </a:stretch>
        </p:blipFill>
        <p:spPr>
          <a:xfrm>
            <a:off x="216739" y="754855"/>
            <a:ext cx="12141080" cy="677129"/>
          </a:xfrm>
          <a:prstGeom prst="rect">
            <a:avLst/>
          </a:prstGeom>
        </p:spPr>
      </p:pic>
      <p:pic>
        <p:nvPicPr>
          <p:cNvPr id="6" name="图片 5">
            <a:extLst>
              <a:ext uri="{FF2B5EF4-FFF2-40B4-BE49-F238E27FC236}">
                <a16:creationId xmlns:a16="http://schemas.microsoft.com/office/drawing/2014/main" id="{25FC65D9-8CE0-964A-8A85-16C2DE9CEB25}"/>
              </a:ext>
            </a:extLst>
          </p:cNvPr>
          <p:cNvPicPr>
            <a:picLocks noChangeAspect="1"/>
          </p:cNvPicPr>
          <p:nvPr/>
        </p:nvPicPr>
        <p:blipFill>
          <a:blip r:embed="rId4"/>
          <a:stretch>
            <a:fillRect/>
          </a:stretch>
        </p:blipFill>
        <p:spPr>
          <a:xfrm>
            <a:off x="0" y="2876549"/>
            <a:ext cx="13529884" cy="1325563"/>
          </a:xfrm>
          <a:prstGeom prst="rect">
            <a:avLst/>
          </a:prstGeom>
        </p:spPr>
      </p:pic>
    </p:spTree>
    <p:extLst>
      <p:ext uri="{BB962C8B-B14F-4D97-AF65-F5344CB8AC3E}">
        <p14:creationId xmlns:p14="http://schemas.microsoft.com/office/powerpoint/2010/main" val="13683345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D32AAC-89DE-854A-B07E-53CB530090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6E0A0F9-EEBC-4843-A853-9B5700677BF5}"/>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3183F90E-1D18-9C41-AD33-046B00ED3B7C}"/>
              </a:ext>
            </a:extLst>
          </p:cNvPr>
          <p:cNvPicPr>
            <a:picLocks noChangeAspect="1"/>
          </p:cNvPicPr>
          <p:nvPr/>
        </p:nvPicPr>
        <p:blipFill>
          <a:blip r:embed="rId3"/>
          <a:stretch>
            <a:fillRect/>
          </a:stretch>
        </p:blipFill>
        <p:spPr>
          <a:xfrm>
            <a:off x="0" y="904875"/>
            <a:ext cx="12192000" cy="5048250"/>
          </a:xfrm>
          <a:prstGeom prst="rect">
            <a:avLst/>
          </a:prstGeom>
        </p:spPr>
      </p:pic>
    </p:spTree>
    <p:extLst>
      <p:ext uri="{BB962C8B-B14F-4D97-AF65-F5344CB8AC3E}">
        <p14:creationId xmlns:p14="http://schemas.microsoft.com/office/powerpoint/2010/main" val="4519403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3E6539-C970-D549-A875-B942D194E89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F850A6-5641-8C40-A327-854CD5A643B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ECA7BCA-4439-0B4D-84CD-0F2E12287AB4}"/>
              </a:ext>
            </a:extLst>
          </p:cNvPr>
          <p:cNvPicPr>
            <a:picLocks noChangeAspect="1"/>
          </p:cNvPicPr>
          <p:nvPr/>
        </p:nvPicPr>
        <p:blipFill>
          <a:blip r:embed="rId2"/>
          <a:stretch>
            <a:fillRect/>
          </a:stretch>
        </p:blipFill>
        <p:spPr>
          <a:xfrm>
            <a:off x="228600" y="38100"/>
            <a:ext cx="11734800" cy="6781800"/>
          </a:xfrm>
          <a:prstGeom prst="rect">
            <a:avLst/>
          </a:prstGeom>
        </p:spPr>
      </p:pic>
    </p:spTree>
    <p:extLst>
      <p:ext uri="{BB962C8B-B14F-4D97-AF65-F5344CB8AC3E}">
        <p14:creationId xmlns:p14="http://schemas.microsoft.com/office/powerpoint/2010/main" val="33735107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C418D-EFFD-F845-8E3E-3BDA74B0D81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4C714BD-F521-5645-84A3-12086D53705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1E9CC6E-A5CA-C24A-85A3-CE900EC1AAC6}"/>
              </a:ext>
            </a:extLst>
          </p:cNvPr>
          <p:cNvPicPr>
            <a:picLocks noChangeAspect="1"/>
          </p:cNvPicPr>
          <p:nvPr/>
        </p:nvPicPr>
        <p:blipFill>
          <a:blip r:embed="rId3"/>
          <a:stretch>
            <a:fillRect/>
          </a:stretch>
        </p:blipFill>
        <p:spPr>
          <a:xfrm>
            <a:off x="425450" y="1047750"/>
            <a:ext cx="11341100" cy="4762500"/>
          </a:xfrm>
          <a:prstGeom prst="rect">
            <a:avLst/>
          </a:prstGeom>
        </p:spPr>
      </p:pic>
    </p:spTree>
    <p:extLst>
      <p:ext uri="{BB962C8B-B14F-4D97-AF65-F5344CB8AC3E}">
        <p14:creationId xmlns:p14="http://schemas.microsoft.com/office/powerpoint/2010/main" val="237534422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CBEC09-AEE5-1C4E-A018-A48E92CCACB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800B868-1114-D740-A26E-C9919454CB3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A8BB59-1B40-3B41-B139-A26A1ADB4F60}"/>
              </a:ext>
            </a:extLst>
          </p:cNvPr>
          <p:cNvPicPr>
            <a:picLocks noChangeAspect="1"/>
          </p:cNvPicPr>
          <p:nvPr/>
        </p:nvPicPr>
        <p:blipFill>
          <a:blip r:embed="rId3"/>
          <a:stretch>
            <a:fillRect/>
          </a:stretch>
        </p:blipFill>
        <p:spPr>
          <a:xfrm>
            <a:off x="260350" y="323850"/>
            <a:ext cx="11671300" cy="6210300"/>
          </a:xfrm>
          <a:prstGeom prst="rect">
            <a:avLst/>
          </a:prstGeom>
        </p:spPr>
      </p:pic>
    </p:spTree>
    <p:extLst>
      <p:ext uri="{BB962C8B-B14F-4D97-AF65-F5344CB8AC3E}">
        <p14:creationId xmlns:p14="http://schemas.microsoft.com/office/powerpoint/2010/main" val="4240114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D3720-81E0-484E-AA6F-E71611246C9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17D5AC4-4EFB-414B-B8AA-DE25D4648D7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20AE262-1C5F-864F-BDF4-FCAE72FD7D31}"/>
              </a:ext>
            </a:extLst>
          </p:cNvPr>
          <p:cNvPicPr>
            <a:picLocks noChangeAspect="1"/>
          </p:cNvPicPr>
          <p:nvPr/>
        </p:nvPicPr>
        <p:blipFill>
          <a:blip r:embed="rId3"/>
          <a:stretch>
            <a:fillRect/>
          </a:stretch>
        </p:blipFill>
        <p:spPr>
          <a:xfrm>
            <a:off x="2609850" y="920750"/>
            <a:ext cx="6972300" cy="5016500"/>
          </a:xfrm>
          <a:prstGeom prst="rect">
            <a:avLst/>
          </a:prstGeom>
        </p:spPr>
      </p:pic>
    </p:spTree>
    <p:extLst>
      <p:ext uri="{BB962C8B-B14F-4D97-AF65-F5344CB8AC3E}">
        <p14:creationId xmlns:p14="http://schemas.microsoft.com/office/powerpoint/2010/main" val="29054729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8EED89-0495-444B-8DB4-0093B06D66DF}"/>
              </a:ext>
            </a:extLst>
          </p:cNvPr>
          <p:cNvSpPr>
            <a:spLocks noGrp="1"/>
          </p:cNvSpPr>
          <p:nvPr>
            <p:ph type="title"/>
          </p:nvPr>
        </p:nvSpPr>
        <p:spPr/>
        <p:txBody>
          <a:bodyPr/>
          <a:lstStyle/>
          <a:p>
            <a:r>
              <a:rPr kumimoji="1" lang="zh-CN" altLang="en-US" dirty="0"/>
              <a:t>小玩具 </a:t>
            </a:r>
            <a:r>
              <a:rPr kumimoji="1" lang="en-US" altLang="zh-CN" dirty="0" err="1"/>
              <a:t>xeyes</a:t>
            </a:r>
            <a:endParaRPr kumimoji="1" lang="zh-CN" altLang="en-US" dirty="0"/>
          </a:p>
        </p:txBody>
      </p:sp>
      <p:sp>
        <p:nvSpPr>
          <p:cNvPr id="3" name="内容占位符 2">
            <a:extLst>
              <a:ext uri="{FF2B5EF4-FFF2-40B4-BE49-F238E27FC236}">
                <a16:creationId xmlns:a16="http://schemas.microsoft.com/office/drawing/2014/main" id="{DBBB1EEB-8B71-4047-A0CE-A00C85696E69}"/>
              </a:ext>
            </a:extLst>
          </p:cNvPr>
          <p:cNvSpPr>
            <a:spLocks noGrp="1"/>
          </p:cNvSpPr>
          <p:nvPr>
            <p:ph idx="1"/>
          </p:nvPr>
        </p:nvSpPr>
        <p:spPr/>
        <p:txBody>
          <a:bodyPr/>
          <a:lstStyle/>
          <a:p>
            <a:r>
              <a:rPr kumimoji="1" lang="zh-CN" altLang="en-US" dirty="0"/>
              <a:t>出现两个眼睛</a:t>
            </a:r>
          </a:p>
        </p:txBody>
      </p:sp>
    </p:spTree>
    <p:extLst>
      <p:ext uri="{BB962C8B-B14F-4D97-AF65-F5344CB8AC3E}">
        <p14:creationId xmlns:p14="http://schemas.microsoft.com/office/powerpoint/2010/main" val="368274780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FCAC6-B7F6-1543-9ED9-BA7946F6F848}"/>
              </a:ext>
            </a:extLst>
          </p:cNvPr>
          <p:cNvSpPr>
            <a:spLocks noGrp="1"/>
          </p:cNvSpPr>
          <p:nvPr>
            <p:ph type="title"/>
          </p:nvPr>
        </p:nvSpPr>
        <p:spPr/>
        <p:txBody>
          <a:bodyPr/>
          <a:lstStyle/>
          <a:p>
            <a:r>
              <a:rPr kumimoji="1" lang="en-US" altLang="zh-CN" dirty="0"/>
              <a:t>sed=stream</a:t>
            </a:r>
            <a:r>
              <a:rPr kumimoji="1" lang="zh-CN" altLang="en-US" dirty="0"/>
              <a:t> </a:t>
            </a:r>
            <a:r>
              <a:rPr kumimoji="1" lang="en-US" altLang="zh-CN" dirty="0"/>
              <a:t>editor</a:t>
            </a:r>
            <a:endParaRPr kumimoji="1" lang="zh-CN" altLang="en-US" dirty="0"/>
          </a:p>
        </p:txBody>
      </p:sp>
      <p:sp>
        <p:nvSpPr>
          <p:cNvPr id="3" name="内容占位符 2">
            <a:extLst>
              <a:ext uri="{FF2B5EF4-FFF2-40B4-BE49-F238E27FC236}">
                <a16:creationId xmlns:a16="http://schemas.microsoft.com/office/drawing/2014/main" id="{95CCBAC0-CF5A-3049-A4A2-3F9735171D9B}"/>
              </a:ext>
            </a:extLst>
          </p:cNvPr>
          <p:cNvSpPr>
            <a:spLocks noGrp="1"/>
          </p:cNvSpPr>
          <p:nvPr>
            <p:ph idx="1"/>
          </p:nvPr>
        </p:nvSpPr>
        <p:spPr/>
        <p:txBody>
          <a:bodyPr/>
          <a:lstStyle/>
          <a:p>
            <a:r>
              <a:rPr kumimoji="1" lang="en-US" altLang="zh-CN" dirty="0"/>
              <a:t>sed</a:t>
            </a:r>
            <a:r>
              <a:rPr kumimoji="1" lang="zh-CN" altLang="en-US" dirty="0"/>
              <a:t> ‘</a:t>
            </a:r>
            <a:r>
              <a:rPr kumimoji="1" lang="en-US" altLang="zh-CN" dirty="0"/>
              <a:t>s/a/b</a:t>
            </a:r>
            <a:r>
              <a:rPr kumimoji="1" lang="zh-CN" altLang="en-US" dirty="0"/>
              <a:t>’</a:t>
            </a:r>
            <a:endParaRPr kumimoji="1" lang="en-US" altLang="zh-CN" dirty="0"/>
          </a:p>
          <a:p>
            <a:r>
              <a:rPr kumimoji="1" lang="en-US" altLang="zh-CN" dirty="0"/>
              <a:t>#s</a:t>
            </a:r>
            <a:r>
              <a:rPr kumimoji="1" lang="zh-CN" altLang="en-US" dirty="0"/>
              <a:t>是</a:t>
            </a:r>
            <a:r>
              <a:rPr kumimoji="1" lang="en-US" altLang="zh-CN" dirty="0" err="1"/>
              <a:t>subsitution</a:t>
            </a:r>
            <a:r>
              <a:rPr kumimoji="1" lang="zh-CN" altLang="en-US" dirty="0"/>
              <a:t> 替换</a:t>
            </a:r>
          </a:p>
        </p:txBody>
      </p:sp>
      <p:pic>
        <p:nvPicPr>
          <p:cNvPr id="4" name="图片 3">
            <a:extLst>
              <a:ext uri="{FF2B5EF4-FFF2-40B4-BE49-F238E27FC236}">
                <a16:creationId xmlns:a16="http://schemas.microsoft.com/office/drawing/2014/main" id="{03A5C263-0258-2B47-BF06-74D263FBD612}"/>
              </a:ext>
            </a:extLst>
          </p:cNvPr>
          <p:cNvPicPr>
            <a:picLocks noChangeAspect="1"/>
          </p:cNvPicPr>
          <p:nvPr/>
        </p:nvPicPr>
        <p:blipFill>
          <a:blip r:embed="rId3"/>
          <a:stretch>
            <a:fillRect/>
          </a:stretch>
        </p:blipFill>
        <p:spPr>
          <a:xfrm>
            <a:off x="1602685" y="4995863"/>
            <a:ext cx="10020300" cy="1181100"/>
          </a:xfrm>
          <a:prstGeom prst="rect">
            <a:avLst/>
          </a:prstGeom>
        </p:spPr>
      </p:pic>
    </p:spTree>
    <p:extLst>
      <p:ext uri="{BB962C8B-B14F-4D97-AF65-F5344CB8AC3E}">
        <p14:creationId xmlns:p14="http://schemas.microsoft.com/office/powerpoint/2010/main" val="159405756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44FBB1-0580-764B-9DF8-A8C290BE797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13E9BA8-440D-464B-83BF-F8DFC8FFF1E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766FFC1-4A1E-5D48-833B-387973A7881D}"/>
              </a:ext>
            </a:extLst>
          </p:cNvPr>
          <p:cNvPicPr>
            <a:picLocks noChangeAspect="1"/>
          </p:cNvPicPr>
          <p:nvPr/>
        </p:nvPicPr>
        <p:blipFill>
          <a:blip r:embed="rId3"/>
          <a:stretch>
            <a:fillRect/>
          </a:stretch>
        </p:blipFill>
        <p:spPr>
          <a:xfrm>
            <a:off x="0" y="1212454"/>
            <a:ext cx="12664557" cy="3123406"/>
          </a:xfrm>
          <a:prstGeom prst="rect">
            <a:avLst/>
          </a:prstGeom>
        </p:spPr>
      </p:pic>
    </p:spTree>
    <p:extLst>
      <p:ext uri="{BB962C8B-B14F-4D97-AF65-F5344CB8AC3E}">
        <p14:creationId xmlns:p14="http://schemas.microsoft.com/office/powerpoint/2010/main" val="387375985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EB10AD-2619-D042-A64D-9F515F6EF7B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1E6CA71-2643-1640-A00C-F85BAAB54D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2551906-0E9D-E04F-AD5A-0F50A468EEF2}"/>
              </a:ext>
            </a:extLst>
          </p:cNvPr>
          <p:cNvPicPr>
            <a:picLocks noChangeAspect="1"/>
          </p:cNvPicPr>
          <p:nvPr/>
        </p:nvPicPr>
        <p:blipFill>
          <a:blip r:embed="rId3"/>
          <a:stretch>
            <a:fillRect/>
          </a:stretch>
        </p:blipFill>
        <p:spPr>
          <a:xfrm>
            <a:off x="0" y="1523207"/>
            <a:ext cx="11218958" cy="504376"/>
          </a:xfrm>
          <a:prstGeom prst="rect">
            <a:avLst/>
          </a:prstGeom>
        </p:spPr>
      </p:pic>
    </p:spTree>
    <p:extLst>
      <p:ext uri="{BB962C8B-B14F-4D97-AF65-F5344CB8AC3E}">
        <p14:creationId xmlns:p14="http://schemas.microsoft.com/office/powerpoint/2010/main" val="312030707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49616-8F7F-6E4D-89FB-D04CDCD20BC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32B9CA8-66F7-DE4E-BB47-58DE2310803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06E6C1B-7449-C844-BAE1-F5A63C61EFF9}"/>
              </a:ext>
            </a:extLst>
          </p:cNvPr>
          <p:cNvPicPr>
            <a:picLocks noChangeAspect="1"/>
          </p:cNvPicPr>
          <p:nvPr/>
        </p:nvPicPr>
        <p:blipFill>
          <a:blip r:embed="rId3"/>
          <a:stretch>
            <a:fillRect/>
          </a:stretch>
        </p:blipFill>
        <p:spPr>
          <a:xfrm>
            <a:off x="0" y="365125"/>
            <a:ext cx="12353696" cy="5976040"/>
          </a:xfrm>
          <a:prstGeom prst="rect">
            <a:avLst/>
          </a:prstGeom>
        </p:spPr>
      </p:pic>
    </p:spTree>
    <p:extLst>
      <p:ext uri="{BB962C8B-B14F-4D97-AF65-F5344CB8AC3E}">
        <p14:creationId xmlns:p14="http://schemas.microsoft.com/office/powerpoint/2010/main" val="251947153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96629A-77DA-B24E-AD28-AA3FABD1EC90}"/>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7551B8DC-B116-0640-B981-78003402492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C10D267-6691-C34D-9FF8-D1175A785806}"/>
              </a:ext>
            </a:extLst>
          </p:cNvPr>
          <p:cNvPicPr>
            <a:picLocks noChangeAspect="1"/>
          </p:cNvPicPr>
          <p:nvPr/>
        </p:nvPicPr>
        <p:blipFill>
          <a:blip r:embed="rId3"/>
          <a:stretch>
            <a:fillRect/>
          </a:stretch>
        </p:blipFill>
        <p:spPr>
          <a:xfrm>
            <a:off x="0" y="365125"/>
            <a:ext cx="12192000" cy="5966298"/>
          </a:xfrm>
          <a:prstGeom prst="rect">
            <a:avLst/>
          </a:prstGeom>
        </p:spPr>
      </p:pic>
    </p:spTree>
    <p:extLst>
      <p:ext uri="{BB962C8B-B14F-4D97-AF65-F5344CB8AC3E}">
        <p14:creationId xmlns:p14="http://schemas.microsoft.com/office/powerpoint/2010/main" val="23474279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561AE4-3D4B-C641-A4A5-3DEAE07B49B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04E05E-926A-0948-AB5B-16F6F5A8EE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2B2B4BA-3A78-1F41-B85A-95CC24F219BE}"/>
              </a:ext>
            </a:extLst>
          </p:cNvPr>
          <p:cNvPicPr>
            <a:picLocks noChangeAspect="1"/>
          </p:cNvPicPr>
          <p:nvPr/>
        </p:nvPicPr>
        <p:blipFill>
          <a:blip r:embed="rId3"/>
          <a:stretch>
            <a:fillRect/>
          </a:stretch>
        </p:blipFill>
        <p:spPr>
          <a:xfrm>
            <a:off x="0" y="1984590"/>
            <a:ext cx="12192000" cy="2888820"/>
          </a:xfrm>
          <a:prstGeom prst="rect">
            <a:avLst/>
          </a:prstGeom>
        </p:spPr>
      </p:pic>
      <p:pic>
        <p:nvPicPr>
          <p:cNvPr id="5" name="图片 4">
            <a:extLst>
              <a:ext uri="{FF2B5EF4-FFF2-40B4-BE49-F238E27FC236}">
                <a16:creationId xmlns:a16="http://schemas.microsoft.com/office/drawing/2014/main" id="{CC53C549-1234-B14E-BAFC-FD3366F5DFF3}"/>
              </a:ext>
            </a:extLst>
          </p:cNvPr>
          <p:cNvPicPr>
            <a:picLocks noChangeAspect="1"/>
          </p:cNvPicPr>
          <p:nvPr/>
        </p:nvPicPr>
        <p:blipFill>
          <a:blip r:embed="rId4"/>
          <a:stretch>
            <a:fillRect/>
          </a:stretch>
        </p:blipFill>
        <p:spPr>
          <a:xfrm>
            <a:off x="0" y="5713072"/>
            <a:ext cx="12192000" cy="463891"/>
          </a:xfrm>
          <a:prstGeom prst="rect">
            <a:avLst/>
          </a:prstGeom>
        </p:spPr>
      </p:pic>
    </p:spTree>
    <p:extLst>
      <p:ext uri="{BB962C8B-B14F-4D97-AF65-F5344CB8AC3E}">
        <p14:creationId xmlns:p14="http://schemas.microsoft.com/office/powerpoint/2010/main" val="253391846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D303FE-5C9A-2143-86BB-FA752126D90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60D609-A78B-9143-BF98-05C6A7D179C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AA5D282-B6C5-BE4E-8B1F-638B348A3E82}"/>
              </a:ext>
            </a:extLst>
          </p:cNvPr>
          <p:cNvPicPr>
            <a:picLocks noChangeAspect="1"/>
          </p:cNvPicPr>
          <p:nvPr/>
        </p:nvPicPr>
        <p:blipFill>
          <a:blip r:embed="rId3"/>
          <a:stretch>
            <a:fillRect/>
          </a:stretch>
        </p:blipFill>
        <p:spPr>
          <a:xfrm>
            <a:off x="0" y="2351983"/>
            <a:ext cx="12033690" cy="1703181"/>
          </a:xfrm>
          <a:prstGeom prst="rect">
            <a:avLst/>
          </a:prstGeom>
        </p:spPr>
      </p:pic>
    </p:spTree>
    <p:extLst>
      <p:ext uri="{BB962C8B-B14F-4D97-AF65-F5344CB8AC3E}">
        <p14:creationId xmlns:p14="http://schemas.microsoft.com/office/powerpoint/2010/main" val="138179205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A045B0-F41F-A548-A284-A5B77DC1806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9A6291-58B1-A14E-B7EB-99C1F536BB2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1080259-89EB-5746-BBDD-5BB3616FCB7D}"/>
              </a:ext>
            </a:extLst>
          </p:cNvPr>
          <p:cNvPicPr>
            <a:picLocks noChangeAspect="1"/>
          </p:cNvPicPr>
          <p:nvPr/>
        </p:nvPicPr>
        <p:blipFill>
          <a:blip r:embed="rId3"/>
          <a:stretch>
            <a:fillRect/>
          </a:stretch>
        </p:blipFill>
        <p:spPr>
          <a:xfrm>
            <a:off x="0" y="1027905"/>
            <a:ext cx="12192000" cy="5772469"/>
          </a:xfrm>
          <a:prstGeom prst="rect">
            <a:avLst/>
          </a:prstGeom>
        </p:spPr>
      </p:pic>
    </p:spTree>
    <p:extLst>
      <p:ext uri="{BB962C8B-B14F-4D97-AF65-F5344CB8AC3E}">
        <p14:creationId xmlns:p14="http://schemas.microsoft.com/office/powerpoint/2010/main" val="27722139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AA0278-DFA6-D544-89FF-216EBBC49C7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97082D-BFDE-0B4C-B484-890A8586E89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2C8A103-01B9-7549-A022-29E4C59D1FF0}"/>
              </a:ext>
            </a:extLst>
          </p:cNvPr>
          <p:cNvPicPr>
            <a:picLocks noChangeAspect="1"/>
          </p:cNvPicPr>
          <p:nvPr/>
        </p:nvPicPr>
        <p:blipFill>
          <a:blip r:embed="rId3"/>
          <a:stretch>
            <a:fillRect/>
          </a:stretch>
        </p:blipFill>
        <p:spPr>
          <a:xfrm>
            <a:off x="0" y="-1"/>
            <a:ext cx="12772240" cy="6858001"/>
          </a:xfrm>
          <a:prstGeom prst="rect">
            <a:avLst/>
          </a:prstGeom>
        </p:spPr>
      </p:pic>
    </p:spTree>
    <p:extLst>
      <p:ext uri="{BB962C8B-B14F-4D97-AF65-F5344CB8AC3E}">
        <p14:creationId xmlns:p14="http://schemas.microsoft.com/office/powerpoint/2010/main" val="197951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EB0C5-0BA6-8346-8DCE-B8A9CA2AE74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0B16E93-D485-EC43-B26E-0082A54725E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29F3840-CB1B-114D-9C0D-B597A3453A6C}"/>
              </a:ext>
            </a:extLst>
          </p:cNvPr>
          <p:cNvPicPr>
            <a:picLocks noChangeAspect="1"/>
          </p:cNvPicPr>
          <p:nvPr/>
        </p:nvPicPr>
        <p:blipFill>
          <a:blip r:embed="rId3"/>
          <a:stretch>
            <a:fillRect/>
          </a:stretch>
        </p:blipFill>
        <p:spPr>
          <a:xfrm>
            <a:off x="0" y="1290052"/>
            <a:ext cx="12192000" cy="4277895"/>
          </a:xfrm>
          <a:prstGeom prst="rect">
            <a:avLst/>
          </a:prstGeom>
        </p:spPr>
      </p:pic>
    </p:spTree>
    <p:extLst>
      <p:ext uri="{BB962C8B-B14F-4D97-AF65-F5344CB8AC3E}">
        <p14:creationId xmlns:p14="http://schemas.microsoft.com/office/powerpoint/2010/main" val="1640296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447845-A290-AB46-A93F-3B17F2417FF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34A6082-A328-C340-BCBA-31016FCA769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F7001D-8F16-7143-8EB8-2EC35EE6EEB6}"/>
              </a:ext>
            </a:extLst>
          </p:cNvPr>
          <p:cNvPicPr>
            <a:picLocks noChangeAspect="1"/>
          </p:cNvPicPr>
          <p:nvPr/>
        </p:nvPicPr>
        <p:blipFill>
          <a:blip r:embed="rId3"/>
          <a:stretch>
            <a:fillRect/>
          </a:stretch>
        </p:blipFill>
        <p:spPr>
          <a:xfrm>
            <a:off x="2584450" y="1016000"/>
            <a:ext cx="7023100" cy="4826000"/>
          </a:xfrm>
          <a:prstGeom prst="rect">
            <a:avLst/>
          </a:prstGeom>
        </p:spPr>
      </p:pic>
    </p:spTree>
    <p:extLst>
      <p:ext uri="{BB962C8B-B14F-4D97-AF65-F5344CB8AC3E}">
        <p14:creationId xmlns:p14="http://schemas.microsoft.com/office/powerpoint/2010/main" val="12250702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1259D-02BA-E945-847D-5EB1893D307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B273517-F2D4-2746-99CD-8F82847A9BE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17C1262-DCFF-8145-802A-6757FF93F6CC}"/>
              </a:ext>
            </a:extLst>
          </p:cNvPr>
          <p:cNvPicPr>
            <a:picLocks noChangeAspect="1"/>
          </p:cNvPicPr>
          <p:nvPr/>
        </p:nvPicPr>
        <p:blipFill>
          <a:blip r:embed="rId3"/>
          <a:stretch>
            <a:fillRect/>
          </a:stretch>
        </p:blipFill>
        <p:spPr>
          <a:xfrm>
            <a:off x="-1" y="1027905"/>
            <a:ext cx="12632691" cy="4836181"/>
          </a:xfrm>
          <a:prstGeom prst="rect">
            <a:avLst/>
          </a:prstGeom>
        </p:spPr>
      </p:pic>
    </p:spTree>
    <p:extLst>
      <p:ext uri="{BB962C8B-B14F-4D97-AF65-F5344CB8AC3E}">
        <p14:creationId xmlns:p14="http://schemas.microsoft.com/office/powerpoint/2010/main" val="32280864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46124-0D13-D345-A0F3-FE704101EF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F6F2451-8BF3-B846-AAC5-84E531CAF99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F2FE6E8-0088-F242-9072-F7E6D886E264}"/>
              </a:ext>
            </a:extLst>
          </p:cNvPr>
          <p:cNvPicPr>
            <a:picLocks noChangeAspect="1"/>
          </p:cNvPicPr>
          <p:nvPr/>
        </p:nvPicPr>
        <p:blipFill>
          <a:blip r:embed="rId3"/>
          <a:stretch>
            <a:fillRect/>
          </a:stretch>
        </p:blipFill>
        <p:spPr>
          <a:xfrm>
            <a:off x="-1" y="1416877"/>
            <a:ext cx="13801119" cy="4168913"/>
          </a:xfrm>
          <a:prstGeom prst="rect">
            <a:avLst/>
          </a:prstGeom>
        </p:spPr>
      </p:pic>
    </p:spTree>
    <p:extLst>
      <p:ext uri="{BB962C8B-B14F-4D97-AF65-F5344CB8AC3E}">
        <p14:creationId xmlns:p14="http://schemas.microsoft.com/office/powerpoint/2010/main" val="96678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17CA48-370B-9841-BD82-DE778982B2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131754B-3128-AA4B-AF3C-7945EF7AE2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D991BFA-AE71-E649-AD77-01F7B437CD20}"/>
              </a:ext>
            </a:extLst>
          </p:cNvPr>
          <p:cNvPicPr>
            <a:picLocks noChangeAspect="1"/>
          </p:cNvPicPr>
          <p:nvPr/>
        </p:nvPicPr>
        <p:blipFill>
          <a:blip r:embed="rId3"/>
          <a:stretch>
            <a:fillRect/>
          </a:stretch>
        </p:blipFill>
        <p:spPr>
          <a:xfrm>
            <a:off x="-1" y="2626691"/>
            <a:ext cx="12523305" cy="776298"/>
          </a:xfrm>
          <a:prstGeom prst="rect">
            <a:avLst/>
          </a:prstGeom>
        </p:spPr>
      </p:pic>
    </p:spTree>
    <p:extLst>
      <p:ext uri="{BB962C8B-B14F-4D97-AF65-F5344CB8AC3E}">
        <p14:creationId xmlns:p14="http://schemas.microsoft.com/office/powerpoint/2010/main" val="10426173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98B7F-9F3A-614D-8C21-55C547317B4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C37F3F5-3372-7141-BF67-5C350A61AF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07BB039-FFCA-8F4A-82AD-739DD1E38869}"/>
              </a:ext>
            </a:extLst>
          </p:cNvPr>
          <p:cNvPicPr>
            <a:picLocks noChangeAspect="1"/>
          </p:cNvPicPr>
          <p:nvPr/>
        </p:nvPicPr>
        <p:blipFill>
          <a:blip r:embed="rId3"/>
          <a:stretch>
            <a:fillRect/>
          </a:stretch>
        </p:blipFill>
        <p:spPr>
          <a:xfrm>
            <a:off x="793750" y="1390650"/>
            <a:ext cx="10604500" cy="4076700"/>
          </a:xfrm>
          <a:prstGeom prst="rect">
            <a:avLst/>
          </a:prstGeom>
        </p:spPr>
      </p:pic>
    </p:spTree>
    <p:extLst>
      <p:ext uri="{BB962C8B-B14F-4D97-AF65-F5344CB8AC3E}">
        <p14:creationId xmlns:p14="http://schemas.microsoft.com/office/powerpoint/2010/main" val="28264101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297601-AB53-344F-9678-3BF04354D83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7E4F869-921A-A040-9C68-929D217E21F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476448C-5765-BB4C-96CD-3526660AEB7A}"/>
              </a:ext>
            </a:extLst>
          </p:cNvPr>
          <p:cNvPicPr>
            <a:picLocks noChangeAspect="1"/>
          </p:cNvPicPr>
          <p:nvPr/>
        </p:nvPicPr>
        <p:blipFill>
          <a:blip r:embed="rId3"/>
          <a:stretch>
            <a:fillRect/>
          </a:stretch>
        </p:blipFill>
        <p:spPr>
          <a:xfrm>
            <a:off x="575094" y="0"/>
            <a:ext cx="11041811" cy="6858000"/>
          </a:xfrm>
          <a:prstGeom prst="rect">
            <a:avLst/>
          </a:prstGeom>
        </p:spPr>
      </p:pic>
    </p:spTree>
    <p:extLst>
      <p:ext uri="{BB962C8B-B14F-4D97-AF65-F5344CB8AC3E}">
        <p14:creationId xmlns:p14="http://schemas.microsoft.com/office/powerpoint/2010/main" val="312997003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001F3-E2A7-0040-BC18-8EBC674CCD6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A2D0D9-A2FF-1D44-B75E-77AA1B0B966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1A57AAF-DFD9-CE46-85F1-87178D03E44E}"/>
              </a:ext>
            </a:extLst>
          </p:cNvPr>
          <p:cNvPicPr>
            <a:picLocks noChangeAspect="1"/>
          </p:cNvPicPr>
          <p:nvPr/>
        </p:nvPicPr>
        <p:blipFill>
          <a:blip r:embed="rId3"/>
          <a:stretch>
            <a:fillRect/>
          </a:stretch>
        </p:blipFill>
        <p:spPr>
          <a:xfrm>
            <a:off x="0" y="1540565"/>
            <a:ext cx="12192000" cy="4867786"/>
          </a:xfrm>
          <a:prstGeom prst="rect">
            <a:avLst/>
          </a:prstGeom>
        </p:spPr>
      </p:pic>
    </p:spTree>
    <p:extLst>
      <p:ext uri="{BB962C8B-B14F-4D97-AF65-F5344CB8AC3E}">
        <p14:creationId xmlns:p14="http://schemas.microsoft.com/office/powerpoint/2010/main" val="947764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0195C-F872-EC48-8600-B6AE6CC098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BAAE733-8772-AA47-A2B0-3F3648B169B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EC74F28-E2F0-D446-B5B0-177AB5F43790}"/>
              </a:ext>
            </a:extLst>
          </p:cNvPr>
          <p:cNvPicPr>
            <a:picLocks noChangeAspect="1"/>
          </p:cNvPicPr>
          <p:nvPr/>
        </p:nvPicPr>
        <p:blipFill>
          <a:blip r:embed="rId3"/>
          <a:stretch>
            <a:fillRect/>
          </a:stretch>
        </p:blipFill>
        <p:spPr>
          <a:xfrm>
            <a:off x="1705455" y="0"/>
            <a:ext cx="8781089" cy="6858000"/>
          </a:xfrm>
          <a:prstGeom prst="rect">
            <a:avLst/>
          </a:prstGeom>
        </p:spPr>
      </p:pic>
    </p:spTree>
    <p:extLst>
      <p:ext uri="{BB962C8B-B14F-4D97-AF65-F5344CB8AC3E}">
        <p14:creationId xmlns:p14="http://schemas.microsoft.com/office/powerpoint/2010/main" val="397942068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3D31E-0992-4948-8516-F5DD732DB15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AA41A4D-E2F0-F24A-B1A0-DD48DB1787D5}"/>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A9A625E2-1491-B449-813C-AA772E3108DF}"/>
              </a:ext>
            </a:extLst>
          </p:cNvPr>
          <p:cNvPicPr>
            <a:picLocks noChangeAspect="1"/>
          </p:cNvPicPr>
          <p:nvPr/>
        </p:nvPicPr>
        <p:blipFill>
          <a:blip r:embed="rId3"/>
          <a:stretch>
            <a:fillRect/>
          </a:stretch>
        </p:blipFill>
        <p:spPr>
          <a:xfrm>
            <a:off x="1428750" y="95250"/>
            <a:ext cx="9334500" cy="6667500"/>
          </a:xfrm>
          <a:prstGeom prst="rect">
            <a:avLst/>
          </a:prstGeom>
        </p:spPr>
      </p:pic>
    </p:spTree>
    <p:extLst>
      <p:ext uri="{BB962C8B-B14F-4D97-AF65-F5344CB8AC3E}">
        <p14:creationId xmlns:p14="http://schemas.microsoft.com/office/powerpoint/2010/main" val="5043523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3FE19-2117-BC4A-AF53-42C3CCCDAE8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6E8BA5-86F3-464B-BA97-AFB5519DA61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D037D4A-1149-4640-8995-CF84415A14ED}"/>
              </a:ext>
            </a:extLst>
          </p:cNvPr>
          <p:cNvPicPr>
            <a:picLocks noChangeAspect="1"/>
          </p:cNvPicPr>
          <p:nvPr/>
        </p:nvPicPr>
        <p:blipFill>
          <a:blip r:embed="rId3"/>
          <a:stretch>
            <a:fillRect/>
          </a:stretch>
        </p:blipFill>
        <p:spPr>
          <a:xfrm>
            <a:off x="0" y="122096"/>
            <a:ext cx="12192000" cy="6613807"/>
          </a:xfrm>
          <a:prstGeom prst="rect">
            <a:avLst/>
          </a:prstGeom>
        </p:spPr>
      </p:pic>
    </p:spTree>
    <p:extLst>
      <p:ext uri="{BB962C8B-B14F-4D97-AF65-F5344CB8AC3E}">
        <p14:creationId xmlns:p14="http://schemas.microsoft.com/office/powerpoint/2010/main" val="113925096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D8E15-BF4E-AE41-851D-17A7B9829C5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C16B48B-EDBC-814F-9BFC-49F2DF6E078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76D9DBB-3B2D-BD44-AFB0-4CA711A1B352}"/>
              </a:ext>
            </a:extLst>
          </p:cNvPr>
          <p:cNvPicPr>
            <a:picLocks noChangeAspect="1"/>
          </p:cNvPicPr>
          <p:nvPr/>
        </p:nvPicPr>
        <p:blipFill>
          <a:blip r:embed="rId3"/>
          <a:stretch>
            <a:fillRect/>
          </a:stretch>
        </p:blipFill>
        <p:spPr>
          <a:xfrm>
            <a:off x="0" y="153263"/>
            <a:ext cx="17702610" cy="7221572"/>
          </a:xfrm>
          <a:prstGeom prst="rect">
            <a:avLst/>
          </a:prstGeom>
        </p:spPr>
      </p:pic>
    </p:spTree>
    <p:extLst>
      <p:ext uri="{BB962C8B-B14F-4D97-AF65-F5344CB8AC3E}">
        <p14:creationId xmlns:p14="http://schemas.microsoft.com/office/powerpoint/2010/main" val="2673112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79509-8058-CA45-8994-B68BDBD347C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4AFC055-EE03-2E44-AE61-D245B025DEA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FF925DB-29B1-AB4B-9579-73566222D397}"/>
              </a:ext>
            </a:extLst>
          </p:cNvPr>
          <p:cNvPicPr>
            <a:picLocks noChangeAspect="1"/>
          </p:cNvPicPr>
          <p:nvPr/>
        </p:nvPicPr>
        <p:blipFill>
          <a:blip r:embed="rId3"/>
          <a:stretch>
            <a:fillRect/>
          </a:stretch>
        </p:blipFill>
        <p:spPr>
          <a:xfrm>
            <a:off x="1014007" y="2128687"/>
            <a:ext cx="11177993" cy="3012656"/>
          </a:xfrm>
          <a:prstGeom prst="rect">
            <a:avLst/>
          </a:prstGeom>
        </p:spPr>
      </p:pic>
    </p:spTree>
    <p:extLst>
      <p:ext uri="{BB962C8B-B14F-4D97-AF65-F5344CB8AC3E}">
        <p14:creationId xmlns:p14="http://schemas.microsoft.com/office/powerpoint/2010/main" val="100723815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C1B601-C8CE-B047-B526-5A424F02D6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A9BAAAD-6BA8-F24F-8FC1-2627328CC42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4A44FA0-ADB2-F640-8779-A086F687D6C7}"/>
              </a:ext>
            </a:extLst>
          </p:cNvPr>
          <p:cNvPicPr>
            <a:picLocks noChangeAspect="1"/>
          </p:cNvPicPr>
          <p:nvPr/>
        </p:nvPicPr>
        <p:blipFill>
          <a:blip r:embed="rId3"/>
          <a:stretch>
            <a:fillRect/>
          </a:stretch>
        </p:blipFill>
        <p:spPr>
          <a:xfrm>
            <a:off x="-2499967" y="1474511"/>
            <a:ext cx="15566032" cy="702227"/>
          </a:xfrm>
          <a:prstGeom prst="rect">
            <a:avLst/>
          </a:prstGeom>
        </p:spPr>
      </p:pic>
    </p:spTree>
    <p:extLst>
      <p:ext uri="{BB962C8B-B14F-4D97-AF65-F5344CB8AC3E}">
        <p14:creationId xmlns:p14="http://schemas.microsoft.com/office/powerpoint/2010/main" val="342116398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43EC-6D68-C740-9172-A4FF935B395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32203CC-9425-014C-B2EA-52ECC90A932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F78C4B6-CEF6-5042-970F-51C5CF8463D3}"/>
              </a:ext>
            </a:extLst>
          </p:cNvPr>
          <p:cNvPicPr>
            <a:picLocks noChangeAspect="1"/>
          </p:cNvPicPr>
          <p:nvPr/>
        </p:nvPicPr>
        <p:blipFill>
          <a:blip r:embed="rId3"/>
          <a:stretch>
            <a:fillRect/>
          </a:stretch>
        </p:blipFill>
        <p:spPr>
          <a:xfrm>
            <a:off x="0" y="1027906"/>
            <a:ext cx="13371808" cy="4351338"/>
          </a:xfrm>
          <a:prstGeom prst="rect">
            <a:avLst/>
          </a:prstGeom>
        </p:spPr>
      </p:pic>
    </p:spTree>
    <p:extLst>
      <p:ext uri="{BB962C8B-B14F-4D97-AF65-F5344CB8AC3E}">
        <p14:creationId xmlns:p14="http://schemas.microsoft.com/office/powerpoint/2010/main" val="26599070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AE3763-8B81-8045-9D40-C9394424AD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B31D353-1397-BA4B-999E-8CEF94E17C0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529CE06-D555-4D40-8C4A-F4B694566438}"/>
              </a:ext>
            </a:extLst>
          </p:cNvPr>
          <p:cNvPicPr>
            <a:picLocks noChangeAspect="1"/>
          </p:cNvPicPr>
          <p:nvPr/>
        </p:nvPicPr>
        <p:blipFill>
          <a:blip r:embed="rId3"/>
          <a:stretch>
            <a:fillRect/>
          </a:stretch>
        </p:blipFill>
        <p:spPr>
          <a:xfrm>
            <a:off x="-1" y="365125"/>
            <a:ext cx="14918037" cy="6127750"/>
          </a:xfrm>
          <a:prstGeom prst="rect">
            <a:avLst/>
          </a:prstGeom>
        </p:spPr>
      </p:pic>
    </p:spTree>
    <p:extLst>
      <p:ext uri="{BB962C8B-B14F-4D97-AF65-F5344CB8AC3E}">
        <p14:creationId xmlns:p14="http://schemas.microsoft.com/office/powerpoint/2010/main" val="321778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BF3C0-BE77-4448-8FB4-10FD4E004F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7ADE815-F81A-6D43-9807-BB96DD2126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184159E-3DA3-E34D-B12B-632FB50CA99C}"/>
              </a:ext>
            </a:extLst>
          </p:cNvPr>
          <p:cNvPicPr>
            <a:picLocks noChangeAspect="1"/>
          </p:cNvPicPr>
          <p:nvPr/>
        </p:nvPicPr>
        <p:blipFill>
          <a:blip r:embed="rId3"/>
          <a:stretch>
            <a:fillRect/>
          </a:stretch>
        </p:blipFill>
        <p:spPr>
          <a:xfrm>
            <a:off x="1587500" y="63500"/>
            <a:ext cx="9017000" cy="6731000"/>
          </a:xfrm>
          <a:prstGeom prst="rect">
            <a:avLst/>
          </a:prstGeom>
        </p:spPr>
      </p:pic>
    </p:spTree>
    <p:extLst>
      <p:ext uri="{BB962C8B-B14F-4D97-AF65-F5344CB8AC3E}">
        <p14:creationId xmlns:p14="http://schemas.microsoft.com/office/powerpoint/2010/main" val="593911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69A4-BC71-9047-A525-6C4CC2CDD5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CCF315C-3C26-2E4C-B10D-19068DF725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87A4318-6527-9B4C-BFA4-56F9CB7D6768}"/>
              </a:ext>
            </a:extLst>
          </p:cNvPr>
          <p:cNvPicPr>
            <a:picLocks noChangeAspect="1"/>
          </p:cNvPicPr>
          <p:nvPr/>
        </p:nvPicPr>
        <p:blipFill>
          <a:blip r:embed="rId3"/>
          <a:stretch>
            <a:fillRect/>
          </a:stretch>
        </p:blipFill>
        <p:spPr>
          <a:xfrm>
            <a:off x="-1" y="1825625"/>
            <a:ext cx="12324499" cy="3402358"/>
          </a:xfrm>
          <a:prstGeom prst="rect">
            <a:avLst/>
          </a:prstGeom>
        </p:spPr>
      </p:pic>
    </p:spTree>
    <p:extLst>
      <p:ext uri="{BB962C8B-B14F-4D97-AF65-F5344CB8AC3E}">
        <p14:creationId xmlns:p14="http://schemas.microsoft.com/office/powerpoint/2010/main" val="26630303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EB70B-EAD7-1445-92EB-4E8B3187D9F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00746EB-DDB4-9E42-8AC7-60B23DB21FE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396DCCD-F164-2342-888C-B0AD0C096186}"/>
              </a:ext>
            </a:extLst>
          </p:cNvPr>
          <p:cNvPicPr>
            <a:picLocks noChangeAspect="1"/>
          </p:cNvPicPr>
          <p:nvPr/>
        </p:nvPicPr>
        <p:blipFill>
          <a:blip r:embed="rId2"/>
          <a:stretch>
            <a:fillRect/>
          </a:stretch>
        </p:blipFill>
        <p:spPr>
          <a:xfrm>
            <a:off x="463550" y="133350"/>
            <a:ext cx="11264900" cy="6591300"/>
          </a:xfrm>
          <a:prstGeom prst="rect">
            <a:avLst/>
          </a:prstGeom>
        </p:spPr>
      </p:pic>
    </p:spTree>
    <p:extLst>
      <p:ext uri="{BB962C8B-B14F-4D97-AF65-F5344CB8AC3E}">
        <p14:creationId xmlns:p14="http://schemas.microsoft.com/office/powerpoint/2010/main" val="347553022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C847A4-53C7-5A42-86AC-DD51BA04199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7D1932-19E3-704D-9441-A2C3F5AC5D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B25610A-3A49-9D4A-8A74-6611A4A0E98A}"/>
              </a:ext>
            </a:extLst>
          </p:cNvPr>
          <p:cNvPicPr>
            <a:picLocks noChangeAspect="1"/>
          </p:cNvPicPr>
          <p:nvPr/>
        </p:nvPicPr>
        <p:blipFill>
          <a:blip r:embed="rId3"/>
          <a:stretch>
            <a:fillRect/>
          </a:stretch>
        </p:blipFill>
        <p:spPr>
          <a:xfrm>
            <a:off x="1130300" y="76200"/>
            <a:ext cx="9931400" cy="6705600"/>
          </a:xfrm>
          <a:prstGeom prst="rect">
            <a:avLst/>
          </a:prstGeom>
        </p:spPr>
      </p:pic>
    </p:spTree>
    <p:extLst>
      <p:ext uri="{BB962C8B-B14F-4D97-AF65-F5344CB8AC3E}">
        <p14:creationId xmlns:p14="http://schemas.microsoft.com/office/powerpoint/2010/main" val="305780473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60E19B-EDFE-C946-87EB-A371CB9B5BD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CDCE774-7513-0A45-BA49-84B170E85AA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90D44FA-6D6E-7C4D-99AA-222B5E8293BD}"/>
              </a:ext>
            </a:extLst>
          </p:cNvPr>
          <p:cNvPicPr>
            <a:picLocks noChangeAspect="1"/>
          </p:cNvPicPr>
          <p:nvPr/>
        </p:nvPicPr>
        <p:blipFill>
          <a:blip r:embed="rId3"/>
          <a:stretch>
            <a:fillRect/>
          </a:stretch>
        </p:blipFill>
        <p:spPr>
          <a:xfrm>
            <a:off x="0" y="262547"/>
            <a:ext cx="12192000" cy="6332906"/>
          </a:xfrm>
          <a:prstGeom prst="rect">
            <a:avLst/>
          </a:prstGeom>
        </p:spPr>
      </p:pic>
    </p:spTree>
    <p:extLst>
      <p:ext uri="{BB962C8B-B14F-4D97-AF65-F5344CB8AC3E}">
        <p14:creationId xmlns:p14="http://schemas.microsoft.com/office/powerpoint/2010/main" val="36116066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179FE1-3747-6D4F-81E1-5D0A2EAB98C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7D5736-B83C-464D-8444-2A538F3EF1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90FE108-7DA9-E94D-8BB9-FD97CB0C1A5D}"/>
              </a:ext>
            </a:extLst>
          </p:cNvPr>
          <p:cNvPicPr>
            <a:picLocks noChangeAspect="1"/>
          </p:cNvPicPr>
          <p:nvPr/>
        </p:nvPicPr>
        <p:blipFill>
          <a:blip r:embed="rId3"/>
          <a:stretch>
            <a:fillRect/>
          </a:stretch>
        </p:blipFill>
        <p:spPr>
          <a:xfrm>
            <a:off x="0" y="1976460"/>
            <a:ext cx="12192000" cy="2905079"/>
          </a:xfrm>
          <a:prstGeom prst="rect">
            <a:avLst/>
          </a:prstGeom>
        </p:spPr>
      </p:pic>
    </p:spTree>
    <p:extLst>
      <p:ext uri="{BB962C8B-B14F-4D97-AF65-F5344CB8AC3E}">
        <p14:creationId xmlns:p14="http://schemas.microsoft.com/office/powerpoint/2010/main" val="10171953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9875BB-AC90-4942-B00D-4C04E6ABB9E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264D8BE-FD9E-324D-A342-7C84D65C6FE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440070B-2F2C-ED46-9938-D61479469088}"/>
              </a:ext>
            </a:extLst>
          </p:cNvPr>
          <p:cNvPicPr>
            <a:picLocks noChangeAspect="1"/>
          </p:cNvPicPr>
          <p:nvPr/>
        </p:nvPicPr>
        <p:blipFill>
          <a:blip r:embed="rId3"/>
          <a:stretch>
            <a:fillRect/>
          </a:stretch>
        </p:blipFill>
        <p:spPr>
          <a:xfrm>
            <a:off x="0" y="1428473"/>
            <a:ext cx="12192000" cy="4001053"/>
          </a:xfrm>
          <a:prstGeom prst="rect">
            <a:avLst/>
          </a:prstGeom>
        </p:spPr>
      </p:pic>
    </p:spTree>
    <p:extLst>
      <p:ext uri="{BB962C8B-B14F-4D97-AF65-F5344CB8AC3E}">
        <p14:creationId xmlns:p14="http://schemas.microsoft.com/office/powerpoint/2010/main" val="2765375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F6AD16-1724-474D-8F51-7F301C161D8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376658-AE69-AD40-831F-F7D58292AFA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A97675D-0573-3E4A-A2FD-BD9E11EF885C}"/>
              </a:ext>
            </a:extLst>
          </p:cNvPr>
          <p:cNvPicPr>
            <a:picLocks noChangeAspect="1"/>
          </p:cNvPicPr>
          <p:nvPr/>
        </p:nvPicPr>
        <p:blipFill>
          <a:blip r:embed="rId3"/>
          <a:stretch>
            <a:fillRect/>
          </a:stretch>
        </p:blipFill>
        <p:spPr>
          <a:xfrm>
            <a:off x="-1" y="681036"/>
            <a:ext cx="19195011" cy="4351337"/>
          </a:xfrm>
          <a:prstGeom prst="rect">
            <a:avLst/>
          </a:prstGeom>
        </p:spPr>
      </p:pic>
    </p:spTree>
    <p:extLst>
      <p:ext uri="{BB962C8B-B14F-4D97-AF65-F5344CB8AC3E}">
        <p14:creationId xmlns:p14="http://schemas.microsoft.com/office/powerpoint/2010/main" val="15804117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636D23-5A98-8448-AE7F-8446E16C173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0BE89DF-45F3-2640-99DD-C4A2C79175A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880DC43-6EC2-E241-85A0-AD46EC3FBC4A}"/>
              </a:ext>
            </a:extLst>
          </p:cNvPr>
          <p:cNvPicPr>
            <a:picLocks noChangeAspect="1"/>
          </p:cNvPicPr>
          <p:nvPr/>
        </p:nvPicPr>
        <p:blipFill>
          <a:blip r:embed="rId3"/>
          <a:stretch>
            <a:fillRect/>
          </a:stretch>
        </p:blipFill>
        <p:spPr>
          <a:xfrm>
            <a:off x="0" y="2532184"/>
            <a:ext cx="12192000" cy="1793631"/>
          </a:xfrm>
          <a:prstGeom prst="rect">
            <a:avLst/>
          </a:prstGeom>
        </p:spPr>
      </p:pic>
    </p:spTree>
    <p:extLst>
      <p:ext uri="{BB962C8B-B14F-4D97-AF65-F5344CB8AC3E}">
        <p14:creationId xmlns:p14="http://schemas.microsoft.com/office/powerpoint/2010/main" val="241267252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82D40-F500-7F4D-8F76-3FAD404E442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CA88A9-7F6F-1D41-A0E5-ED6D2C97072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D8B5896-599B-1E4B-B6C0-F4D93D959472}"/>
              </a:ext>
            </a:extLst>
          </p:cNvPr>
          <p:cNvPicPr>
            <a:picLocks noChangeAspect="1"/>
          </p:cNvPicPr>
          <p:nvPr/>
        </p:nvPicPr>
        <p:blipFill>
          <a:blip r:embed="rId3"/>
          <a:stretch>
            <a:fillRect/>
          </a:stretch>
        </p:blipFill>
        <p:spPr>
          <a:xfrm>
            <a:off x="0" y="1027905"/>
            <a:ext cx="12040758" cy="4816303"/>
          </a:xfrm>
          <a:prstGeom prst="rect">
            <a:avLst/>
          </a:prstGeom>
        </p:spPr>
      </p:pic>
    </p:spTree>
    <p:extLst>
      <p:ext uri="{BB962C8B-B14F-4D97-AF65-F5344CB8AC3E}">
        <p14:creationId xmlns:p14="http://schemas.microsoft.com/office/powerpoint/2010/main" val="39223738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645A6D-B6B3-9E46-B399-34AF042A2DB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3D947D8-1112-B447-8D32-66912723091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0008B66-258E-CD40-A1A5-79CE1B5789F9}"/>
              </a:ext>
            </a:extLst>
          </p:cNvPr>
          <p:cNvPicPr>
            <a:picLocks noChangeAspect="1"/>
          </p:cNvPicPr>
          <p:nvPr/>
        </p:nvPicPr>
        <p:blipFill>
          <a:blip r:embed="rId3"/>
          <a:stretch>
            <a:fillRect/>
          </a:stretch>
        </p:blipFill>
        <p:spPr>
          <a:xfrm>
            <a:off x="-1" y="1367734"/>
            <a:ext cx="13674279" cy="1852543"/>
          </a:xfrm>
          <a:prstGeom prst="rect">
            <a:avLst/>
          </a:prstGeom>
        </p:spPr>
      </p:pic>
      <p:pic>
        <p:nvPicPr>
          <p:cNvPr id="5" name="图片 4">
            <a:extLst>
              <a:ext uri="{FF2B5EF4-FFF2-40B4-BE49-F238E27FC236}">
                <a16:creationId xmlns:a16="http://schemas.microsoft.com/office/drawing/2014/main" id="{99576707-5078-094F-A677-EFFC82D340BF}"/>
              </a:ext>
            </a:extLst>
          </p:cNvPr>
          <p:cNvPicPr>
            <a:picLocks noChangeAspect="1"/>
          </p:cNvPicPr>
          <p:nvPr/>
        </p:nvPicPr>
        <p:blipFill>
          <a:blip r:embed="rId4"/>
          <a:stretch>
            <a:fillRect/>
          </a:stretch>
        </p:blipFill>
        <p:spPr>
          <a:xfrm>
            <a:off x="-1" y="3637724"/>
            <a:ext cx="13160458" cy="1852542"/>
          </a:xfrm>
          <a:prstGeom prst="rect">
            <a:avLst/>
          </a:prstGeom>
        </p:spPr>
      </p:pic>
    </p:spTree>
    <p:extLst>
      <p:ext uri="{BB962C8B-B14F-4D97-AF65-F5344CB8AC3E}">
        <p14:creationId xmlns:p14="http://schemas.microsoft.com/office/powerpoint/2010/main" val="299289410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46980F-D122-844B-8F0D-0148515C4E8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8CBF8E0-D991-7E4B-B379-84270660CC12}"/>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CEE99B1E-7D02-5947-8321-63FFD092D2F6}"/>
              </a:ext>
            </a:extLst>
          </p:cNvPr>
          <p:cNvPicPr>
            <a:picLocks noChangeAspect="1"/>
          </p:cNvPicPr>
          <p:nvPr/>
        </p:nvPicPr>
        <p:blipFill>
          <a:blip r:embed="rId3"/>
          <a:stretch>
            <a:fillRect/>
          </a:stretch>
        </p:blipFill>
        <p:spPr>
          <a:xfrm>
            <a:off x="0" y="2044700"/>
            <a:ext cx="11353800" cy="2768600"/>
          </a:xfrm>
          <a:prstGeom prst="rect">
            <a:avLst/>
          </a:prstGeom>
        </p:spPr>
      </p:pic>
    </p:spTree>
    <p:extLst>
      <p:ext uri="{BB962C8B-B14F-4D97-AF65-F5344CB8AC3E}">
        <p14:creationId xmlns:p14="http://schemas.microsoft.com/office/powerpoint/2010/main" val="40897812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2FE9E2-E469-0940-94E3-BA07DA490E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50226DE-E6B4-5543-8566-F39093EFB2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5CD2543-A4FB-084B-9E81-DEF1261B8E32}"/>
              </a:ext>
            </a:extLst>
          </p:cNvPr>
          <p:cNvPicPr>
            <a:picLocks noChangeAspect="1"/>
          </p:cNvPicPr>
          <p:nvPr/>
        </p:nvPicPr>
        <p:blipFill>
          <a:blip r:embed="rId3"/>
          <a:stretch>
            <a:fillRect/>
          </a:stretch>
        </p:blipFill>
        <p:spPr>
          <a:xfrm>
            <a:off x="-1" y="1236040"/>
            <a:ext cx="17547235" cy="3494985"/>
          </a:xfrm>
          <a:prstGeom prst="rect">
            <a:avLst/>
          </a:prstGeom>
        </p:spPr>
      </p:pic>
    </p:spTree>
    <p:extLst>
      <p:ext uri="{BB962C8B-B14F-4D97-AF65-F5344CB8AC3E}">
        <p14:creationId xmlns:p14="http://schemas.microsoft.com/office/powerpoint/2010/main" val="290205187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A4A6F8-62C7-3741-A43B-43C267397B6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8BF1E2-F523-3643-A1C6-808639F5E9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02352A2-726E-6748-A6D1-1118AD7743B6}"/>
              </a:ext>
            </a:extLst>
          </p:cNvPr>
          <p:cNvPicPr>
            <a:picLocks noChangeAspect="1"/>
          </p:cNvPicPr>
          <p:nvPr/>
        </p:nvPicPr>
        <p:blipFill>
          <a:blip r:embed="rId3"/>
          <a:stretch>
            <a:fillRect/>
          </a:stretch>
        </p:blipFill>
        <p:spPr>
          <a:xfrm>
            <a:off x="0" y="1501360"/>
            <a:ext cx="14249474" cy="2494169"/>
          </a:xfrm>
          <a:prstGeom prst="rect">
            <a:avLst/>
          </a:prstGeom>
        </p:spPr>
      </p:pic>
    </p:spTree>
    <p:extLst>
      <p:ext uri="{BB962C8B-B14F-4D97-AF65-F5344CB8AC3E}">
        <p14:creationId xmlns:p14="http://schemas.microsoft.com/office/powerpoint/2010/main" val="210267441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128753-D7F6-AB4D-8836-A2367C80634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D2A262D-405D-2440-B4AD-64289222FC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E3408C2-9952-0A42-9AFF-94074B9FA13B}"/>
              </a:ext>
            </a:extLst>
          </p:cNvPr>
          <p:cNvPicPr>
            <a:picLocks noChangeAspect="1"/>
          </p:cNvPicPr>
          <p:nvPr/>
        </p:nvPicPr>
        <p:blipFill>
          <a:blip r:embed="rId3"/>
          <a:stretch>
            <a:fillRect/>
          </a:stretch>
        </p:blipFill>
        <p:spPr>
          <a:xfrm>
            <a:off x="171450" y="628650"/>
            <a:ext cx="11849100" cy="5600700"/>
          </a:xfrm>
          <a:prstGeom prst="rect">
            <a:avLst/>
          </a:prstGeom>
        </p:spPr>
      </p:pic>
    </p:spTree>
    <p:extLst>
      <p:ext uri="{BB962C8B-B14F-4D97-AF65-F5344CB8AC3E}">
        <p14:creationId xmlns:p14="http://schemas.microsoft.com/office/powerpoint/2010/main" val="38356137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84D4C6-19C5-C341-A1C6-523BEFBD374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26A5B4-1AEE-6F48-BBDB-11C62122C1D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23E396-EE0F-A842-92EA-15B2684596B5}"/>
              </a:ext>
            </a:extLst>
          </p:cNvPr>
          <p:cNvPicPr>
            <a:picLocks noChangeAspect="1"/>
          </p:cNvPicPr>
          <p:nvPr/>
        </p:nvPicPr>
        <p:blipFill>
          <a:blip r:embed="rId3"/>
          <a:stretch>
            <a:fillRect/>
          </a:stretch>
        </p:blipFill>
        <p:spPr>
          <a:xfrm>
            <a:off x="1432560" y="0"/>
            <a:ext cx="9326880" cy="6858000"/>
          </a:xfrm>
          <a:prstGeom prst="rect">
            <a:avLst/>
          </a:prstGeom>
        </p:spPr>
      </p:pic>
    </p:spTree>
    <p:extLst>
      <p:ext uri="{BB962C8B-B14F-4D97-AF65-F5344CB8AC3E}">
        <p14:creationId xmlns:p14="http://schemas.microsoft.com/office/powerpoint/2010/main" val="281749092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14AB7-4702-074D-AD2E-63E62821186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03792EB-B69B-C140-A9F9-AB12B2EC68C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7DECB3D-5325-DA41-8B27-98E398D9ED44}"/>
              </a:ext>
            </a:extLst>
          </p:cNvPr>
          <p:cNvPicPr>
            <a:picLocks noChangeAspect="1"/>
          </p:cNvPicPr>
          <p:nvPr/>
        </p:nvPicPr>
        <p:blipFill>
          <a:blip r:embed="rId3"/>
          <a:stretch>
            <a:fillRect/>
          </a:stretch>
        </p:blipFill>
        <p:spPr>
          <a:xfrm>
            <a:off x="1187450" y="298450"/>
            <a:ext cx="9817100" cy="6261100"/>
          </a:xfrm>
          <a:prstGeom prst="rect">
            <a:avLst/>
          </a:prstGeom>
        </p:spPr>
      </p:pic>
    </p:spTree>
    <p:extLst>
      <p:ext uri="{BB962C8B-B14F-4D97-AF65-F5344CB8AC3E}">
        <p14:creationId xmlns:p14="http://schemas.microsoft.com/office/powerpoint/2010/main" val="32647953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8B16A2-E9DA-0249-BAEA-CE9F69976E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589E34-E546-084E-AD6C-49E6359AFF9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AE98323-6307-E644-A77D-42C5E27271BD}"/>
              </a:ext>
            </a:extLst>
          </p:cNvPr>
          <p:cNvPicPr>
            <a:picLocks noChangeAspect="1"/>
          </p:cNvPicPr>
          <p:nvPr/>
        </p:nvPicPr>
        <p:blipFill>
          <a:blip r:embed="rId3"/>
          <a:stretch>
            <a:fillRect/>
          </a:stretch>
        </p:blipFill>
        <p:spPr>
          <a:xfrm>
            <a:off x="450850" y="635000"/>
            <a:ext cx="11290300" cy="5588000"/>
          </a:xfrm>
          <a:prstGeom prst="rect">
            <a:avLst/>
          </a:prstGeom>
        </p:spPr>
      </p:pic>
    </p:spTree>
    <p:extLst>
      <p:ext uri="{BB962C8B-B14F-4D97-AF65-F5344CB8AC3E}">
        <p14:creationId xmlns:p14="http://schemas.microsoft.com/office/powerpoint/2010/main" val="3027924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A788D-F568-1740-9E30-AC612206BA2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C1A4726-51A8-014E-BDD1-632A2CFB2C2C}"/>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9AD7BCAB-1EA0-FE41-9DC6-EEDFC43736AB}"/>
              </a:ext>
            </a:extLst>
          </p:cNvPr>
          <p:cNvPicPr>
            <a:picLocks noChangeAspect="1"/>
          </p:cNvPicPr>
          <p:nvPr/>
        </p:nvPicPr>
        <p:blipFill>
          <a:blip r:embed="rId3"/>
          <a:stretch>
            <a:fillRect/>
          </a:stretch>
        </p:blipFill>
        <p:spPr>
          <a:xfrm>
            <a:off x="241300" y="552450"/>
            <a:ext cx="11709400" cy="5753100"/>
          </a:xfrm>
          <a:prstGeom prst="rect">
            <a:avLst/>
          </a:prstGeom>
        </p:spPr>
      </p:pic>
    </p:spTree>
    <p:extLst>
      <p:ext uri="{BB962C8B-B14F-4D97-AF65-F5344CB8AC3E}">
        <p14:creationId xmlns:p14="http://schemas.microsoft.com/office/powerpoint/2010/main" val="181764720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BF19A-C724-B842-AEDF-2D19A1BA2C31}"/>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59AAC4D7-7666-1547-AB13-4AE4C4E207E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89624F8-13B5-E741-8371-B429D292013A}"/>
              </a:ext>
            </a:extLst>
          </p:cNvPr>
          <p:cNvPicPr>
            <a:picLocks noChangeAspect="1"/>
          </p:cNvPicPr>
          <p:nvPr/>
        </p:nvPicPr>
        <p:blipFill>
          <a:blip r:embed="rId3"/>
          <a:stretch>
            <a:fillRect/>
          </a:stretch>
        </p:blipFill>
        <p:spPr>
          <a:xfrm>
            <a:off x="711200" y="2349500"/>
            <a:ext cx="10769600" cy="2159000"/>
          </a:xfrm>
          <a:prstGeom prst="rect">
            <a:avLst/>
          </a:prstGeom>
        </p:spPr>
      </p:pic>
    </p:spTree>
    <p:extLst>
      <p:ext uri="{BB962C8B-B14F-4D97-AF65-F5344CB8AC3E}">
        <p14:creationId xmlns:p14="http://schemas.microsoft.com/office/powerpoint/2010/main" val="24202000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57F275-6BCA-F848-B4DD-17150B0B67D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59C9A9F-C25B-FC42-955C-651A9CEA44F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5C000E2-E8A2-1646-B61D-AF6398232375}"/>
              </a:ext>
            </a:extLst>
          </p:cNvPr>
          <p:cNvPicPr>
            <a:picLocks noChangeAspect="1"/>
          </p:cNvPicPr>
          <p:nvPr/>
        </p:nvPicPr>
        <p:blipFill>
          <a:blip r:embed="rId3"/>
          <a:stretch>
            <a:fillRect/>
          </a:stretch>
        </p:blipFill>
        <p:spPr>
          <a:xfrm>
            <a:off x="1136650" y="2025650"/>
            <a:ext cx="9918700" cy="2806700"/>
          </a:xfrm>
          <a:prstGeom prst="rect">
            <a:avLst/>
          </a:prstGeom>
        </p:spPr>
      </p:pic>
    </p:spTree>
    <p:extLst>
      <p:ext uri="{BB962C8B-B14F-4D97-AF65-F5344CB8AC3E}">
        <p14:creationId xmlns:p14="http://schemas.microsoft.com/office/powerpoint/2010/main" val="374015214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A059D6-17BA-644F-B92E-C638DB8AB6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A0FBA6D8-B6D7-ED46-90D7-4D3800A69EB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B34241F-3BD7-B44D-ADEF-65C225843932}"/>
              </a:ext>
            </a:extLst>
          </p:cNvPr>
          <p:cNvPicPr>
            <a:picLocks noChangeAspect="1"/>
          </p:cNvPicPr>
          <p:nvPr/>
        </p:nvPicPr>
        <p:blipFill>
          <a:blip r:embed="rId3"/>
          <a:stretch>
            <a:fillRect/>
          </a:stretch>
        </p:blipFill>
        <p:spPr>
          <a:xfrm>
            <a:off x="381000" y="2965450"/>
            <a:ext cx="11430000" cy="927100"/>
          </a:xfrm>
          <a:prstGeom prst="rect">
            <a:avLst/>
          </a:prstGeom>
        </p:spPr>
      </p:pic>
    </p:spTree>
    <p:extLst>
      <p:ext uri="{BB962C8B-B14F-4D97-AF65-F5344CB8AC3E}">
        <p14:creationId xmlns:p14="http://schemas.microsoft.com/office/powerpoint/2010/main" val="364280868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23F6B-1089-A24F-B21B-F0CDA428B43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19F2EBD-FB9F-1442-AB46-513B9EB21813}"/>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EB6B896B-5C5A-D241-8E9C-2F5E58566C0C}"/>
              </a:ext>
            </a:extLst>
          </p:cNvPr>
          <p:cNvPicPr>
            <a:picLocks noChangeAspect="1"/>
          </p:cNvPicPr>
          <p:nvPr/>
        </p:nvPicPr>
        <p:blipFill>
          <a:blip r:embed="rId3"/>
          <a:stretch>
            <a:fillRect/>
          </a:stretch>
        </p:blipFill>
        <p:spPr>
          <a:xfrm>
            <a:off x="0" y="681037"/>
            <a:ext cx="7975600" cy="4089400"/>
          </a:xfrm>
          <a:prstGeom prst="rect">
            <a:avLst/>
          </a:prstGeom>
        </p:spPr>
      </p:pic>
    </p:spTree>
    <p:extLst>
      <p:ext uri="{BB962C8B-B14F-4D97-AF65-F5344CB8AC3E}">
        <p14:creationId xmlns:p14="http://schemas.microsoft.com/office/powerpoint/2010/main" val="29811101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49DF7-55C6-B44D-9F91-70A9C718C2DA}"/>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37993BF9-4629-D445-8655-587E3F35EB4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849FCE3-8B47-A941-90EB-53FEA8F05441}"/>
              </a:ext>
            </a:extLst>
          </p:cNvPr>
          <p:cNvPicPr>
            <a:picLocks noChangeAspect="1"/>
          </p:cNvPicPr>
          <p:nvPr/>
        </p:nvPicPr>
        <p:blipFill>
          <a:blip r:embed="rId3"/>
          <a:stretch>
            <a:fillRect/>
          </a:stretch>
        </p:blipFill>
        <p:spPr>
          <a:xfrm>
            <a:off x="-1" y="0"/>
            <a:ext cx="12061825" cy="7071360"/>
          </a:xfrm>
          <a:prstGeom prst="rect">
            <a:avLst/>
          </a:prstGeom>
        </p:spPr>
      </p:pic>
    </p:spTree>
    <p:extLst>
      <p:ext uri="{BB962C8B-B14F-4D97-AF65-F5344CB8AC3E}">
        <p14:creationId xmlns:p14="http://schemas.microsoft.com/office/powerpoint/2010/main" val="36416383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2698D-A8BA-2B45-AED6-EA1D9DDE4ACC}"/>
              </a:ext>
            </a:extLst>
          </p:cNvPr>
          <p:cNvSpPr>
            <a:spLocks noGrp="1"/>
          </p:cNvSpPr>
          <p:nvPr>
            <p:ph type="title"/>
          </p:nvPr>
        </p:nvSpPr>
        <p:spPr/>
        <p:txBody>
          <a:bodyPr/>
          <a:lstStyle/>
          <a:p>
            <a:r>
              <a:rPr kumimoji="1" lang="en" altLang="zh-CN" dirty="0"/>
              <a:t>https://</a:t>
            </a:r>
            <a:r>
              <a:rPr kumimoji="1" lang="en" altLang="zh-CN" dirty="0" err="1"/>
              <a:t>blog.csdn.net</a:t>
            </a:r>
            <a:r>
              <a:rPr kumimoji="1" lang="en" altLang="zh-CN" dirty="0"/>
              <a:t>/ly0303521/article/details/43760935</a:t>
            </a:r>
            <a:endParaRPr kumimoji="1" lang="zh-CN" altLang="en-US" dirty="0"/>
          </a:p>
        </p:txBody>
      </p:sp>
      <p:sp>
        <p:nvSpPr>
          <p:cNvPr id="3" name="内容占位符 2">
            <a:extLst>
              <a:ext uri="{FF2B5EF4-FFF2-40B4-BE49-F238E27FC236}">
                <a16:creationId xmlns:a16="http://schemas.microsoft.com/office/drawing/2014/main" id="{E8E9E02F-6B9B-EC4C-B39B-55B3FE857D6E}"/>
              </a:ext>
            </a:extLst>
          </p:cNvPr>
          <p:cNvSpPr>
            <a:spLocks noGrp="1"/>
          </p:cNvSpPr>
          <p:nvPr>
            <p:ph idx="1"/>
          </p:nvPr>
        </p:nvSpPr>
        <p:spPr/>
        <p:txBody>
          <a:bodyPr/>
          <a:lstStyle/>
          <a:p>
            <a:r>
              <a:rPr kumimoji="1" lang="en-US" altLang="zh-CN" dirty="0"/>
              <a:t>find</a:t>
            </a:r>
            <a:r>
              <a:rPr kumimoji="1" lang="zh-CN" altLang="en-US" dirty="0"/>
              <a:t> </a:t>
            </a:r>
            <a:r>
              <a:rPr kumimoji="1" lang="en-US" altLang="zh-CN" dirty="0"/>
              <a:t>depth</a:t>
            </a:r>
            <a:r>
              <a:rPr kumimoji="1" lang="zh-CN" altLang="en-US" dirty="0"/>
              <a:t>控制顺序 </a:t>
            </a:r>
            <a:endParaRPr kumimoji="1" lang="en-US" altLang="zh-CN" dirty="0"/>
          </a:p>
          <a:p>
            <a:r>
              <a:rPr kumimoji="1" lang="en-US" altLang="zh-CN" dirty="0" err="1"/>
              <a:t>mindepth</a:t>
            </a:r>
            <a:r>
              <a:rPr kumimoji="1" lang="zh-CN" altLang="en-US" dirty="0"/>
              <a:t> 控制范围</a:t>
            </a:r>
          </a:p>
        </p:txBody>
      </p:sp>
    </p:spTree>
    <p:extLst>
      <p:ext uri="{BB962C8B-B14F-4D97-AF65-F5344CB8AC3E}">
        <p14:creationId xmlns:p14="http://schemas.microsoft.com/office/powerpoint/2010/main" val="64348493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51F585-9997-0041-8546-BAA934A3668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C7E4367-8957-9248-8A37-7E928B1A21E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8CDC774-5ECD-D140-B43A-4162F023E2D2}"/>
              </a:ext>
            </a:extLst>
          </p:cNvPr>
          <p:cNvPicPr>
            <a:picLocks noChangeAspect="1"/>
          </p:cNvPicPr>
          <p:nvPr/>
        </p:nvPicPr>
        <p:blipFill>
          <a:blip r:embed="rId3"/>
          <a:stretch>
            <a:fillRect/>
          </a:stretch>
        </p:blipFill>
        <p:spPr>
          <a:xfrm>
            <a:off x="2901950" y="673100"/>
            <a:ext cx="6388100" cy="5511800"/>
          </a:xfrm>
          <a:prstGeom prst="rect">
            <a:avLst/>
          </a:prstGeom>
        </p:spPr>
      </p:pic>
    </p:spTree>
    <p:extLst>
      <p:ext uri="{BB962C8B-B14F-4D97-AF65-F5344CB8AC3E}">
        <p14:creationId xmlns:p14="http://schemas.microsoft.com/office/powerpoint/2010/main" val="42061884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2BFF1C-2A18-4B46-B374-5569C911B50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29E9852-656E-934B-B7F0-8C9242ABDB2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6F1647C-BDF9-6042-A046-998AE8EACDD6}"/>
              </a:ext>
            </a:extLst>
          </p:cNvPr>
          <p:cNvPicPr>
            <a:picLocks noChangeAspect="1"/>
          </p:cNvPicPr>
          <p:nvPr/>
        </p:nvPicPr>
        <p:blipFill>
          <a:blip r:embed="rId3"/>
          <a:stretch>
            <a:fillRect/>
          </a:stretch>
        </p:blipFill>
        <p:spPr>
          <a:xfrm>
            <a:off x="-1" y="2260599"/>
            <a:ext cx="12314887" cy="3438451"/>
          </a:xfrm>
          <a:prstGeom prst="rect">
            <a:avLst/>
          </a:prstGeom>
        </p:spPr>
      </p:pic>
    </p:spTree>
    <p:extLst>
      <p:ext uri="{BB962C8B-B14F-4D97-AF65-F5344CB8AC3E}">
        <p14:creationId xmlns:p14="http://schemas.microsoft.com/office/powerpoint/2010/main" val="97811272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20ED27-65AD-944F-AB21-036C3017D7B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77AAE75-DDA9-EC48-BBEC-4AA99E9B8FD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22D2711-4D90-BC45-8023-C07FCEE964AC}"/>
              </a:ext>
            </a:extLst>
          </p:cNvPr>
          <p:cNvPicPr>
            <a:picLocks noChangeAspect="1"/>
          </p:cNvPicPr>
          <p:nvPr/>
        </p:nvPicPr>
        <p:blipFill>
          <a:blip r:embed="rId3"/>
          <a:stretch>
            <a:fillRect/>
          </a:stretch>
        </p:blipFill>
        <p:spPr>
          <a:xfrm>
            <a:off x="82550" y="2101850"/>
            <a:ext cx="12026900" cy="2654300"/>
          </a:xfrm>
          <a:prstGeom prst="rect">
            <a:avLst/>
          </a:prstGeom>
        </p:spPr>
      </p:pic>
    </p:spTree>
    <p:extLst>
      <p:ext uri="{BB962C8B-B14F-4D97-AF65-F5344CB8AC3E}">
        <p14:creationId xmlns:p14="http://schemas.microsoft.com/office/powerpoint/2010/main" val="95239742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208702-04D9-1044-9F18-9D2B32F85FA1}"/>
              </a:ext>
            </a:extLst>
          </p:cNvPr>
          <p:cNvSpPr>
            <a:spLocks noGrp="1"/>
          </p:cNvSpPr>
          <p:nvPr>
            <p:ph type="title"/>
          </p:nvPr>
        </p:nvSpPr>
        <p:spPr/>
        <p:txBody>
          <a:bodyPr/>
          <a:lstStyle/>
          <a:p>
            <a:endParaRPr kumimoji="1" lang="zh-CN" altLang="en-US"/>
          </a:p>
        </p:txBody>
      </p:sp>
      <p:pic>
        <p:nvPicPr>
          <p:cNvPr id="4" name="内容占位符 3">
            <a:extLst>
              <a:ext uri="{FF2B5EF4-FFF2-40B4-BE49-F238E27FC236}">
                <a16:creationId xmlns:a16="http://schemas.microsoft.com/office/drawing/2014/main" id="{7FE2E98D-1910-F24D-B43C-FF06FD68AD0F}"/>
              </a:ext>
            </a:extLst>
          </p:cNvPr>
          <p:cNvPicPr>
            <a:picLocks noGrp="1" noChangeAspect="1"/>
          </p:cNvPicPr>
          <p:nvPr>
            <p:ph idx="1"/>
          </p:nvPr>
        </p:nvPicPr>
        <p:blipFill>
          <a:blip r:embed="rId3"/>
          <a:stretch>
            <a:fillRect/>
          </a:stretch>
        </p:blipFill>
        <p:spPr>
          <a:xfrm>
            <a:off x="907866" y="1825625"/>
            <a:ext cx="10376267" cy="4351338"/>
          </a:xfrm>
          <a:prstGeom prst="rect">
            <a:avLst/>
          </a:prstGeom>
        </p:spPr>
      </p:pic>
    </p:spTree>
    <p:extLst>
      <p:ext uri="{BB962C8B-B14F-4D97-AF65-F5344CB8AC3E}">
        <p14:creationId xmlns:p14="http://schemas.microsoft.com/office/powerpoint/2010/main" val="3010636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3C13D-BFF3-1640-A3C9-C157F2D8F69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D2FA074-4DCA-E246-8C66-5552DC44854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44633B3-1849-3E49-AAA7-07880123A650}"/>
              </a:ext>
            </a:extLst>
          </p:cNvPr>
          <p:cNvPicPr>
            <a:picLocks noChangeAspect="1"/>
          </p:cNvPicPr>
          <p:nvPr/>
        </p:nvPicPr>
        <p:blipFill>
          <a:blip r:embed="rId3"/>
          <a:stretch>
            <a:fillRect/>
          </a:stretch>
        </p:blipFill>
        <p:spPr>
          <a:xfrm>
            <a:off x="1308578" y="496763"/>
            <a:ext cx="9871255" cy="5864473"/>
          </a:xfrm>
          <a:prstGeom prst="rect">
            <a:avLst/>
          </a:prstGeom>
        </p:spPr>
      </p:pic>
    </p:spTree>
    <p:extLst>
      <p:ext uri="{BB962C8B-B14F-4D97-AF65-F5344CB8AC3E}">
        <p14:creationId xmlns:p14="http://schemas.microsoft.com/office/powerpoint/2010/main" val="86537331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2E5B3-D0A8-BB4B-86FD-487E66B5018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80EEB72-DD6C-1149-85EF-091498028723}"/>
              </a:ext>
            </a:extLst>
          </p:cNvPr>
          <p:cNvSpPr>
            <a:spLocks noGrp="1"/>
          </p:cNvSpPr>
          <p:nvPr>
            <p:ph idx="1"/>
          </p:nvPr>
        </p:nvSpPr>
        <p:spPr/>
        <p:txBody>
          <a:bodyPr/>
          <a:lstStyle/>
          <a:p>
            <a:endParaRPr kumimoji="1" lang="zh-CN" altLang="en-US"/>
          </a:p>
        </p:txBody>
      </p:sp>
      <p:pic>
        <p:nvPicPr>
          <p:cNvPr id="2050" name="Picture 2">
            <a:extLst>
              <a:ext uri="{FF2B5EF4-FFF2-40B4-BE49-F238E27FC236}">
                <a16:creationId xmlns:a16="http://schemas.microsoft.com/office/drawing/2014/main" id="{D8EC8BB1-F2A4-BB41-B549-50D8BDF27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6700" y="1682750"/>
            <a:ext cx="6578600"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1760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A2B09-1F65-1E4E-9275-4124B4AF793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7025F0-601A-A945-9D79-AB7479E0ED7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D831C2F-D78F-4845-83FB-DB14CB0768D5}"/>
              </a:ext>
            </a:extLst>
          </p:cNvPr>
          <p:cNvPicPr>
            <a:picLocks noChangeAspect="1"/>
          </p:cNvPicPr>
          <p:nvPr/>
        </p:nvPicPr>
        <p:blipFill>
          <a:blip r:embed="rId3"/>
          <a:stretch>
            <a:fillRect/>
          </a:stretch>
        </p:blipFill>
        <p:spPr>
          <a:xfrm>
            <a:off x="2127250" y="2260600"/>
            <a:ext cx="7937500" cy="2336800"/>
          </a:xfrm>
          <a:prstGeom prst="rect">
            <a:avLst/>
          </a:prstGeom>
        </p:spPr>
      </p:pic>
    </p:spTree>
    <p:extLst>
      <p:ext uri="{BB962C8B-B14F-4D97-AF65-F5344CB8AC3E}">
        <p14:creationId xmlns:p14="http://schemas.microsoft.com/office/powerpoint/2010/main" val="154961598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E3596C-E547-8E4E-9CCE-DB20EFAB94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1477C7C-C257-4D4C-857E-13229DA80D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6232EB4-96EB-F64E-924B-665205302F8D}"/>
              </a:ext>
            </a:extLst>
          </p:cNvPr>
          <p:cNvPicPr>
            <a:picLocks noChangeAspect="1"/>
          </p:cNvPicPr>
          <p:nvPr/>
        </p:nvPicPr>
        <p:blipFill>
          <a:blip r:embed="rId3"/>
          <a:stretch>
            <a:fillRect/>
          </a:stretch>
        </p:blipFill>
        <p:spPr>
          <a:xfrm>
            <a:off x="0" y="1961107"/>
            <a:ext cx="12192000" cy="2935785"/>
          </a:xfrm>
          <a:prstGeom prst="rect">
            <a:avLst/>
          </a:prstGeom>
        </p:spPr>
      </p:pic>
    </p:spTree>
    <p:extLst>
      <p:ext uri="{BB962C8B-B14F-4D97-AF65-F5344CB8AC3E}">
        <p14:creationId xmlns:p14="http://schemas.microsoft.com/office/powerpoint/2010/main" val="297801040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08B33-5736-0349-9D5A-DBB327BB7D75}"/>
              </a:ext>
            </a:extLst>
          </p:cNvPr>
          <p:cNvSpPr>
            <a:spLocks noGrp="1"/>
          </p:cNvSpPr>
          <p:nvPr>
            <p:ph type="title"/>
          </p:nvPr>
        </p:nvSpPr>
        <p:spPr/>
        <p:txBody>
          <a:bodyPr/>
          <a:lstStyle/>
          <a:p>
            <a:r>
              <a:rPr kumimoji="1" lang="en-US" altLang="zh-CN" dirty="0" err="1"/>
              <a:t>awk</a:t>
            </a:r>
            <a:endParaRPr kumimoji="1" lang="zh-CN" altLang="en-US" dirty="0"/>
          </a:p>
        </p:txBody>
      </p:sp>
      <p:sp>
        <p:nvSpPr>
          <p:cNvPr id="3" name="内容占位符 2">
            <a:extLst>
              <a:ext uri="{FF2B5EF4-FFF2-40B4-BE49-F238E27FC236}">
                <a16:creationId xmlns:a16="http://schemas.microsoft.com/office/drawing/2014/main" id="{319C297C-DCA2-4842-8D87-7F869484FB96}"/>
              </a:ext>
            </a:extLst>
          </p:cNvPr>
          <p:cNvSpPr>
            <a:spLocks noGrp="1"/>
          </p:cNvSpPr>
          <p:nvPr>
            <p:ph idx="1"/>
          </p:nvPr>
        </p:nvSpPr>
        <p:spPr/>
        <p:txBody>
          <a:bodyPr/>
          <a:lstStyle/>
          <a:p>
            <a:r>
              <a:rPr lang="en" altLang="zh-CN" dirty="0"/>
              <a:t>find . -</a:t>
            </a:r>
            <a:r>
              <a:rPr lang="en" altLang="zh-CN" dirty="0" err="1"/>
              <a:t>maxdepth</a:t>
            </a:r>
            <a:r>
              <a:rPr lang="en" altLang="zh-CN" dirty="0"/>
              <a:t> 1 -type d -name "【4-6】*" | sed "s/\(\.\/【4-6】\.\)\(.*\)/mv \1\2 \.\/\2/g" | </a:t>
            </a:r>
            <a:r>
              <a:rPr lang="en" altLang="zh-CN" dirty="0" err="1"/>
              <a:t>sudo</a:t>
            </a:r>
            <a:r>
              <a:rPr lang="en" altLang="zh-CN" dirty="0"/>
              <a:t> </a:t>
            </a:r>
            <a:r>
              <a:rPr lang="en" altLang="zh-CN" dirty="0" err="1"/>
              <a:t>awk</a:t>
            </a:r>
            <a:r>
              <a:rPr lang="en" altLang="zh-CN" dirty="0"/>
              <a:t> '{system("</a:t>
            </a:r>
            <a:r>
              <a:rPr lang="en" altLang="zh-CN" dirty="0" err="1"/>
              <a:t>sudo</a:t>
            </a:r>
            <a:r>
              <a:rPr lang="en" altLang="zh-CN" dirty="0"/>
              <a:t> "$0)}’</a:t>
            </a:r>
          </a:p>
          <a:p>
            <a:endParaRPr kumimoji="1" lang="en" altLang="zh-CN" dirty="0"/>
          </a:p>
          <a:p>
            <a:endParaRPr kumimoji="1" lang="zh-CN" altLang="en-US" dirty="0"/>
          </a:p>
          <a:p>
            <a:endParaRPr kumimoji="1" lang="zh-CN" altLang="en-US" dirty="0"/>
          </a:p>
        </p:txBody>
      </p:sp>
    </p:spTree>
    <p:extLst>
      <p:ext uri="{BB962C8B-B14F-4D97-AF65-F5344CB8AC3E}">
        <p14:creationId xmlns:p14="http://schemas.microsoft.com/office/powerpoint/2010/main" val="30314565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7002B4-C5B9-114C-A93B-EB65C2782474}"/>
              </a:ext>
            </a:extLst>
          </p:cNvPr>
          <p:cNvSpPr>
            <a:spLocks noGrp="1"/>
          </p:cNvSpPr>
          <p:nvPr>
            <p:ph type="title"/>
          </p:nvPr>
        </p:nvSpPr>
        <p:spPr/>
        <p:txBody>
          <a:bodyPr/>
          <a:lstStyle/>
          <a:p>
            <a:r>
              <a:rPr kumimoji="1" lang="en-US" altLang="zh-CN" dirty="0" err="1"/>
              <a:t>tsv,csv</a:t>
            </a:r>
            <a:endParaRPr kumimoji="1" lang="zh-CN" altLang="en-US" dirty="0"/>
          </a:p>
        </p:txBody>
      </p:sp>
      <p:sp>
        <p:nvSpPr>
          <p:cNvPr id="3" name="内容占位符 2">
            <a:extLst>
              <a:ext uri="{FF2B5EF4-FFF2-40B4-BE49-F238E27FC236}">
                <a16:creationId xmlns:a16="http://schemas.microsoft.com/office/drawing/2014/main" id="{EFA9349C-39D8-EF45-B7DA-C0D0809CF8F6}"/>
              </a:ext>
            </a:extLst>
          </p:cNvPr>
          <p:cNvSpPr>
            <a:spLocks noGrp="1"/>
          </p:cNvSpPr>
          <p:nvPr>
            <p:ph idx="1"/>
          </p:nvPr>
        </p:nvSpPr>
        <p:spPr/>
        <p:txBody>
          <a:bodyPr/>
          <a:lstStyle/>
          <a:p>
            <a:endParaRPr kumimoji="1" lang="zh-CN" altLang="en-US" dirty="0"/>
          </a:p>
        </p:txBody>
      </p:sp>
    </p:spTree>
    <p:extLst>
      <p:ext uri="{BB962C8B-B14F-4D97-AF65-F5344CB8AC3E}">
        <p14:creationId xmlns:p14="http://schemas.microsoft.com/office/powerpoint/2010/main" val="244928910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CB519-0BB9-3843-8C9B-77D6E965F0FB}"/>
              </a:ext>
            </a:extLst>
          </p:cNvPr>
          <p:cNvSpPr>
            <a:spLocks noGrp="1"/>
          </p:cNvSpPr>
          <p:nvPr>
            <p:ph type="title"/>
          </p:nvPr>
        </p:nvSpPr>
        <p:spPr/>
        <p:txBody>
          <a:bodyPr/>
          <a:lstStyle/>
          <a:p>
            <a:r>
              <a:rPr kumimoji="1" lang="en-US" altLang="zh-CN" dirty="0" err="1"/>
              <a:t>xclip</a:t>
            </a:r>
            <a:r>
              <a:rPr kumimoji="1" lang="zh-CN" altLang="en-US" dirty="0"/>
              <a:t>建立从终端到剪贴板的路径</a:t>
            </a:r>
          </a:p>
        </p:txBody>
      </p:sp>
      <p:sp>
        <p:nvSpPr>
          <p:cNvPr id="3" name="内容占位符 2">
            <a:extLst>
              <a:ext uri="{FF2B5EF4-FFF2-40B4-BE49-F238E27FC236}">
                <a16:creationId xmlns:a16="http://schemas.microsoft.com/office/drawing/2014/main" id="{84D80DC9-FA68-504F-A121-19EAC5822658}"/>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15116768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D4325-F85C-0C40-8E12-12B954300E7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92F4292-6737-A346-8F66-7365870C23B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668587-DF47-2144-A777-51CDAB608EBD}"/>
              </a:ext>
            </a:extLst>
          </p:cNvPr>
          <p:cNvPicPr>
            <a:picLocks noChangeAspect="1"/>
          </p:cNvPicPr>
          <p:nvPr/>
        </p:nvPicPr>
        <p:blipFill>
          <a:blip r:embed="rId3"/>
          <a:stretch>
            <a:fillRect/>
          </a:stretch>
        </p:blipFill>
        <p:spPr>
          <a:xfrm>
            <a:off x="1041066" y="2585035"/>
            <a:ext cx="11492440" cy="3077828"/>
          </a:xfrm>
          <a:prstGeom prst="rect">
            <a:avLst/>
          </a:prstGeom>
        </p:spPr>
      </p:pic>
    </p:spTree>
    <p:extLst>
      <p:ext uri="{BB962C8B-B14F-4D97-AF65-F5344CB8AC3E}">
        <p14:creationId xmlns:p14="http://schemas.microsoft.com/office/powerpoint/2010/main" val="36973103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47B8F-F3BD-5143-89EB-273B0AB88C4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6A169B-3825-AB4A-B4E6-A4FF3F6FF13C}"/>
              </a:ext>
            </a:extLst>
          </p:cNvPr>
          <p:cNvSpPr>
            <a:spLocks noGrp="1"/>
          </p:cNvSpPr>
          <p:nvPr>
            <p:ph idx="1"/>
          </p:nvPr>
        </p:nvSpPr>
        <p:spPr/>
        <p:txBody>
          <a:bodyPr/>
          <a:lstStyle/>
          <a:p>
            <a:endParaRPr kumimoji="1" lang="zh-CN" altLang="en-US"/>
          </a:p>
        </p:txBody>
      </p:sp>
      <p:pic>
        <p:nvPicPr>
          <p:cNvPr id="22530" name="Picture 2">
            <a:extLst>
              <a:ext uri="{FF2B5EF4-FFF2-40B4-BE49-F238E27FC236}">
                <a16:creationId xmlns:a16="http://schemas.microsoft.com/office/drawing/2014/main" id="{D918BA3C-C0E7-CF4A-8141-CD405CD4F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5088" y="0"/>
            <a:ext cx="95202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B3E18F6D-82A3-BA46-8FB8-EBC27063C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1676400"/>
            <a:ext cx="50292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5489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BB780-43FC-B043-BF1D-C806817CA0DE}"/>
              </a:ext>
            </a:extLst>
          </p:cNvPr>
          <p:cNvSpPr>
            <a:spLocks noGrp="1"/>
          </p:cNvSpPr>
          <p:nvPr>
            <p:ph type="title"/>
          </p:nvPr>
        </p:nvSpPr>
        <p:spPr/>
        <p:txBody>
          <a:bodyPr/>
          <a:lstStyle/>
          <a:p>
            <a:endParaRPr kumimoji="1" lang="zh-CN" altLang="en-US"/>
          </a:p>
        </p:txBody>
      </p:sp>
      <p:pic>
        <p:nvPicPr>
          <p:cNvPr id="23554" name="Picture 2">
            <a:extLst>
              <a:ext uri="{FF2B5EF4-FFF2-40B4-BE49-F238E27FC236}">
                <a16:creationId xmlns:a16="http://schemas.microsoft.com/office/drawing/2014/main" id="{2A44396B-0C4F-514C-BBF4-046FFE0386C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05478" y="1825625"/>
            <a:ext cx="538104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8928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EA99E-CCEC-4B46-8DD0-8B88D327740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F0DFE36-4530-DF45-B433-C5F80A74CB0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0E4E9BD-32D4-CF4D-B95B-089B406263A8}"/>
              </a:ext>
            </a:extLst>
          </p:cNvPr>
          <p:cNvPicPr>
            <a:picLocks noChangeAspect="1"/>
          </p:cNvPicPr>
          <p:nvPr/>
        </p:nvPicPr>
        <p:blipFill>
          <a:blip r:embed="rId3"/>
          <a:stretch>
            <a:fillRect/>
          </a:stretch>
        </p:blipFill>
        <p:spPr>
          <a:xfrm>
            <a:off x="1841500" y="285750"/>
            <a:ext cx="8509000" cy="6286500"/>
          </a:xfrm>
          <a:prstGeom prst="rect">
            <a:avLst/>
          </a:prstGeom>
        </p:spPr>
      </p:pic>
    </p:spTree>
    <p:extLst>
      <p:ext uri="{BB962C8B-B14F-4D97-AF65-F5344CB8AC3E}">
        <p14:creationId xmlns:p14="http://schemas.microsoft.com/office/powerpoint/2010/main" val="2856303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6FEAC-C20F-EF42-8E27-32763116BC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4AFBD30-501D-E24B-A1C2-1BE0E1774D9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E6419F-A53F-5248-B98A-5205F1AD31AA}"/>
              </a:ext>
            </a:extLst>
          </p:cNvPr>
          <p:cNvPicPr>
            <a:picLocks noChangeAspect="1"/>
          </p:cNvPicPr>
          <p:nvPr/>
        </p:nvPicPr>
        <p:blipFill>
          <a:blip r:embed="rId2"/>
          <a:stretch>
            <a:fillRect/>
          </a:stretch>
        </p:blipFill>
        <p:spPr>
          <a:xfrm>
            <a:off x="2546350" y="1492250"/>
            <a:ext cx="7099300" cy="3873500"/>
          </a:xfrm>
          <a:prstGeom prst="rect">
            <a:avLst/>
          </a:prstGeom>
        </p:spPr>
      </p:pic>
    </p:spTree>
    <p:extLst>
      <p:ext uri="{BB962C8B-B14F-4D97-AF65-F5344CB8AC3E}">
        <p14:creationId xmlns:p14="http://schemas.microsoft.com/office/powerpoint/2010/main" val="357346575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96F14-2E17-7C48-8954-466F9EE56120}"/>
              </a:ext>
            </a:extLst>
          </p:cNvPr>
          <p:cNvSpPr>
            <a:spLocks noGrp="1"/>
          </p:cNvSpPr>
          <p:nvPr>
            <p:ph type="title"/>
          </p:nvPr>
        </p:nvSpPr>
        <p:spPr/>
        <p:txBody>
          <a:bodyPr/>
          <a:lstStyle/>
          <a:p>
            <a:r>
              <a:rPr kumimoji="1" lang="en-US" altLang="zh-CN" dirty="0"/>
              <a:t>shell</a:t>
            </a:r>
            <a:endParaRPr kumimoji="1" lang="zh-CN" altLang="en-US" dirty="0"/>
          </a:p>
        </p:txBody>
      </p:sp>
      <p:sp>
        <p:nvSpPr>
          <p:cNvPr id="3" name="内容占位符 2">
            <a:extLst>
              <a:ext uri="{FF2B5EF4-FFF2-40B4-BE49-F238E27FC236}">
                <a16:creationId xmlns:a16="http://schemas.microsoft.com/office/drawing/2014/main" id="{25D0A520-09AD-9947-AC1A-23C7C1002ED4}"/>
              </a:ext>
            </a:extLst>
          </p:cNvPr>
          <p:cNvSpPr>
            <a:spLocks noGrp="1"/>
          </p:cNvSpPr>
          <p:nvPr>
            <p:ph idx="1"/>
          </p:nvPr>
        </p:nvSpPr>
        <p:spPr/>
        <p:txBody>
          <a:bodyPr/>
          <a:lstStyle/>
          <a:p>
            <a:pPr marL="0" indent="0">
              <a:buNone/>
            </a:pPr>
            <a:r>
              <a:rPr lang="en" altLang="zh-CN" dirty="0"/>
              <a:t>#!/bin/bash </a:t>
            </a:r>
          </a:p>
          <a:p>
            <a:pPr marL="0" indent="0">
              <a:buNone/>
            </a:pPr>
            <a:r>
              <a:rPr lang="en" altLang="zh-CN" dirty="0"/>
              <a:t>for ((</a:t>
            </a:r>
            <a:r>
              <a:rPr lang="en" altLang="zh-CN" dirty="0" err="1"/>
              <a:t>i</a:t>
            </a:r>
            <a:r>
              <a:rPr lang="en" altLang="zh-CN" dirty="0"/>
              <a:t>=0; </a:t>
            </a:r>
            <a:r>
              <a:rPr lang="en" altLang="zh-CN" dirty="0" err="1"/>
              <a:t>i</a:t>
            </a:r>
            <a:r>
              <a:rPr lang="en" altLang="zh-CN" dirty="0"/>
              <a:t>&lt;10; </a:t>
            </a:r>
            <a:r>
              <a:rPr lang="en" altLang="zh-CN" dirty="0" err="1"/>
              <a:t>i</a:t>
            </a:r>
            <a:r>
              <a:rPr lang="en" altLang="zh-CN" dirty="0"/>
              <a:t>++));</a:t>
            </a:r>
          </a:p>
          <a:p>
            <a:pPr marL="0" indent="0">
              <a:buNone/>
            </a:pPr>
            <a:r>
              <a:rPr lang="en" altLang="zh-CN" dirty="0"/>
              <a:t>	do echo "hello shell" </a:t>
            </a:r>
          </a:p>
          <a:p>
            <a:pPr marL="0" indent="0">
              <a:buNone/>
            </a:pPr>
            <a:r>
              <a:rPr lang="en" altLang="zh-CN" dirty="0"/>
              <a:t>done </a:t>
            </a:r>
          </a:p>
          <a:p>
            <a:pPr marL="0" indent="0">
              <a:buNone/>
            </a:pPr>
            <a:r>
              <a:rPr lang="en" altLang="zh-CN" dirty="0"/>
              <a:t>exit 0</a:t>
            </a:r>
            <a:endParaRPr kumimoji="1" lang="zh-CN" altLang="en-US" dirty="0"/>
          </a:p>
        </p:txBody>
      </p:sp>
    </p:spTree>
    <p:extLst>
      <p:ext uri="{BB962C8B-B14F-4D97-AF65-F5344CB8AC3E}">
        <p14:creationId xmlns:p14="http://schemas.microsoft.com/office/powerpoint/2010/main" val="217855185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8764F-2D28-3C4A-9DC7-916D9F0F0770}"/>
              </a:ext>
            </a:extLst>
          </p:cNvPr>
          <p:cNvSpPr>
            <a:spLocks noGrp="1"/>
          </p:cNvSpPr>
          <p:nvPr>
            <p:ph type="title"/>
          </p:nvPr>
        </p:nvSpPr>
        <p:spPr/>
        <p:txBody>
          <a:bodyPr/>
          <a:lstStyle/>
          <a:p>
            <a:r>
              <a:rPr kumimoji="1" lang="en-US" altLang="zh-CN" dirty="0"/>
              <a:t>c</a:t>
            </a:r>
            <a:endParaRPr kumimoji="1" lang="zh-CN" altLang="en-US" dirty="0"/>
          </a:p>
        </p:txBody>
      </p:sp>
      <p:sp>
        <p:nvSpPr>
          <p:cNvPr id="3" name="内容占位符 2">
            <a:extLst>
              <a:ext uri="{FF2B5EF4-FFF2-40B4-BE49-F238E27FC236}">
                <a16:creationId xmlns:a16="http://schemas.microsoft.com/office/drawing/2014/main" id="{0565666E-1DD2-E247-B061-475F59199E16}"/>
              </a:ext>
            </a:extLst>
          </p:cNvPr>
          <p:cNvSpPr>
            <a:spLocks noGrp="1"/>
          </p:cNvSpPr>
          <p:nvPr>
            <p:ph idx="1"/>
          </p:nvPr>
        </p:nvSpPr>
        <p:spPr/>
        <p:txBody>
          <a:bodyPr/>
          <a:lstStyle/>
          <a:p>
            <a:pPr marL="0" indent="0">
              <a:buNone/>
            </a:pPr>
            <a:r>
              <a:rPr lang="en" altLang="zh-CN" dirty="0"/>
              <a:t>#include &lt;</a:t>
            </a:r>
            <a:r>
              <a:rPr lang="en" altLang="zh-CN" dirty="0" err="1"/>
              <a:t>stdio.h</a:t>
            </a:r>
            <a:r>
              <a:rPr lang="en" altLang="zh-CN" dirty="0"/>
              <a:t>&gt; </a:t>
            </a:r>
          </a:p>
          <a:p>
            <a:pPr marL="0" indent="0">
              <a:buNone/>
            </a:pPr>
            <a:r>
              <a:rPr lang="en" altLang="zh-CN" dirty="0"/>
              <a:t>int main(void) { </a:t>
            </a:r>
          </a:p>
          <a:p>
            <a:pPr marL="0" indent="0">
              <a:buNone/>
            </a:pPr>
            <a:r>
              <a:rPr lang="en" altLang="zh-CN" dirty="0"/>
              <a:t>	</a:t>
            </a:r>
            <a:r>
              <a:rPr lang="en" altLang="zh-CN" dirty="0" err="1"/>
              <a:t>printf</a:t>
            </a:r>
            <a:r>
              <a:rPr lang="en" altLang="zh-CN" dirty="0"/>
              <a:t>("hello world!\n");</a:t>
            </a:r>
          </a:p>
          <a:p>
            <a:pPr marL="0" indent="0">
              <a:buNone/>
            </a:pPr>
            <a:r>
              <a:rPr lang="en" altLang="zh-CN" dirty="0"/>
              <a:t>	return 0; </a:t>
            </a:r>
          </a:p>
          <a:p>
            <a:pPr marL="0" indent="0">
              <a:buNone/>
            </a:pPr>
            <a:r>
              <a:rPr lang="en" altLang="zh-CN" dirty="0"/>
              <a:t>}</a:t>
            </a:r>
            <a:endParaRPr kumimoji="1" lang="zh-CN" altLang="en-US" dirty="0"/>
          </a:p>
        </p:txBody>
      </p:sp>
    </p:spTree>
    <p:extLst>
      <p:ext uri="{BB962C8B-B14F-4D97-AF65-F5344CB8AC3E}">
        <p14:creationId xmlns:p14="http://schemas.microsoft.com/office/powerpoint/2010/main" val="135651368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F46BF2-DD8A-3B43-BA1D-A17C9944042C}"/>
              </a:ext>
            </a:extLst>
          </p:cNvPr>
          <p:cNvSpPr>
            <a:spLocks noGrp="1"/>
          </p:cNvSpPr>
          <p:nvPr>
            <p:ph type="title"/>
          </p:nvPr>
        </p:nvSpPr>
        <p:spPr/>
        <p:txBody>
          <a:bodyPr/>
          <a:lstStyle/>
          <a:p>
            <a:r>
              <a:rPr lang="en" altLang="zh-CN" dirty="0"/>
              <a:t>$ PATH=$PATH:/home/</a:t>
            </a:r>
            <a:r>
              <a:rPr lang="en" altLang="zh-CN" dirty="0" err="1"/>
              <a:t>shiyanlou</a:t>
            </a:r>
            <a:r>
              <a:rPr lang="en" altLang="zh-CN" dirty="0"/>
              <a:t>/</a:t>
            </a:r>
            <a:r>
              <a:rPr lang="en" altLang="zh-CN" dirty="0" err="1"/>
              <a:t>mybin</a:t>
            </a:r>
            <a:endParaRPr kumimoji="1" lang="zh-CN" altLang="en-US" dirty="0"/>
          </a:p>
        </p:txBody>
      </p:sp>
      <p:sp>
        <p:nvSpPr>
          <p:cNvPr id="3" name="内容占位符 2">
            <a:extLst>
              <a:ext uri="{FF2B5EF4-FFF2-40B4-BE49-F238E27FC236}">
                <a16:creationId xmlns:a16="http://schemas.microsoft.com/office/drawing/2014/main" id="{64C8B70B-947D-6B48-81D4-2D3B51F07CC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F7AABB1-22C0-9F44-AAA1-ABA92A006608}"/>
              </a:ext>
            </a:extLst>
          </p:cNvPr>
          <p:cNvPicPr>
            <a:picLocks noChangeAspect="1"/>
          </p:cNvPicPr>
          <p:nvPr/>
        </p:nvPicPr>
        <p:blipFill>
          <a:blip r:embed="rId3"/>
          <a:stretch>
            <a:fillRect/>
          </a:stretch>
        </p:blipFill>
        <p:spPr>
          <a:xfrm>
            <a:off x="1701800" y="1651794"/>
            <a:ext cx="8788400" cy="4699000"/>
          </a:xfrm>
          <a:prstGeom prst="rect">
            <a:avLst/>
          </a:prstGeom>
        </p:spPr>
      </p:pic>
    </p:spTree>
    <p:extLst>
      <p:ext uri="{BB962C8B-B14F-4D97-AF65-F5344CB8AC3E}">
        <p14:creationId xmlns:p14="http://schemas.microsoft.com/office/powerpoint/2010/main" val="402879487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65E7FB-5DA9-DE4D-A7FA-0790C15DC9C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108C93-07D3-EB49-B526-EFFAA3FC5F5A}"/>
              </a:ext>
            </a:extLst>
          </p:cNvPr>
          <p:cNvSpPr>
            <a:spLocks noGrp="1"/>
          </p:cNvSpPr>
          <p:nvPr>
            <p:ph idx="1"/>
          </p:nvPr>
        </p:nvSpPr>
        <p:spPr/>
        <p:txBody>
          <a:bodyPr/>
          <a:lstStyle/>
          <a:p>
            <a:endParaRPr kumimoji="1" lang="zh-CN" altLang="en-US"/>
          </a:p>
        </p:txBody>
      </p:sp>
      <p:pic>
        <p:nvPicPr>
          <p:cNvPr id="24578" name="Picture 2" descr="图片描述">
            <a:extLst>
              <a:ext uri="{FF2B5EF4-FFF2-40B4-BE49-F238E27FC236}">
                <a16:creationId xmlns:a16="http://schemas.microsoft.com/office/drawing/2014/main" id="{10092DF3-CAE6-BF4A-A565-BB42D3C5D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0" y="2051050"/>
            <a:ext cx="5588000" cy="275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1662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2ADAC-4AEE-EA49-AF3D-17C1A2975505}"/>
              </a:ext>
            </a:extLst>
          </p:cNvPr>
          <p:cNvSpPr>
            <a:spLocks noGrp="1"/>
          </p:cNvSpPr>
          <p:nvPr>
            <p:ph type="title"/>
          </p:nvPr>
        </p:nvSpPr>
        <p:spPr/>
        <p:txBody>
          <a:bodyPr/>
          <a:lstStyle/>
          <a:p>
            <a:r>
              <a:rPr kumimoji="1" lang="zh-CN" altLang="en-US" dirty="0"/>
              <a:t>变量修改</a:t>
            </a:r>
          </a:p>
        </p:txBody>
      </p:sp>
      <p:sp>
        <p:nvSpPr>
          <p:cNvPr id="3" name="内容占位符 2">
            <a:extLst>
              <a:ext uri="{FF2B5EF4-FFF2-40B4-BE49-F238E27FC236}">
                <a16:creationId xmlns:a16="http://schemas.microsoft.com/office/drawing/2014/main" id="{EB5C926B-7551-6546-834B-8BB093821D13}"/>
              </a:ext>
            </a:extLst>
          </p:cNvPr>
          <p:cNvSpPr>
            <a:spLocks noGrp="1"/>
          </p:cNvSpPr>
          <p:nvPr>
            <p:ph idx="1"/>
          </p:nvPr>
        </p:nvSpPr>
        <p:spPr/>
        <p:txBody>
          <a:bodyPr/>
          <a:lstStyle/>
          <a:p>
            <a:endParaRPr kumimoji="1" lang="zh-CN" altLang="en-US"/>
          </a:p>
        </p:txBody>
      </p:sp>
      <p:pic>
        <p:nvPicPr>
          <p:cNvPr id="25602" name="Picture 2">
            <a:extLst>
              <a:ext uri="{FF2B5EF4-FFF2-40B4-BE49-F238E27FC236}">
                <a16:creationId xmlns:a16="http://schemas.microsoft.com/office/drawing/2014/main" id="{C0042DD0-E9B8-8B47-83D0-7D3489EE9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11375"/>
            <a:ext cx="12192000" cy="263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76220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26C02-7AD8-BE4F-BCD6-6F269433B91C}"/>
              </a:ext>
            </a:extLst>
          </p:cNvPr>
          <p:cNvSpPr>
            <a:spLocks noGrp="1"/>
          </p:cNvSpPr>
          <p:nvPr>
            <p:ph type="title"/>
          </p:nvPr>
        </p:nvSpPr>
        <p:spPr/>
        <p:txBody>
          <a:bodyPr/>
          <a:lstStyle/>
          <a:p>
            <a:r>
              <a:rPr lang="en" altLang="zh-CN" dirty="0"/>
              <a:t>$ unset </a:t>
            </a:r>
            <a:r>
              <a:rPr lang="en" altLang="zh-CN" dirty="0" err="1"/>
              <a:t>mypath</a:t>
            </a:r>
            <a:endParaRPr kumimoji="1" lang="zh-CN" altLang="en-US" dirty="0"/>
          </a:p>
        </p:txBody>
      </p:sp>
      <p:sp>
        <p:nvSpPr>
          <p:cNvPr id="3" name="内容占位符 2">
            <a:extLst>
              <a:ext uri="{FF2B5EF4-FFF2-40B4-BE49-F238E27FC236}">
                <a16:creationId xmlns:a16="http://schemas.microsoft.com/office/drawing/2014/main" id="{62BE7448-8DAB-B34B-976C-13C1EE7E82F2}"/>
              </a:ext>
            </a:extLst>
          </p:cNvPr>
          <p:cNvSpPr>
            <a:spLocks noGrp="1"/>
          </p:cNvSpPr>
          <p:nvPr>
            <p:ph idx="1"/>
          </p:nvPr>
        </p:nvSpPr>
        <p:spPr/>
        <p:txBody>
          <a:bodyPr/>
          <a:lstStyle/>
          <a:p>
            <a:endParaRPr kumimoji="1" lang="zh-CN" altLang="en-US"/>
          </a:p>
        </p:txBody>
      </p:sp>
      <p:pic>
        <p:nvPicPr>
          <p:cNvPr id="26628" name="Picture 4" descr="图片描述">
            <a:extLst>
              <a:ext uri="{FF2B5EF4-FFF2-40B4-BE49-F238E27FC236}">
                <a16:creationId xmlns:a16="http://schemas.microsoft.com/office/drawing/2014/main" id="{A2F21369-D19C-E349-B7CA-64332009A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850" y="2819400"/>
            <a:ext cx="64643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4008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B605F2-024B-DD4E-BF40-0FD4D9C63578}"/>
              </a:ext>
            </a:extLst>
          </p:cNvPr>
          <p:cNvSpPr>
            <a:spLocks noGrp="1"/>
          </p:cNvSpPr>
          <p:nvPr>
            <p:ph type="title"/>
          </p:nvPr>
        </p:nvSpPr>
        <p:spPr/>
        <p:txBody>
          <a:bodyPr/>
          <a:lstStyle/>
          <a:p>
            <a:r>
              <a:rPr lang="en-US" altLang="zh-CN" dirty="0"/>
              <a:t>5. </a:t>
            </a:r>
            <a:r>
              <a:rPr lang="zh-CN" altLang="en-US" dirty="0"/>
              <a:t>如何让环境变量立即生效</a:t>
            </a:r>
            <a:endParaRPr kumimoji="1" lang="zh-CN" altLang="en-US" dirty="0"/>
          </a:p>
        </p:txBody>
      </p:sp>
      <p:sp>
        <p:nvSpPr>
          <p:cNvPr id="3" name="内容占位符 2">
            <a:extLst>
              <a:ext uri="{FF2B5EF4-FFF2-40B4-BE49-F238E27FC236}">
                <a16:creationId xmlns:a16="http://schemas.microsoft.com/office/drawing/2014/main" id="{2D4C734E-05DD-1146-9400-C093548BD1E1}"/>
              </a:ext>
            </a:extLst>
          </p:cNvPr>
          <p:cNvSpPr>
            <a:spLocks noGrp="1"/>
          </p:cNvSpPr>
          <p:nvPr>
            <p:ph idx="1"/>
          </p:nvPr>
        </p:nvSpPr>
        <p:spPr/>
        <p:txBody>
          <a:bodyPr/>
          <a:lstStyle/>
          <a:p>
            <a:pPr marL="0" indent="0">
              <a:buNone/>
            </a:pPr>
            <a:r>
              <a:rPr lang="en" altLang="zh-CN" dirty="0"/>
              <a:t>$ cd /home/</a:t>
            </a:r>
            <a:r>
              <a:rPr lang="en" altLang="zh-CN" dirty="0" err="1"/>
              <a:t>shiyanlou</a:t>
            </a:r>
            <a:r>
              <a:rPr lang="en" altLang="zh-CN" dirty="0"/>
              <a:t> </a:t>
            </a:r>
          </a:p>
          <a:p>
            <a:pPr marL="0" indent="0">
              <a:buNone/>
            </a:pPr>
            <a:r>
              <a:rPr lang="en" altLang="zh-CN" dirty="0"/>
              <a:t>$ source .</a:t>
            </a:r>
            <a:r>
              <a:rPr lang="en" altLang="zh-CN" dirty="0" err="1"/>
              <a:t>zshrc</a:t>
            </a:r>
            <a:endParaRPr kumimoji="1" lang="zh-CN" altLang="en-US" dirty="0"/>
          </a:p>
        </p:txBody>
      </p:sp>
    </p:spTree>
    <p:extLst>
      <p:ext uri="{BB962C8B-B14F-4D97-AF65-F5344CB8AC3E}">
        <p14:creationId xmlns:p14="http://schemas.microsoft.com/office/powerpoint/2010/main" val="285646005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B44B7-FE28-FC49-8D4F-00258FECA185}"/>
              </a:ext>
            </a:extLst>
          </p:cNvPr>
          <p:cNvSpPr>
            <a:spLocks noGrp="1"/>
          </p:cNvSpPr>
          <p:nvPr>
            <p:ph type="title"/>
          </p:nvPr>
        </p:nvSpPr>
        <p:spPr/>
        <p:txBody>
          <a:bodyPr/>
          <a:lstStyle/>
          <a:p>
            <a:r>
              <a:rPr lang="zh-CN" altLang="en-US" dirty="0"/>
              <a:t>搜索文件</a:t>
            </a:r>
            <a:endParaRPr kumimoji="1" lang="zh-CN" altLang="en-US" dirty="0"/>
          </a:p>
        </p:txBody>
      </p:sp>
      <p:sp>
        <p:nvSpPr>
          <p:cNvPr id="3" name="内容占位符 2">
            <a:extLst>
              <a:ext uri="{FF2B5EF4-FFF2-40B4-BE49-F238E27FC236}">
                <a16:creationId xmlns:a16="http://schemas.microsoft.com/office/drawing/2014/main" id="{5CEC151E-FA69-CB4E-82CD-3810061314F1}"/>
              </a:ext>
            </a:extLst>
          </p:cNvPr>
          <p:cNvSpPr>
            <a:spLocks noGrp="1"/>
          </p:cNvSpPr>
          <p:nvPr>
            <p:ph idx="1"/>
          </p:nvPr>
        </p:nvSpPr>
        <p:spPr/>
        <p:txBody>
          <a:bodyPr/>
          <a:lstStyle/>
          <a:p>
            <a:r>
              <a:rPr lang="zh-CN" altLang="en-US" dirty="0"/>
              <a:t>与搜索相关的命令常用的有 </a:t>
            </a:r>
            <a:r>
              <a:rPr lang="en" altLang="zh-CN" dirty="0" err="1"/>
              <a:t>whereis</a:t>
            </a:r>
            <a:r>
              <a:rPr lang="zh-CN" altLang="en" dirty="0"/>
              <a:t>，</a:t>
            </a:r>
            <a:r>
              <a:rPr lang="en" altLang="zh-CN" dirty="0"/>
              <a:t>which</a:t>
            </a:r>
            <a:r>
              <a:rPr lang="zh-CN" altLang="en" dirty="0"/>
              <a:t>，</a:t>
            </a:r>
            <a:r>
              <a:rPr lang="en" altLang="zh-CN" dirty="0"/>
              <a:t>find </a:t>
            </a:r>
            <a:r>
              <a:rPr lang="zh-CN" altLang="en-US" dirty="0"/>
              <a:t>和 </a:t>
            </a:r>
            <a:r>
              <a:rPr lang="en" altLang="zh-CN" dirty="0"/>
              <a:t>locate</a:t>
            </a:r>
            <a:r>
              <a:rPr lang="zh-CN" altLang="en" dirty="0"/>
              <a:t>。</a:t>
            </a:r>
            <a:endParaRPr lang="en-US" altLang="zh-CN" dirty="0"/>
          </a:p>
          <a:p>
            <a:endParaRPr kumimoji="1" lang="zh-CN" altLang="en-US" dirty="0"/>
          </a:p>
        </p:txBody>
      </p:sp>
      <p:sp>
        <p:nvSpPr>
          <p:cNvPr id="4" name="矩形 3">
            <a:extLst>
              <a:ext uri="{FF2B5EF4-FFF2-40B4-BE49-F238E27FC236}">
                <a16:creationId xmlns:a16="http://schemas.microsoft.com/office/drawing/2014/main" id="{A5C9555B-07DD-AE45-897C-95F203AA7C4F}"/>
              </a:ext>
            </a:extLst>
          </p:cNvPr>
          <p:cNvSpPr/>
          <p:nvPr/>
        </p:nvSpPr>
        <p:spPr>
          <a:xfrm>
            <a:off x="2129903" y="3678128"/>
            <a:ext cx="4738730" cy="1323439"/>
          </a:xfrm>
          <a:prstGeom prst="rect">
            <a:avLst/>
          </a:prstGeom>
        </p:spPr>
        <p:txBody>
          <a:bodyPr wrap="square">
            <a:spAutoFit/>
          </a:bodyPr>
          <a:lstStyle/>
          <a:p>
            <a:r>
              <a:rPr lang="en" altLang="zh-CN" sz="4000" dirty="0"/>
              <a:t>$ </a:t>
            </a:r>
            <a:r>
              <a:rPr lang="en" altLang="zh-CN" sz="4000" dirty="0" err="1"/>
              <a:t>whereis</a:t>
            </a:r>
            <a:r>
              <a:rPr lang="en" altLang="zh-CN" sz="4000" dirty="0"/>
              <a:t> who </a:t>
            </a:r>
          </a:p>
          <a:p>
            <a:r>
              <a:rPr lang="en" altLang="zh-CN" sz="4000" dirty="0"/>
              <a:t>$ </a:t>
            </a:r>
            <a:r>
              <a:rPr lang="en" altLang="zh-CN" sz="4000" dirty="0" err="1"/>
              <a:t>whereis</a:t>
            </a:r>
            <a:r>
              <a:rPr lang="en" altLang="zh-CN" sz="4000" dirty="0"/>
              <a:t> find</a:t>
            </a:r>
            <a:endParaRPr lang="zh-CN" altLang="en-US" sz="4000" dirty="0"/>
          </a:p>
        </p:txBody>
      </p:sp>
    </p:spTree>
    <p:extLst>
      <p:ext uri="{BB962C8B-B14F-4D97-AF65-F5344CB8AC3E}">
        <p14:creationId xmlns:p14="http://schemas.microsoft.com/office/powerpoint/2010/main" val="338499843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5EAB8-9586-2E46-982B-6FBA9B71B9F4}"/>
              </a:ext>
            </a:extLst>
          </p:cNvPr>
          <p:cNvSpPr>
            <a:spLocks noGrp="1"/>
          </p:cNvSpPr>
          <p:nvPr>
            <p:ph type="title"/>
          </p:nvPr>
        </p:nvSpPr>
        <p:spPr/>
        <p:txBody>
          <a:bodyPr/>
          <a:lstStyle/>
          <a:p>
            <a:r>
              <a:rPr lang="en" altLang="zh-CN" b="1" dirty="0"/>
              <a:t>locate</a:t>
            </a:r>
            <a:r>
              <a:rPr lang="zh-CN" altLang="en-US" b="1" dirty="0"/>
              <a:t>快而全</a:t>
            </a:r>
            <a:endParaRPr lang="zh-CN" altLang="en-US" dirty="0"/>
          </a:p>
        </p:txBody>
      </p:sp>
      <p:sp>
        <p:nvSpPr>
          <p:cNvPr id="3" name="内容占位符 2">
            <a:extLst>
              <a:ext uri="{FF2B5EF4-FFF2-40B4-BE49-F238E27FC236}">
                <a16:creationId xmlns:a16="http://schemas.microsoft.com/office/drawing/2014/main" id="{C4C9CA4E-08B7-5F4B-B362-EE08C6030759}"/>
              </a:ext>
            </a:extLst>
          </p:cNvPr>
          <p:cNvSpPr>
            <a:spLocks noGrp="1"/>
          </p:cNvSpPr>
          <p:nvPr>
            <p:ph idx="1"/>
          </p:nvPr>
        </p:nvSpPr>
        <p:spPr/>
        <p:txBody>
          <a:bodyPr/>
          <a:lstStyle/>
          <a:p>
            <a:pPr marL="0" indent="0">
              <a:buNone/>
            </a:pPr>
            <a:r>
              <a:rPr lang="en" altLang="zh-CN" dirty="0"/>
              <a:t>$ </a:t>
            </a:r>
            <a:r>
              <a:rPr lang="en" altLang="zh-CN" dirty="0" err="1"/>
              <a:t>sudo</a:t>
            </a:r>
            <a:r>
              <a:rPr lang="en" altLang="zh-CN" dirty="0"/>
              <a:t> apt-get update </a:t>
            </a:r>
          </a:p>
          <a:p>
            <a:pPr marL="0" indent="0">
              <a:buNone/>
            </a:pPr>
            <a:r>
              <a:rPr lang="en" altLang="zh-CN" dirty="0"/>
              <a:t>$ </a:t>
            </a:r>
            <a:r>
              <a:rPr lang="en" altLang="zh-CN" dirty="0" err="1"/>
              <a:t>sudo</a:t>
            </a:r>
            <a:r>
              <a:rPr lang="en" altLang="zh-CN" dirty="0"/>
              <a:t> apt-get install locate </a:t>
            </a:r>
          </a:p>
          <a:p>
            <a:pPr marL="0" indent="0">
              <a:buNone/>
            </a:pPr>
            <a:r>
              <a:rPr lang="en" altLang="zh-CN" dirty="0"/>
              <a:t>$ </a:t>
            </a:r>
            <a:r>
              <a:rPr lang="en" altLang="zh-CN" dirty="0" err="1"/>
              <a:t>sudo</a:t>
            </a:r>
            <a:r>
              <a:rPr lang="en" altLang="zh-CN" dirty="0"/>
              <a:t> </a:t>
            </a:r>
            <a:r>
              <a:rPr lang="en" altLang="zh-CN" dirty="0" err="1"/>
              <a:t>updatedb</a:t>
            </a:r>
            <a:endParaRPr kumimoji="1" lang="zh-CN" altLang="en-US" dirty="0"/>
          </a:p>
        </p:txBody>
      </p:sp>
    </p:spTree>
    <p:extLst>
      <p:ext uri="{BB962C8B-B14F-4D97-AF65-F5344CB8AC3E}">
        <p14:creationId xmlns:p14="http://schemas.microsoft.com/office/powerpoint/2010/main" val="191705551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C6B59-5CAF-9744-BA99-04F7305F5A1B}"/>
              </a:ext>
            </a:extLst>
          </p:cNvPr>
          <p:cNvSpPr>
            <a:spLocks noGrp="1"/>
          </p:cNvSpPr>
          <p:nvPr>
            <p:ph type="title"/>
          </p:nvPr>
        </p:nvSpPr>
        <p:spPr/>
        <p:txBody>
          <a:bodyPr/>
          <a:lstStyle/>
          <a:p>
            <a:r>
              <a:rPr kumimoji="1" lang="zh-CN" altLang="en-US" dirty="0"/>
              <a:t>查找</a:t>
            </a:r>
          </a:p>
        </p:txBody>
      </p:sp>
      <p:sp>
        <p:nvSpPr>
          <p:cNvPr id="3" name="内容占位符 2">
            <a:extLst>
              <a:ext uri="{FF2B5EF4-FFF2-40B4-BE49-F238E27FC236}">
                <a16:creationId xmlns:a16="http://schemas.microsoft.com/office/drawing/2014/main" id="{17C6C2E6-0995-414A-8E76-B8F4B797083F}"/>
              </a:ext>
            </a:extLst>
          </p:cNvPr>
          <p:cNvSpPr>
            <a:spLocks noGrp="1"/>
          </p:cNvSpPr>
          <p:nvPr>
            <p:ph idx="1"/>
          </p:nvPr>
        </p:nvSpPr>
        <p:spPr/>
        <p:txBody>
          <a:bodyPr/>
          <a:lstStyle/>
          <a:p>
            <a:r>
              <a:rPr lang="en" altLang="zh-CN" dirty="0"/>
              <a:t>$ locate /</a:t>
            </a:r>
            <a:r>
              <a:rPr lang="en" altLang="zh-CN" dirty="0" err="1"/>
              <a:t>etc</a:t>
            </a:r>
            <a:r>
              <a:rPr lang="en" altLang="zh-CN" dirty="0"/>
              <a:t>/</a:t>
            </a:r>
            <a:r>
              <a:rPr lang="en" altLang="zh-CN" dirty="0" err="1"/>
              <a:t>sh</a:t>
            </a:r>
            <a:endParaRPr kumimoji="1" lang="zh-CN" altLang="en-US" dirty="0"/>
          </a:p>
        </p:txBody>
      </p:sp>
      <p:pic>
        <p:nvPicPr>
          <p:cNvPr id="28674" name="Picture 2">
            <a:extLst>
              <a:ext uri="{FF2B5EF4-FFF2-40B4-BE49-F238E27FC236}">
                <a16:creationId xmlns:a16="http://schemas.microsoft.com/office/drawing/2014/main" id="{3D0CDF9A-1C34-AA43-B851-1270B5C2D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100" y="3008423"/>
            <a:ext cx="9156700" cy="568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2375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C64A78-F57D-D645-BD86-BB1107FA70A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515BEB9-32EB-2C40-87AF-58E660EE421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D80D382-BB80-4849-AC78-05B6ED31B52D}"/>
              </a:ext>
            </a:extLst>
          </p:cNvPr>
          <p:cNvPicPr>
            <a:picLocks noChangeAspect="1"/>
          </p:cNvPicPr>
          <p:nvPr/>
        </p:nvPicPr>
        <p:blipFill>
          <a:blip r:embed="rId2"/>
          <a:stretch>
            <a:fillRect/>
          </a:stretch>
        </p:blipFill>
        <p:spPr>
          <a:xfrm>
            <a:off x="2597150" y="1536700"/>
            <a:ext cx="6997700" cy="3784600"/>
          </a:xfrm>
          <a:prstGeom prst="rect">
            <a:avLst/>
          </a:prstGeom>
        </p:spPr>
      </p:pic>
    </p:spTree>
    <p:extLst>
      <p:ext uri="{BB962C8B-B14F-4D97-AF65-F5344CB8AC3E}">
        <p14:creationId xmlns:p14="http://schemas.microsoft.com/office/powerpoint/2010/main" val="119082857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D67B40-C71D-994C-93F0-BC0948E9BF79}"/>
              </a:ext>
            </a:extLst>
          </p:cNvPr>
          <p:cNvSpPr>
            <a:spLocks noGrp="1"/>
          </p:cNvSpPr>
          <p:nvPr>
            <p:ph type="title"/>
          </p:nvPr>
        </p:nvSpPr>
        <p:spPr/>
        <p:txBody>
          <a:bodyPr/>
          <a:lstStyle/>
          <a:p>
            <a:r>
              <a:rPr lang="en" altLang="zh-CN" b="1" dirty="0"/>
              <a:t>which</a:t>
            </a:r>
            <a:r>
              <a:rPr lang="zh-CN" altLang="en-US" b="1" dirty="0"/>
              <a:t>小而精</a:t>
            </a:r>
            <a:endParaRPr lang="zh-CN" altLang="en-US" dirty="0"/>
          </a:p>
        </p:txBody>
      </p:sp>
      <p:sp>
        <p:nvSpPr>
          <p:cNvPr id="3" name="内容占位符 2">
            <a:extLst>
              <a:ext uri="{FF2B5EF4-FFF2-40B4-BE49-F238E27FC236}">
                <a16:creationId xmlns:a16="http://schemas.microsoft.com/office/drawing/2014/main" id="{E6F7BEEF-9425-5A4A-9555-C86FC15214E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0909171-AFF0-2E43-9A77-B55CA6114542}"/>
              </a:ext>
            </a:extLst>
          </p:cNvPr>
          <p:cNvPicPr>
            <a:picLocks noChangeAspect="1"/>
          </p:cNvPicPr>
          <p:nvPr/>
        </p:nvPicPr>
        <p:blipFill>
          <a:blip r:embed="rId2"/>
          <a:stretch>
            <a:fillRect/>
          </a:stretch>
        </p:blipFill>
        <p:spPr>
          <a:xfrm>
            <a:off x="-1" y="2057399"/>
            <a:ext cx="15763089" cy="4619847"/>
          </a:xfrm>
          <a:prstGeom prst="rect">
            <a:avLst/>
          </a:prstGeom>
        </p:spPr>
      </p:pic>
    </p:spTree>
    <p:extLst>
      <p:ext uri="{BB962C8B-B14F-4D97-AF65-F5344CB8AC3E}">
        <p14:creationId xmlns:p14="http://schemas.microsoft.com/office/powerpoint/2010/main" val="105495351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946B41-84E9-E245-B983-5E41F3A48038}"/>
              </a:ext>
            </a:extLst>
          </p:cNvPr>
          <p:cNvSpPr>
            <a:spLocks noGrp="1"/>
          </p:cNvSpPr>
          <p:nvPr>
            <p:ph type="title"/>
          </p:nvPr>
        </p:nvSpPr>
        <p:spPr/>
        <p:txBody>
          <a:bodyPr/>
          <a:lstStyle/>
          <a:p>
            <a:r>
              <a:rPr lang="en" altLang="zh-CN" b="1" dirty="0"/>
              <a:t>find</a:t>
            </a:r>
            <a:r>
              <a:rPr lang="zh-CN" altLang="en-US" b="1" dirty="0"/>
              <a:t>精而细</a:t>
            </a:r>
            <a:endParaRPr kumimoji="1" lang="zh-CN" altLang="en-US" dirty="0"/>
          </a:p>
        </p:txBody>
      </p:sp>
      <p:sp>
        <p:nvSpPr>
          <p:cNvPr id="3" name="内容占位符 2">
            <a:extLst>
              <a:ext uri="{FF2B5EF4-FFF2-40B4-BE49-F238E27FC236}">
                <a16:creationId xmlns:a16="http://schemas.microsoft.com/office/drawing/2014/main" id="{F6B07A3F-6F73-9344-A05E-4138303C9828}"/>
              </a:ext>
            </a:extLst>
          </p:cNvPr>
          <p:cNvSpPr>
            <a:spLocks noGrp="1"/>
          </p:cNvSpPr>
          <p:nvPr>
            <p:ph idx="1"/>
          </p:nvPr>
        </p:nvSpPr>
        <p:spPr/>
        <p:txBody>
          <a:bodyPr/>
          <a:lstStyle/>
          <a:p>
            <a:r>
              <a:rPr lang="en" altLang="zh-CN" dirty="0"/>
              <a:t>$ </a:t>
            </a:r>
            <a:r>
              <a:rPr lang="en" altLang="zh-CN" dirty="0" err="1"/>
              <a:t>sudo</a:t>
            </a:r>
            <a:r>
              <a:rPr lang="en" altLang="zh-CN" dirty="0"/>
              <a:t> find /</a:t>
            </a:r>
            <a:r>
              <a:rPr lang="en" altLang="zh-CN" dirty="0" err="1"/>
              <a:t>etc</a:t>
            </a:r>
            <a:r>
              <a:rPr lang="en" altLang="zh-CN" dirty="0"/>
              <a:t>/ -name interfaces</a:t>
            </a:r>
            <a:endParaRPr kumimoji="1" lang="zh-CN" altLang="en-US" dirty="0"/>
          </a:p>
        </p:txBody>
      </p:sp>
    </p:spTree>
    <p:extLst>
      <p:ext uri="{BB962C8B-B14F-4D97-AF65-F5344CB8AC3E}">
        <p14:creationId xmlns:p14="http://schemas.microsoft.com/office/powerpoint/2010/main" val="427897262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24151-588D-924A-9113-6DB4F43F76AC}"/>
              </a:ext>
            </a:extLst>
          </p:cNvPr>
          <p:cNvSpPr>
            <a:spLocks noGrp="1"/>
          </p:cNvSpPr>
          <p:nvPr>
            <p:ph type="title"/>
          </p:nvPr>
        </p:nvSpPr>
        <p:spPr/>
        <p:txBody>
          <a:bodyPr/>
          <a:lstStyle/>
          <a:p>
            <a:r>
              <a:rPr kumimoji="1" lang="zh-CN" altLang="en-US" dirty="0"/>
              <a:t>五种方式使用</a:t>
            </a:r>
            <a:r>
              <a:rPr kumimoji="1" lang="en-US" altLang="zh-CN" dirty="0"/>
              <a:t>find</a:t>
            </a:r>
            <a:r>
              <a:rPr kumimoji="1" lang="zh-CN" altLang="en-US" dirty="0"/>
              <a:t> 第一种名称</a:t>
            </a:r>
          </a:p>
        </p:txBody>
      </p:sp>
      <p:sp>
        <p:nvSpPr>
          <p:cNvPr id="3" name="内容占位符 2">
            <a:extLst>
              <a:ext uri="{FF2B5EF4-FFF2-40B4-BE49-F238E27FC236}">
                <a16:creationId xmlns:a16="http://schemas.microsoft.com/office/drawing/2014/main" id="{B69ED25A-A522-4C43-AED1-883E3DE1DBCB}"/>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66576855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FEFEB-6CA8-E040-9C45-744DC9839350}"/>
              </a:ext>
            </a:extLst>
          </p:cNvPr>
          <p:cNvSpPr>
            <a:spLocks noGrp="1"/>
          </p:cNvSpPr>
          <p:nvPr>
            <p:ph type="title"/>
          </p:nvPr>
        </p:nvSpPr>
        <p:spPr/>
        <p:txBody>
          <a:bodyPr/>
          <a:lstStyle/>
          <a:p>
            <a:r>
              <a:rPr lang="zh-CN" altLang="en-US" dirty="0"/>
              <a:t>在当前工作目录中查找名称为</a:t>
            </a:r>
            <a:r>
              <a:rPr lang="en" altLang="zh-CN" dirty="0" err="1"/>
              <a:t>test.c</a:t>
            </a:r>
            <a:r>
              <a:rPr lang="zh-CN" altLang="en-US" dirty="0"/>
              <a:t>的所有文件。</a:t>
            </a:r>
            <a:endParaRPr kumimoji="1" lang="zh-CN" altLang="en-US" dirty="0"/>
          </a:p>
        </p:txBody>
      </p:sp>
      <p:sp>
        <p:nvSpPr>
          <p:cNvPr id="3" name="内容占位符 2">
            <a:extLst>
              <a:ext uri="{FF2B5EF4-FFF2-40B4-BE49-F238E27FC236}">
                <a16:creationId xmlns:a16="http://schemas.microsoft.com/office/drawing/2014/main" id="{31E6B4A6-A3A1-9548-B618-4F61254BB2D5}"/>
              </a:ext>
            </a:extLst>
          </p:cNvPr>
          <p:cNvSpPr>
            <a:spLocks noGrp="1"/>
          </p:cNvSpPr>
          <p:nvPr>
            <p:ph idx="1"/>
          </p:nvPr>
        </p:nvSpPr>
        <p:spPr/>
        <p:txBody>
          <a:bodyPr/>
          <a:lstStyle/>
          <a:p>
            <a:r>
              <a:rPr kumimoji="1" lang="en-US" altLang="zh-CN" dirty="0"/>
              <a:t>find</a:t>
            </a:r>
            <a:r>
              <a:rPr kumimoji="1" lang="zh-CN" altLang="en-US" dirty="0"/>
              <a:t> </a:t>
            </a:r>
            <a:r>
              <a:rPr kumimoji="1" lang="en-US" altLang="zh-CN" dirty="0" err="1"/>
              <a:t>test.c</a:t>
            </a:r>
            <a:endParaRPr kumimoji="1" lang="en-US" altLang="zh-CN" dirty="0"/>
          </a:p>
          <a:p>
            <a:r>
              <a:rPr kumimoji="1" lang="en-US" altLang="zh-CN" dirty="0"/>
              <a:t>find</a:t>
            </a:r>
            <a:r>
              <a:rPr kumimoji="1" lang="zh-CN" altLang="en-US" dirty="0"/>
              <a:t> *</a:t>
            </a:r>
            <a:r>
              <a:rPr kumimoji="1" lang="en-US" altLang="zh-CN" dirty="0"/>
              <a:t>.c</a:t>
            </a:r>
          </a:p>
          <a:p>
            <a:endParaRPr kumimoji="1" lang="en-US" altLang="zh-CN" dirty="0"/>
          </a:p>
          <a:p>
            <a:r>
              <a:rPr kumimoji="1" lang="zh-CN" altLang="en-US" dirty="0"/>
              <a:t>在</a:t>
            </a:r>
            <a:r>
              <a:rPr kumimoji="1" lang="en-US" altLang="zh-CN" dirty="0"/>
              <a:t>home</a:t>
            </a:r>
            <a:r>
              <a:rPr kumimoji="1" lang="zh-CN" altLang="en-US" dirty="0"/>
              <a:t>路径</a:t>
            </a:r>
          </a:p>
        </p:txBody>
      </p:sp>
    </p:spTree>
    <p:extLst>
      <p:ext uri="{BB962C8B-B14F-4D97-AF65-F5344CB8AC3E}">
        <p14:creationId xmlns:p14="http://schemas.microsoft.com/office/powerpoint/2010/main" val="427844305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59758-CD73-C848-A1D8-143BE6405FB1}"/>
              </a:ext>
            </a:extLst>
          </p:cNvPr>
          <p:cNvSpPr>
            <a:spLocks noGrp="1"/>
          </p:cNvSpPr>
          <p:nvPr>
            <p:ph type="title"/>
          </p:nvPr>
        </p:nvSpPr>
        <p:spPr/>
        <p:txBody>
          <a:bodyPr/>
          <a:lstStyle/>
          <a:p>
            <a:r>
              <a:rPr kumimoji="1" lang="zh-CN" altLang="en-US" dirty="0"/>
              <a:t>跨越文件夹搜索</a:t>
            </a:r>
          </a:p>
        </p:txBody>
      </p:sp>
      <p:pic>
        <p:nvPicPr>
          <p:cNvPr id="4" name="图片 3">
            <a:extLst>
              <a:ext uri="{FF2B5EF4-FFF2-40B4-BE49-F238E27FC236}">
                <a16:creationId xmlns:a16="http://schemas.microsoft.com/office/drawing/2014/main" id="{979B9B0F-3195-7D46-9BBB-8619CD9D2C38}"/>
              </a:ext>
            </a:extLst>
          </p:cNvPr>
          <p:cNvPicPr>
            <a:picLocks noChangeAspect="1"/>
          </p:cNvPicPr>
          <p:nvPr/>
        </p:nvPicPr>
        <p:blipFill>
          <a:blip r:embed="rId3"/>
          <a:stretch>
            <a:fillRect/>
          </a:stretch>
        </p:blipFill>
        <p:spPr>
          <a:xfrm>
            <a:off x="1254789" y="1574799"/>
            <a:ext cx="10189847" cy="4918075"/>
          </a:xfrm>
          <a:prstGeom prst="rect">
            <a:avLst/>
          </a:prstGeom>
        </p:spPr>
      </p:pic>
    </p:spTree>
    <p:extLst>
      <p:ext uri="{BB962C8B-B14F-4D97-AF65-F5344CB8AC3E}">
        <p14:creationId xmlns:p14="http://schemas.microsoft.com/office/powerpoint/2010/main" val="281739756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D3DAF-B185-1B4A-8C8E-DD99489057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9DBCBA-18F4-D345-BA6E-68C143DB65D1}"/>
              </a:ext>
            </a:extLst>
          </p:cNvPr>
          <p:cNvSpPr>
            <a:spLocks noGrp="1"/>
          </p:cNvSpPr>
          <p:nvPr>
            <p:ph idx="1"/>
          </p:nvPr>
        </p:nvSpPr>
        <p:spPr/>
        <p:txBody>
          <a:bodyPr/>
          <a:lstStyle/>
          <a:p>
            <a:endParaRPr kumimoji="1" lang="zh-CN" altLang="en-US"/>
          </a:p>
        </p:txBody>
      </p:sp>
      <p:pic>
        <p:nvPicPr>
          <p:cNvPr id="32770" name="Picture 2">
            <a:extLst>
              <a:ext uri="{FF2B5EF4-FFF2-40B4-BE49-F238E27FC236}">
                <a16:creationId xmlns:a16="http://schemas.microsoft.com/office/drawing/2014/main" id="{043E925B-B077-F64C-8560-C7B3CD5A9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9819" y="1490182"/>
            <a:ext cx="7925718" cy="1938818"/>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a:extLst>
              <a:ext uri="{FF2B5EF4-FFF2-40B4-BE49-F238E27FC236}">
                <a16:creationId xmlns:a16="http://schemas.microsoft.com/office/drawing/2014/main" id="{CDF07873-0D7D-1844-96A9-280692F6C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9819" y="3563936"/>
            <a:ext cx="9630956" cy="274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62859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C16321-7819-0840-9F23-76CD3648CA9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FC0A29-6DB8-6D4A-A8F0-A0F72FC23BAA}"/>
              </a:ext>
            </a:extLst>
          </p:cNvPr>
          <p:cNvSpPr>
            <a:spLocks noGrp="1"/>
          </p:cNvSpPr>
          <p:nvPr>
            <p:ph idx="1"/>
          </p:nvPr>
        </p:nvSpPr>
        <p:spPr/>
        <p:txBody>
          <a:bodyPr/>
          <a:lstStyle/>
          <a:p>
            <a:endParaRPr kumimoji="1" lang="zh-CN" altLang="en-US"/>
          </a:p>
        </p:txBody>
      </p:sp>
      <p:pic>
        <p:nvPicPr>
          <p:cNvPr id="33794" name="Picture 2">
            <a:extLst>
              <a:ext uri="{FF2B5EF4-FFF2-40B4-BE49-F238E27FC236}">
                <a16:creationId xmlns:a16="http://schemas.microsoft.com/office/drawing/2014/main" id="{18C9A3C0-7885-9847-9FF8-EA2B084AE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285" y="2215559"/>
            <a:ext cx="7464357" cy="506376"/>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a:extLst>
              <a:ext uri="{FF2B5EF4-FFF2-40B4-BE49-F238E27FC236}">
                <a16:creationId xmlns:a16="http://schemas.microsoft.com/office/drawing/2014/main" id="{B6D40C35-160E-7641-A580-5FFEACAE7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317" y="3429000"/>
            <a:ext cx="8568292" cy="1527840"/>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a:extLst>
              <a:ext uri="{FF2B5EF4-FFF2-40B4-BE49-F238E27FC236}">
                <a16:creationId xmlns:a16="http://schemas.microsoft.com/office/drawing/2014/main" id="{858E158A-BCC7-1344-BB37-330B008F4C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7100" y="5171300"/>
            <a:ext cx="52578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901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58C4E-D310-7949-B419-8C981CB866B9}"/>
              </a:ext>
            </a:extLst>
          </p:cNvPr>
          <p:cNvSpPr>
            <a:spLocks noGrp="1"/>
          </p:cNvSpPr>
          <p:nvPr>
            <p:ph type="title"/>
          </p:nvPr>
        </p:nvSpPr>
        <p:spPr/>
        <p:txBody>
          <a:bodyPr/>
          <a:lstStyle/>
          <a:p>
            <a:r>
              <a:rPr lang="zh-CN" altLang="en-US" b="1" dirty="0"/>
              <a:t>第二部分 </a:t>
            </a:r>
            <a:r>
              <a:rPr lang="en-US" altLang="zh-CN" b="1" dirty="0"/>
              <a:t>- </a:t>
            </a:r>
            <a:r>
              <a:rPr lang="zh-CN" altLang="en-US" b="1" dirty="0"/>
              <a:t>根据他们的权限查找文件</a:t>
            </a:r>
            <a:endParaRPr kumimoji="1" lang="zh-CN" altLang="en-US" dirty="0"/>
          </a:p>
        </p:txBody>
      </p:sp>
      <p:sp>
        <p:nvSpPr>
          <p:cNvPr id="3" name="内容占位符 2">
            <a:extLst>
              <a:ext uri="{FF2B5EF4-FFF2-40B4-BE49-F238E27FC236}">
                <a16:creationId xmlns:a16="http://schemas.microsoft.com/office/drawing/2014/main" id="{127721B0-ED2F-4F4B-B0B8-2BA8CC483D3E}"/>
              </a:ext>
            </a:extLst>
          </p:cNvPr>
          <p:cNvSpPr>
            <a:spLocks noGrp="1"/>
          </p:cNvSpPr>
          <p:nvPr>
            <p:ph idx="1"/>
          </p:nvPr>
        </p:nvSpPr>
        <p:spPr/>
        <p:txBody>
          <a:bodyPr/>
          <a:lstStyle/>
          <a:p>
            <a:endParaRPr kumimoji="1" lang="zh-CN" altLang="en-US"/>
          </a:p>
        </p:txBody>
      </p:sp>
      <p:pic>
        <p:nvPicPr>
          <p:cNvPr id="34818" name="Picture 2">
            <a:extLst>
              <a:ext uri="{FF2B5EF4-FFF2-40B4-BE49-F238E27FC236}">
                <a16:creationId xmlns:a16="http://schemas.microsoft.com/office/drawing/2014/main" id="{B9B4BBEF-95F7-A340-9125-E4C30BFE0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3665" y="2387599"/>
            <a:ext cx="9452546" cy="3460307"/>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a:extLst>
              <a:ext uri="{FF2B5EF4-FFF2-40B4-BE49-F238E27FC236}">
                <a16:creationId xmlns:a16="http://schemas.microsoft.com/office/drawing/2014/main" id="{344D8786-80AA-8F4B-93E3-DB335663D8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5915" y="6176963"/>
            <a:ext cx="5245100" cy="36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18315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0D90A4-916A-1241-8D98-9B430B5864E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79E99E4-39F8-114A-987C-54ADDCD89019}"/>
              </a:ext>
            </a:extLst>
          </p:cNvPr>
          <p:cNvSpPr>
            <a:spLocks noGrp="1"/>
          </p:cNvSpPr>
          <p:nvPr>
            <p:ph idx="1"/>
          </p:nvPr>
        </p:nvSpPr>
        <p:spPr/>
        <p:txBody>
          <a:bodyPr/>
          <a:lstStyle/>
          <a:p>
            <a:endParaRPr kumimoji="1" lang="zh-CN" altLang="en-US"/>
          </a:p>
        </p:txBody>
      </p:sp>
      <p:pic>
        <p:nvPicPr>
          <p:cNvPr id="35842" name="Picture 2" descr="preview">
            <a:extLst>
              <a:ext uri="{FF2B5EF4-FFF2-40B4-BE49-F238E27FC236}">
                <a16:creationId xmlns:a16="http://schemas.microsoft.com/office/drawing/2014/main" id="{E754BE03-8F13-A743-8E4F-5A832CE14D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437" y="1547148"/>
            <a:ext cx="72644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35844" name="Picture 4">
            <a:extLst>
              <a:ext uri="{FF2B5EF4-FFF2-40B4-BE49-F238E27FC236}">
                <a16:creationId xmlns:a16="http://schemas.microsoft.com/office/drawing/2014/main" id="{79BE6C16-DE24-0147-87E8-93C9FBF8CA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165" y="4716463"/>
            <a:ext cx="5562600" cy="146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23878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F5726-E53E-EF43-80E4-F7C532A3DE48}"/>
              </a:ext>
            </a:extLst>
          </p:cNvPr>
          <p:cNvSpPr>
            <a:spLocks noGrp="1"/>
          </p:cNvSpPr>
          <p:nvPr>
            <p:ph type="title"/>
          </p:nvPr>
        </p:nvSpPr>
        <p:spPr>
          <a:xfrm>
            <a:off x="-2520577" y="2571270"/>
            <a:ext cx="15319043" cy="2430040"/>
          </a:xfrm>
        </p:spPr>
        <p:txBody>
          <a:bodyPr/>
          <a:lstStyle/>
          <a:p>
            <a:r>
              <a:rPr kumimoji="1" lang="zh-CN" altLang="en-US" dirty="0"/>
              <a:t> </a:t>
            </a:r>
          </a:p>
        </p:txBody>
      </p:sp>
      <p:sp>
        <p:nvSpPr>
          <p:cNvPr id="3" name="内容占位符 2">
            <a:extLst>
              <a:ext uri="{FF2B5EF4-FFF2-40B4-BE49-F238E27FC236}">
                <a16:creationId xmlns:a16="http://schemas.microsoft.com/office/drawing/2014/main" id="{9DF1CF2F-20C8-AE44-AB9B-71D501575A29}"/>
              </a:ext>
            </a:extLst>
          </p:cNvPr>
          <p:cNvSpPr>
            <a:spLocks noGrp="1"/>
          </p:cNvSpPr>
          <p:nvPr>
            <p:ph idx="1"/>
          </p:nvPr>
        </p:nvSpPr>
        <p:spPr/>
        <p:txBody>
          <a:bodyPr/>
          <a:lstStyle/>
          <a:p>
            <a:endParaRPr kumimoji="1" lang="zh-CN" altLang="en-US" dirty="0"/>
          </a:p>
        </p:txBody>
      </p:sp>
      <p:pic>
        <p:nvPicPr>
          <p:cNvPr id="36866" name="Picture 2">
            <a:extLst>
              <a:ext uri="{FF2B5EF4-FFF2-40B4-BE49-F238E27FC236}">
                <a16:creationId xmlns:a16="http://schemas.microsoft.com/office/drawing/2014/main" id="{3F3321A8-6687-5E4E-B101-69EB3DBA1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23" y="301073"/>
            <a:ext cx="10611342" cy="69779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a:extLst>
              <a:ext uri="{FF2B5EF4-FFF2-40B4-BE49-F238E27FC236}">
                <a16:creationId xmlns:a16="http://schemas.microsoft.com/office/drawing/2014/main" id="{F9C6E60F-7D2E-0449-B060-4E3844978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23" y="1560199"/>
            <a:ext cx="11404718" cy="971993"/>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preview">
            <a:extLst>
              <a:ext uri="{FF2B5EF4-FFF2-40B4-BE49-F238E27FC236}">
                <a16:creationId xmlns:a16="http://schemas.microsoft.com/office/drawing/2014/main" id="{9DCA5D6C-ED3E-C249-A9CD-061D96CE7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56276"/>
            <a:ext cx="9871489" cy="745018"/>
          </a:xfrm>
          <a:prstGeom prst="rect">
            <a:avLst/>
          </a:prstGeom>
          <a:noFill/>
          <a:extLst>
            <a:ext uri="{909E8E84-426E-40DD-AFC4-6F175D3DCCD1}">
              <a14:hiddenFill xmlns:a14="http://schemas.microsoft.com/office/drawing/2010/main">
                <a:solidFill>
                  <a:srgbClr val="FFFFFF"/>
                </a:solidFill>
              </a14:hiddenFill>
            </a:ext>
          </a:extLst>
        </p:spPr>
      </p:pic>
      <p:pic>
        <p:nvPicPr>
          <p:cNvPr id="36874" name="Picture 10">
            <a:extLst>
              <a:ext uri="{FF2B5EF4-FFF2-40B4-BE49-F238E27FC236}">
                <a16:creationId xmlns:a16="http://schemas.microsoft.com/office/drawing/2014/main" id="{645BB78D-DF5A-1E4F-8ACD-F0BE7EBCC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594" y="4456187"/>
            <a:ext cx="10275354" cy="2100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417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11AFC8-DF3F-2042-8D77-13531BC3E13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E7EEFA6-E60B-9C41-AD53-206D5F3DC75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913CAD2-5A17-E54F-88DC-C7461A132EA1}"/>
              </a:ext>
            </a:extLst>
          </p:cNvPr>
          <p:cNvPicPr>
            <a:picLocks noChangeAspect="1"/>
          </p:cNvPicPr>
          <p:nvPr/>
        </p:nvPicPr>
        <p:blipFill>
          <a:blip r:embed="rId3"/>
          <a:stretch>
            <a:fillRect/>
          </a:stretch>
        </p:blipFill>
        <p:spPr>
          <a:xfrm>
            <a:off x="202481" y="182562"/>
            <a:ext cx="17975012" cy="6492875"/>
          </a:xfrm>
          <a:prstGeom prst="rect">
            <a:avLst/>
          </a:prstGeom>
        </p:spPr>
      </p:pic>
    </p:spTree>
    <p:extLst>
      <p:ext uri="{BB962C8B-B14F-4D97-AF65-F5344CB8AC3E}">
        <p14:creationId xmlns:p14="http://schemas.microsoft.com/office/powerpoint/2010/main" val="165165223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49ECC-AA6D-7042-8632-F5B0289C4D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AD7D33-D167-664A-8B7D-B018FCA59A36}"/>
              </a:ext>
            </a:extLst>
          </p:cNvPr>
          <p:cNvSpPr>
            <a:spLocks noGrp="1"/>
          </p:cNvSpPr>
          <p:nvPr>
            <p:ph idx="1"/>
          </p:nvPr>
        </p:nvSpPr>
        <p:spPr/>
        <p:txBody>
          <a:bodyPr/>
          <a:lstStyle/>
          <a:p>
            <a:endParaRPr kumimoji="1" lang="zh-CN" altLang="en-US"/>
          </a:p>
        </p:txBody>
      </p:sp>
      <p:pic>
        <p:nvPicPr>
          <p:cNvPr id="37890" name="Picture 2">
            <a:extLst>
              <a:ext uri="{FF2B5EF4-FFF2-40B4-BE49-F238E27FC236}">
                <a16:creationId xmlns:a16="http://schemas.microsoft.com/office/drawing/2014/main" id="{08E132FB-A724-634B-8F3F-D13BB06A3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22286"/>
            <a:ext cx="10986058" cy="817415"/>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a:extLst>
              <a:ext uri="{FF2B5EF4-FFF2-40B4-BE49-F238E27FC236}">
                <a16:creationId xmlns:a16="http://schemas.microsoft.com/office/drawing/2014/main" id="{010F9658-1582-D64A-A225-6FE619159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35058"/>
            <a:ext cx="9038266" cy="570171"/>
          </a:xfrm>
          <a:prstGeom prst="rect">
            <a:avLst/>
          </a:prstGeom>
          <a:noFill/>
          <a:extLst>
            <a:ext uri="{909E8E84-426E-40DD-AFC4-6F175D3DCCD1}">
              <a14:hiddenFill xmlns:a14="http://schemas.microsoft.com/office/drawing/2010/main">
                <a:solidFill>
                  <a:srgbClr val="FFFFFF"/>
                </a:solidFill>
              </a14:hiddenFill>
            </a:ext>
          </a:extLst>
        </p:spPr>
      </p:pic>
      <p:pic>
        <p:nvPicPr>
          <p:cNvPr id="37894" name="Picture 6">
            <a:extLst>
              <a:ext uri="{FF2B5EF4-FFF2-40B4-BE49-F238E27FC236}">
                <a16:creationId xmlns:a16="http://schemas.microsoft.com/office/drawing/2014/main" id="{D29F7BEC-7453-C94A-A517-1AABDC0F7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56" y="2919827"/>
            <a:ext cx="11167850" cy="1018345"/>
          </a:xfrm>
          <a:prstGeom prst="rect">
            <a:avLst/>
          </a:prstGeom>
          <a:noFill/>
          <a:extLst>
            <a:ext uri="{909E8E84-426E-40DD-AFC4-6F175D3DCCD1}">
              <a14:hiddenFill xmlns:a14="http://schemas.microsoft.com/office/drawing/2010/main">
                <a:solidFill>
                  <a:srgbClr val="FFFFFF"/>
                </a:solidFill>
              </a14:hiddenFill>
            </a:ext>
          </a:extLst>
        </p:spPr>
      </p:pic>
      <p:pic>
        <p:nvPicPr>
          <p:cNvPr id="37896" name="Picture 8">
            <a:extLst>
              <a:ext uri="{FF2B5EF4-FFF2-40B4-BE49-F238E27FC236}">
                <a16:creationId xmlns:a16="http://schemas.microsoft.com/office/drawing/2014/main" id="{4D118D52-765B-C645-A61F-39777D052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288620"/>
            <a:ext cx="10487362" cy="9172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053C9CA-5FD9-954F-A097-12A1B208D2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580" y="5691005"/>
            <a:ext cx="10728601" cy="1000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07463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B749D-3D61-474B-BF66-78325E3C7063}"/>
              </a:ext>
            </a:extLst>
          </p:cNvPr>
          <p:cNvSpPr>
            <a:spLocks noGrp="1"/>
          </p:cNvSpPr>
          <p:nvPr>
            <p:ph type="title"/>
          </p:nvPr>
        </p:nvSpPr>
        <p:spPr/>
        <p:txBody>
          <a:bodyPr/>
          <a:lstStyle/>
          <a:p>
            <a:r>
              <a:rPr kumimoji="1" lang="zh-CN" altLang="en-US" dirty="0"/>
              <a:t>根据大小</a:t>
            </a:r>
          </a:p>
        </p:txBody>
      </p:sp>
      <p:sp>
        <p:nvSpPr>
          <p:cNvPr id="3" name="内容占位符 2">
            <a:extLst>
              <a:ext uri="{FF2B5EF4-FFF2-40B4-BE49-F238E27FC236}">
                <a16:creationId xmlns:a16="http://schemas.microsoft.com/office/drawing/2014/main" id="{A1D17101-E843-7345-AF8D-D71651F5C32A}"/>
              </a:ext>
            </a:extLst>
          </p:cNvPr>
          <p:cNvSpPr>
            <a:spLocks noGrp="1"/>
          </p:cNvSpPr>
          <p:nvPr>
            <p:ph idx="1"/>
          </p:nvPr>
        </p:nvSpPr>
        <p:spPr/>
        <p:txBody>
          <a:bodyPr/>
          <a:lstStyle/>
          <a:p>
            <a:endParaRPr kumimoji="1" lang="zh-CN" altLang="en-US" dirty="0"/>
          </a:p>
        </p:txBody>
      </p:sp>
      <p:pic>
        <p:nvPicPr>
          <p:cNvPr id="38916" name="Picture 4">
            <a:extLst>
              <a:ext uri="{FF2B5EF4-FFF2-40B4-BE49-F238E27FC236}">
                <a16:creationId xmlns:a16="http://schemas.microsoft.com/office/drawing/2014/main" id="{EA435455-87C2-A948-8BA9-4E1EA341A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90687"/>
            <a:ext cx="9651152" cy="882391"/>
          </a:xfrm>
          <a:prstGeom prst="rect">
            <a:avLst/>
          </a:prstGeom>
          <a:noFill/>
          <a:extLst>
            <a:ext uri="{909E8E84-426E-40DD-AFC4-6F175D3DCCD1}">
              <a14:hiddenFill xmlns:a14="http://schemas.microsoft.com/office/drawing/2010/main">
                <a:solidFill>
                  <a:srgbClr val="FFFFFF"/>
                </a:solidFill>
              </a14:hiddenFill>
            </a:ext>
          </a:extLst>
        </p:spPr>
      </p:pic>
      <p:pic>
        <p:nvPicPr>
          <p:cNvPr id="38918" name="Picture 6" descr="preview">
            <a:extLst>
              <a:ext uri="{FF2B5EF4-FFF2-40B4-BE49-F238E27FC236}">
                <a16:creationId xmlns:a16="http://schemas.microsoft.com/office/drawing/2014/main" id="{95BE5212-A4C0-914F-A9F3-3DE6F2A9F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9689" y="3022600"/>
            <a:ext cx="5473700" cy="444500"/>
          </a:xfrm>
          <a:prstGeom prst="rect">
            <a:avLst/>
          </a:prstGeom>
          <a:noFill/>
          <a:extLst>
            <a:ext uri="{909E8E84-426E-40DD-AFC4-6F175D3DCCD1}">
              <a14:hiddenFill xmlns:a14="http://schemas.microsoft.com/office/drawing/2010/main">
                <a:solidFill>
                  <a:srgbClr val="FFFFFF"/>
                </a:solidFill>
              </a14:hiddenFill>
            </a:ext>
          </a:extLst>
        </p:spPr>
      </p:pic>
      <p:pic>
        <p:nvPicPr>
          <p:cNvPr id="38920" name="Picture 8">
            <a:extLst>
              <a:ext uri="{FF2B5EF4-FFF2-40B4-BE49-F238E27FC236}">
                <a16:creationId xmlns:a16="http://schemas.microsoft.com/office/drawing/2014/main" id="{00E6BC23-048F-7347-9C0E-14ED6364C2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924" y="4637881"/>
            <a:ext cx="6311900" cy="368300"/>
          </a:xfrm>
          <a:prstGeom prst="rect">
            <a:avLst/>
          </a:prstGeom>
          <a:noFill/>
          <a:extLst>
            <a:ext uri="{909E8E84-426E-40DD-AFC4-6F175D3DCCD1}">
              <a14:hiddenFill xmlns:a14="http://schemas.microsoft.com/office/drawing/2010/main">
                <a:solidFill>
                  <a:srgbClr val="FFFFFF"/>
                </a:solidFill>
              </a14:hiddenFill>
            </a:ext>
          </a:extLst>
        </p:spPr>
      </p:pic>
      <p:pic>
        <p:nvPicPr>
          <p:cNvPr id="38922" name="Picture 10">
            <a:extLst>
              <a:ext uri="{FF2B5EF4-FFF2-40B4-BE49-F238E27FC236}">
                <a16:creationId xmlns:a16="http://schemas.microsoft.com/office/drawing/2014/main" id="{7D96650B-E6F9-CC4B-BFAC-DE2381287E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4876" y="5872162"/>
            <a:ext cx="7797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626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8916E4-F951-4344-8911-AB70D2971E83}"/>
              </a:ext>
            </a:extLst>
          </p:cNvPr>
          <p:cNvSpPr>
            <a:spLocks noGrp="1"/>
          </p:cNvSpPr>
          <p:nvPr>
            <p:ph type="title"/>
          </p:nvPr>
        </p:nvSpPr>
        <p:spPr/>
        <p:txBody>
          <a:bodyPr/>
          <a:lstStyle/>
          <a:p>
            <a:r>
              <a:rPr lang="en" altLang="zh-CN" dirty="0"/>
              <a:t>$ find ~ -</a:t>
            </a:r>
            <a:r>
              <a:rPr lang="en" altLang="zh-CN" dirty="0" err="1"/>
              <a:t>mtime</a:t>
            </a:r>
            <a:r>
              <a:rPr lang="en" altLang="zh-CN" dirty="0"/>
              <a:t> 0</a:t>
            </a:r>
            <a:endParaRPr kumimoji="1" lang="zh-CN" altLang="en-US" dirty="0"/>
          </a:p>
        </p:txBody>
      </p:sp>
      <p:sp>
        <p:nvSpPr>
          <p:cNvPr id="3" name="内容占位符 2">
            <a:extLst>
              <a:ext uri="{FF2B5EF4-FFF2-40B4-BE49-F238E27FC236}">
                <a16:creationId xmlns:a16="http://schemas.microsoft.com/office/drawing/2014/main" id="{D6730599-5AA3-374E-B3BD-76BB710A6576}"/>
              </a:ext>
            </a:extLst>
          </p:cNvPr>
          <p:cNvSpPr>
            <a:spLocks noGrp="1"/>
          </p:cNvSpPr>
          <p:nvPr>
            <p:ph idx="1"/>
          </p:nvPr>
        </p:nvSpPr>
        <p:spPr/>
        <p:txBody>
          <a:bodyPr/>
          <a:lstStyle/>
          <a:p>
            <a:endParaRPr kumimoji="1" lang="zh-CN" altLang="en-US"/>
          </a:p>
        </p:txBody>
      </p:sp>
      <p:pic>
        <p:nvPicPr>
          <p:cNvPr id="29698" name="Picture 2">
            <a:extLst>
              <a:ext uri="{FF2B5EF4-FFF2-40B4-BE49-F238E27FC236}">
                <a16:creationId xmlns:a16="http://schemas.microsoft.com/office/drawing/2014/main" id="{44C6F1CF-32E2-1A47-A811-249B4AADE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25625"/>
            <a:ext cx="9029700" cy="54356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450D7710-4A88-154C-9CA8-BE4004E3FF51}"/>
              </a:ext>
            </a:extLst>
          </p:cNvPr>
          <p:cNvPicPr>
            <a:picLocks noChangeAspect="1"/>
          </p:cNvPicPr>
          <p:nvPr/>
        </p:nvPicPr>
        <p:blipFill>
          <a:blip r:embed="rId4"/>
          <a:stretch>
            <a:fillRect/>
          </a:stretch>
        </p:blipFill>
        <p:spPr>
          <a:xfrm>
            <a:off x="7021624" y="215900"/>
            <a:ext cx="4826000" cy="6642100"/>
          </a:xfrm>
          <a:prstGeom prst="rect">
            <a:avLst/>
          </a:prstGeom>
        </p:spPr>
      </p:pic>
    </p:spTree>
    <p:extLst>
      <p:ext uri="{BB962C8B-B14F-4D97-AF65-F5344CB8AC3E}">
        <p14:creationId xmlns:p14="http://schemas.microsoft.com/office/powerpoint/2010/main" val="193549080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E2226-D3F3-C243-BDB5-CCFE00153068}"/>
              </a:ext>
            </a:extLst>
          </p:cNvPr>
          <p:cNvSpPr>
            <a:spLocks noGrp="1"/>
          </p:cNvSpPr>
          <p:nvPr>
            <p:ph type="title"/>
          </p:nvPr>
        </p:nvSpPr>
        <p:spPr/>
        <p:txBody>
          <a:bodyPr/>
          <a:lstStyle/>
          <a:p>
            <a:r>
              <a:rPr lang="en" altLang="zh-CN" dirty="0"/>
              <a:t>$ find ~ -newer /</a:t>
            </a:r>
            <a:r>
              <a:rPr lang="en" altLang="zh-CN" dirty="0" err="1"/>
              <a:t>etc</a:t>
            </a:r>
            <a:endParaRPr kumimoji="1" lang="zh-CN" altLang="en-US" dirty="0"/>
          </a:p>
        </p:txBody>
      </p:sp>
      <p:sp>
        <p:nvSpPr>
          <p:cNvPr id="3" name="内容占位符 2">
            <a:extLst>
              <a:ext uri="{FF2B5EF4-FFF2-40B4-BE49-F238E27FC236}">
                <a16:creationId xmlns:a16="http://schemas.microsoft.com/office/drawing/2014/main" id="{CE957F90-6409-B34D-A2B4-9FA83FA3B66B}"/>
              </a:ext>
            </a:extLst>
          </p:cNvPr>
          <p:cNvSpPr>
            <a:spLocks noGrp="1"/>
          </p:cNvSpPr>
          <p:nvPr>
            <p:ph idx="1"/>
          </p:nvPr>
        </p:nvSpPr>
        <p:spPr/>
        <p:txBody>
          <a:bodyPr/>
          <a:lstStyle/>
          <a:p>
            <a:endParaRPr kumimoji="1" lang="zh-CN" altLang="en-US"/>
          </a:p>
        </p:txBody>
      </p:sp>
      <p:pic>
        <p:nvPicPr>
          <p:cNvPr id="30722" name="Picture 2">
            <a:extLst>
              <a:ext uri="{FF2B5EF4-FFF2-40B4-BE49-F238E27FC236}">
                <a16:creationId xmlns:a16="http://schemas.microsoft.com/office/drawing/2014/main" id="{0708F2B5-CA64-8B42-BE94-0B90DCF31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1750" y="1690688"/>
            <a:ext cx="9588500" cy="599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58321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950317-BC01-054C-9873-6BE247D37FB5}"/>
              </a:ext>
            </a:extLst>
          </p:cNvPr>
          <p:cNvSpPr>
            <a:spLocks noGrp="1"/>
          </p:cNvSpPr>
          <p:nvPr>
            <p:ph type="title"/>
          </p:nvPr>
        </p:nvSpPr>
        <p:spPr/>
        <p:txBody>
          <a:bodyPr/>
          <a:lstStyle/>
          <a:p>
            <a:r>
              <a:rPr kumimoji="1" lang="zh-CN" altLang="en-US" dirty="0"/>
              <a:t>黑客帝国字符雨</a:t>
            </a:r>
          </a:p>
        </p:txBody>
      </p:sp>
      <p:sp>
        <p:nvSpPr>
          <p:cNvPr id="3" name="内容占位符 2">
            <a:extLst>
              <a:ext uri="{FF2B5EF4-FFF2-40B4-BE49-F238E27FC236}">
                <a16:creationId xmlns:a16="http://schemas.microsoft.com/office/drawing/2014/main" id="{FC0B6BEC-A92C-764B-9841-88C79F503565}"/>
              </a:ext>
            </a:extLst>
          </p:cNvPr>
          <p:cNvSpPr>
            <a:spLocks noGrp="1"/>
          </p:cNvSpPr>
          <p:nvPr>
            <p:ph idx="1"/>
          </p:nvPr>
        </p:nvSpPr>
        <p:spPr/>
        <p:txBody>
          <a:bodyPr/>
          <a:lstStyle/>
          <a:p>
            <a:r>
              <a:rPr lang="en" altLang="zh-CN" dirty="0"/>
              <a:t>$ </a:t>
            </a:r>
            <a:r>
              <a:rPr lang="en" altLang="zh-CN" dirty="0" err="1"/>
              <a:t>sudo</a:t>
            </a:r>
            <a:r>
              <a:rPr lang="en" altLang="zh-CN" dirty="0"/>
              <a:t> apt-get update</a:t>
            </a:r>
          </a:p>
          <a:p>
            <a:r>
              <a:rPr lang="en" altLang="zh-CN" dirty="0"/>
              <a:t>$ </a:t>
            </a:r>
            <a:r>
              <a:rPr lang="en" altLang="zh-CN" dirty="0" err="1"/>
              <a:t>sudo</a:t>
            </a:r>
            <a:r>
              <a:rPr lang="en" altLang="zh-CN" dirty="0"/>
              <a:t> apt-get install </a:t>
            </a:r>
            <a:r>
              <a:rPr lang="en" altLang="zh-CN" dirty="0" err="1"/>
              <a:t>cmatrix</a:t>
            </a:r>
            <a:endParaRPr lang="en" altLang="zh-CN" dirty="0"/>
          </a:p>
          <a:p>
            <a:endParaRPr kumimoji="1" lang="en" altLang="zh-CN" dirty="0"/>
          </a:p>
          <a:p>
            <a:r>
              <a:rPr lang="en" altLang="zh-CN" dirty="0"/>
              <a:t>$ </a:t>
            </a:r>
            <a:r>
              <a:rPr lang="en" altLang="zh-CN" dirty="0" err="1"/>
              <a:t>cmatrix</a:t>
            </a:r>
            <a:r>
              <a:rPr lang="en" altLang="zh-CN" dirty="0"/>
              <a:t> -C red</a:t>
            </a:r>
            <a:endParaRPr kumimoji="1" lang="zh-CN" altLang="en-US" dirty="0"/>
          </a:p>
        </p:txBody>
      </p:sp>
    </p:spTree>
    <p:extLst>
      <p:ext uri="{BB962C8B-B14F-4D97-AF65-F5344CB8AC3E}">
        <p14:creationId xmlns:p14="http://schemas.microsoft.com/office/powerpoint/2010/main" val="81626449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A3576D-C756-E042-B897-FF5793EC9E3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B1945E-6662-4F4B-824E-8D3C21899F5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3263925-C45B-A64A-800C-5665B4058C94}"/>
              </a:ext>
            </a:extLst>
          </p:cNvPr>
          <p:cNvPicPr>
            <a:picLocks noChangeAspect="1"/>
          </p:cNvPicPr>
          <p:nvPr/>
        </p:nvPicPr>
        <p:blipFill>
          <a:blip r:embed="rId2"/>
          <a:stretch>
            <a:fillRect/>
          </a:stretch>
        </p:blipFill>
        <p:spPr>
          <a:xfrm>
            <a:off x="120650" y="57150"/>
            <a:ext cx="11950700" cy="6743700"/>
          </a:xfrm>
          <a:prstGeom prst="rect">
            <a:avLst/>
          </a:prstGeom>
        </p:spPr>
      </p:pic>
    </p:spTree>
    <p:extLst>
      <p:ext uri="{BB962C8B-B14F-4D97-AF65-F5344CB8AC3E}">
        <p14:creationId xmlns:p14="http://schemas.microsoft.com/office/powerpoint/2010/main" val="368860067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C09EB6-CC1D-C74E-87D8-B0BD53F0974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7334989-97C2-544D-8230-D02400737DA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A0C0E54-BE20-9C4B-8241-B2B194629C40}"/>
              </a:ext>
            </a:extLst>
          </p:cNvPr>
          <p:cNvPicPr>
            <a:picLocks noChangeAspect="1"/>
          </p:cNvPicPr>
          <p:nvPr/>
        </p:nvPicPr>
        <p:blipFill>
          <a:blip r:embed="rId2"/>
          <a:stretch>
            <a:fillRect/>
          </a:stretch>
        </p:blipFill>
        <p:spPr>
          <a:xfrm>
            <a:off x="438150" y="336550"/>
            <a:ext cx="11315700" cy="6184900"/>
          </a:xfrm>
          <a:prstGeom prst="rect">
            <a:avLst/>
          </a:prstGeom>
        </p:spPr>
      </p:pic>
    </p:spTree>
    <p:extLst>
      <p:ext uri="{BB962C8B-B14F-4D97-AF65-F5344CB8AC3E}">
        <p14:creationId xmlns:p14="http://schemas.microsoft.com/office/powerpoint/2010/main" val="105705566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3E8CC-7341-5147-B028-02D61998998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BA1B5F-DECE-E948-B2DB-663CD054C0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A33655E-2848-424A-B920-E9B559E12EB1}"/>
              </a:ext>
            </a:extLst>
          </p:cNvPr>
          <p:cNvPicPr>
            <a:picLocks noChangeAspect="1"/>
          </p:cNvPicPr>
          <p:nvPr/>
        </p:nvPicPr>
        <p:blipFill>
          <a:blip r:embed="rId2"/>
          <a:stretch>
            <a:fillRect/>
          </a:stretch>
        </p:blipFill>
        <p:spPr>
          <a:xfrm>
            <a:off x="234950" y="381000"/>
            <a:ext cx="11722100" cy="6096000"/>
          </a:xfrm>
          <a:prstGeom prst="rect">
            <a:avLst/>
          </a:prstGeom>
        </p:spPr>
      </p:pic>
    </p:spTree>
    <p:extLst>
      <p:ext uri="{BB962C8B-B14F-4D97-AF65-F5344CB8AC3E}">
        <p14:creationId xmlns:p14="http://schemas.microsoft.com/office/powerpoint/2010/main" val="188022369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EBE32-920E-1F49-87F9-7494CE34D15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87E168B-6A92-894F-901F-734E3800B01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60CC5D9-9589-9045-A159-EC6504479221}"/>
              </a:ext>
            </a:extLst>
          </p:cNvPr>
          <p:cNvPicPr>
            <a:picLocks noChangeAspect="1"/>
          </p:cNvPicPr>
          <p:nvPr/>
        </p:nvPicPr>
        <p:blipFill>
          <a:blip r:embed="rId3"/>
          <a:stretch>
            <a:fillRect/>
          </a:stretch>
        </p:blipFill>
        <p:spPr>
          <a:xfrm>
            <a:off x="1330399" y="-10725"/>
            <a:ext cx="9105900" cy="4038600"/>
          </a:xfrm>
          <a:prstGeom prst="rect">
            <a:avLst/>
          </a:prstGeom>
        </p:spPr>
      </p:pic>
      <p:pic>
        <p:nvPicPr>
          <p:cNvPr id="5" name="图片 4">
            <a:extLst>
              <a:ext uri="{FF2B5EF4-FFF2-40B4-BE49-F238E27FC236}">
                <a16:creationId xmlns:a16="http://schemas.microsoft.com/office/drawing/2014/main" id="{76F05F94-DD44-5F48-9725-545CB6D5ACB3}"/>
              </a:ext>
            </a:extLst>
          </p:cNvPr>
          <p:cNvPicPr>
            <a:picLocks noChangeAspect="1"/>
          </p:cNvPicPr>
          <p:nvPr/>
        </p:nvPicPr>
        <p:blipFill>
          <a:blip r:embed="rId4"/>
          <a:stretch>
            <a:fillRect/>
          </a:stretch>
        </p:blipFill>
        <p:spPr>
          <a:xfrm>
            <a:off x="1517650" y="4263582"/>
            <a:ext cx="9131300" cy="2362200"/>
          </a:xfrm>
          <a:prstGeom prst="rect">
            <a:avLst/>
          </a:prstGeom>
        </p:spPr>
      </p:pic>
    </p:spTree>
    <p:extLst>
      <p:ext uri="{BB962C8B-B14F-4D97-AF65-F5344CB8AC3E}">
        <p14:creationId xmlns:p14="http://schemas.microsoft.com/office/powerpoint/2010/main" val="149010981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0E71D-DE66-1B41-83D4-7B855AD1972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4D773A-C960-BD44-AED7-CACE2E0C97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B4A3289-C45B-DE47-B7E6-4494D1808D67}"/>
              </a:ext>
            </a:extLst>
          </p:cNvPr>
          <p:cNvPicPr>
            <a:picLocks noChangeAspect="1"/>
          </p:cNvPicPr>
          <p:nvPr/>
        </p:nvPicPr>
        <p:blipFill>
          <a:blip r:embed="rId3"/>
          <a:stretch>
            <a:fillRect/>
          </a:stretch>
        </p:blipFill>
        <p:spPr>
          <a:xfrm>
            <a:off x="101600" y="1270000"/>
            <a:ext cx="11988800" cy="4318000"/>
          </a:xfrm>
          <a:prstGeom prst="rect">
            <a:avLst/>
          </a:prstGeom>
        </p:spPr>
      </p:pic>
    </p:spTree>
    <p:extLst>
      <p:ext uri="{BB962C8B-B14F-4D97-AF65-F5344CB8AC3E}">
        <p14:creationId xmlns:p14="http://schemas.microsoft.com/office/powerpoint/2010/main" val="3263957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657F5-5623-304F-9A91-41D29C16884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AA40FBA-28CE-BF4F-A07A-BD9D096DCA0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309EA1F-EAF6-2C44-AA89-9D843465C2F8}"/>
              </a:ext>
            </a:extLst>
          </p:cNvPr>
          <p:cNvPicPr>
            <a:picLocks noChangeAspect="1"/>
          </p:cNvPicPr>
          <p:nvPr/>
        </p:nvPicPr>
        <p:blipFill>
          <a:blip r:embed="rId3"/>
          <a:stretch>
            <a:fillRect/>
          </a:stretch>
        </p:blipFill>
        <p:spPr>
          <a:xfrm>
            <a:off x="2499025" y="0"/>
            <a:ext cx="7193949" cy="6858000"/>
          </a:xfrm>
          <a:prstGeom prst="rect">
            <a:avLst/>
          </a:prstGeom>
        </p:spPr>
      </p:pic>
    </p:spTree>
    <p:extLst>
      <p:ext uri="{BB962C8B-B14F-4D97-AF65-F5344CB8AC3E}">
        <p14:creationId xmlns:p14="http://schemas.microsoft.com/office/powerpoint/2010/main" val="167498377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B4228D-CD56-C34C-A77A-BAD35F6968D5}"/>
              </a:ext>
            </a:extLst>
          </p:cNvPr>
          <p:cNvSpPr>
            <a:spLocks noGrp="1"/>
          </p:cNvSpPr>
          <p:nvPr>
            <p:ph type="title"/>
          </p:nvPr>
        </p:nvSpPr>
        <p:spPr/>
        <p:txBody>
          <a:bodyPr/>
          <a:lstStyle/>
          <a:p>
            <a:r>
              <a:rPr kumimoji="1" lang="zh-CN" altLang="en-US" dirty="0"/>
              <a:t>首先分清三个方向的轴</a:t>
            </a:r>
          </a:p>
        </p:txBody>
      </p:sp>
      <p:sp>
        <p:nvSpPr>
          <p:cNvPr id="3" name="内容占位符 2">
            <a:extLst>
              <a:ext uri="{FF2B5EF4-FFF2-40B4-BE49-F238E27FC236}">
                <a16:creationId xmlns:a16="http://schemas.microsoft.com/office/drawing/2014/main" id="{52914A01-EFEA-7B4B-B0BA-00D764176EBD}"/>
              </a:ext>
            </a:extLst>
          </p:cNvPr>
          <p:cNvSpPr>
            <a:spLocks noGrp="1"/>
          </p:cNvSpPr>
          <p:nvPr>
            <p:ph idx="1"/>
          </p:nvPr>
        </p:nvSpPr>
        <p:spPr/>
        <p:txBody>
          <a:bodyPr/>
          <a:lstStyle/>
          <a:p>
            <a:r>
              <a:rPr kumimoji="1" lang="zh-CN" altLang="en-US" dirty="0"/>
              <a:t>航向轴</a:t>
            </a:r>
            <a:endParaRPr kumimoji="1" lang="en-US" altLang="zh-CN" dirty="0"/>
          </a:p>
          <a:p>
            <a:r>
              <a:rPr kumimoji="1" lang="zh-CN" altLang="en-US" dirty="0"/>
              <a:t>俯仰轴</a:t>
            </a:r>
            <a:endParaRPr kumimoji="1" lang="en-US" altLang="zh-CN" dirty="0"/>
          </a:p>
          <a:p>
            <a:r>
              <a:rPr kumimoji="1" lang="zh-CN" altLang="en-US" dirty="0"/>
              <a:t>横滚轴</a:t>
            </a:r>
          </a:p>
        </p:txBody>
      </p:sp>
    </p:spTree>
    <p:extLst>
      <p:ext uri="{BB962C8B-B14F-4D97-AF65-F5344CB8AC3E}">
        <p14:creationId xmlns:p14="http://schemas.microsoft.com/office/powerpoint/2010/main" val="274629143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DB92DE-DE7E-574A-8D8D-F50A1B63D881}"/>
              </a:ext>
            </a:extLst>
          </p:cNvPr>
          <p:cNvSpPr>
            <a:spLocks noGrp="1"/>
          </p:cNvSpPr>
          <p:nvPr>
            <p:ph type="title"/>
          </p:nvPr>
        </p:nvSpPr>
        <p:spPr/>
        <p:txBody>
          <a:bodyPr/>
          <a:lstStyle/>
          <a:p>
            <a:r>
              <a:rPr kumimoji="1" lang="zh-CN" altLang="en-US" dirty="0"/>
              <a:t>在默认的半跟随上面</a:t>
            </a:r>
            <a:r>
              <a:rPr kumimoji="1" lang="en-US" altLang="zh-CN" dirty="0"/>
              <a:t>,</a:t>
            </a:r>
            <a:r>
              <a:rPr kumimoji="1" lang="zh-CN" altLang="en-US" dirty="0"/>
              <a:t>使用方向键控制</a:t>
            </a:r>
          </a:p>
        </p:txBody>
      </p:sp>
      <p:sp>
        <p:nvSpPr>
          <p:cNvPr id="3" name="内容占位符 2">
            <a:extLst>
              <a:ext uri="{FF2B5EF4-FFF2-40B4-BE49-F238E27FC236}">
                <a16:creationId xmlns:a16="http://schemas.microsoft.com/office/drawing/2014/main" id="{68CB5DFC-1F9A-3140-846F-65B12A6E59DE}"/>
              </a:ext>
            </a:extLst>
          </p:cNvPr>
          <p:cNvSpPr>
            <a:spLocks noGrp="1"/>
          </p:cNvSpPr>
          <p:nvPr>
            <p:ph idx="1"/>
          </p:nvPr>
        </p:nvSpPr>
        <p:spPr/>
        <p:txBody>
          <a:bodyPr/>
          <a:lstStyle/>
          <a:p>
            <a:r>
              <a:rPr kumimoji="1" lang="zh-CN" altLang="en-US" dirty="0"/>
              <a:t>镜头运动</a:t>
            </a:r>
            <a:endParaRPr kumimoji="1" lang="en-US" altLang="zh-CN" dirty="0"/>
          </a:p>
          <a:p>
            <a:r>
              <a:rPr kumimoji="1" lang="zh-CN" altLang="en-US" dirty="0"/>
              <a:t>控制镜头运动速度</a:t>
            </a:r>
            <a:endParaRPr kumimoji="1" lang="en-US" altLang="zh-CN" dirty="0"/>
          </a:p>
          <a:p>
            <a:endParaRPr kumimoji="1" lang="zh-CN" altLang="en-US" dirty="0"/>
          </a:p>
        </p:txBody>
      </p:sp>
    </p:spTree>
    <p:extLst>
      <p:ext uri="{BB962C8B-B14F-4D97-AF65-F5344CB8AC3E}">
        <p14:creationId xmlns:p14="http://schemas.microsoft.com/office/powerpoint/2010/main" val="22768234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F27925-508C-7F4E-B4B2-FB19236EF86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7B7ADB7-E1A7-3A4C-962D-33688B29200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9A4558E-5702-6443-9B6C-1C03D607E199}"/>
              </a:ext>
            </a:extLst>
          </p:cNvPr>
          <p:cNvPicPr>
            <a:picLocks noChangeAspect="1"/>
          </p:cNvPicPr>
          <p:nvPr/>
        </p:nvPicPr>
        <p:blipFill>
          <a:blip r:embed="rId3"/>
          <a:stretch>
            <a:fillRect/>
          </a:stretch>
        </p:blipFill>
        <p:spPr>
          <a:xfrm>
            <a:off x="2408851" y="0"/>
            <a:ext cx="7374298" cy="6858000"/>
          </a:xfrm>
          <a:prstGeom prst="rect">
            <a:avLst/>
          </a:prstGeom>
        </p:spPr>
      </p:pic>
    </p:spTree>
    <p:extLst>
      <p:ext uri="{BB962C8B-B14F-4D97-AF65-F5344CB8AC3E}">
        <p14:creationId xmlns:p14="http://schemas.microsoft.com/office/powerpoint/2010/main" val="7963219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501AC-7A83-6D40-82D5-36ECDA0280C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F04141-73EE-1D47-A8E3-C9157961C40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3BE1A15-E027-9C43-A7CD-1A84FA1DAC32}"/>
              </a:ext>
            </a:extLst>
          </p:cNvPr>
          <p:cNvPicPr>
            <a:picLocks noChangeAspect="1"/>
          </p:cNvPicPr>
          <p:nvPr/>
        </p:nvPicPr>
        <p:blipFill>
          <a:blip r:embed="rId3"/>
          <a:stretch>
            <a:fillRect/>
          </a:stretch>
        </p:blipFill>
        <p:spPr>
          <a:xfrm>
            <a:off x="2031816" y="0"/>
            <a:ext cx="8128368" cy="6858000"/>
          </a:xfrm>
          <a:prstGeom prst="rect">
            <a:avLst/>
          </a:prstGeom>
        </p:spPr>
      </p:pic>
    </p:spTree>
    <p:extLst>
      <p:ext uri="{BB962C8B-B14F-4D97-AF65-F5344CB8AC3E}">
        <p14:creationId xmlns:p14="http://schemas.microsoft.com/office/powerpoint/2010/main" val="260963235"/>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C73444-2FED-5842-B40F-557BF8F6FB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717A6DF-A655-FE46-B5AE-F3E4A024219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08D5A6A-E6A4-3142-AD3F-1558258FB502}"/>
              </a:ext>
            </a:extLst>
          </p:cNvPr>
          <p:cNvPicPr>
            <a:picLocks noChangeAspect="1"/>
          </p:cNvPicPr>
          <p:nvPr/>
        </p:nvPicPr>
        <p:blipFill>
          <a:blip r:embed="rId3"/>
          <a:stretch>
            <a:fillRect/>
          </a:stretch>
        </p:blipFill>
        <p:spPr>
          <a:xfrm>
            <a:off x="2598420" y="0"/>
            <a:ext cx="6995160" cy="6858000"/>
          </a:xfrm>
          <a:prstGeom prst="rect">
            <a:avLst/>
          </a:prstGeom>
        </p:spPr>
      </p:pic>
    </p:spTree>
    <p:extLst>
      <p:ext uri="{BB962C8B-B14F-4D97-AF65-F5344CB8AC3E}">
        <p14:creationId xmlns:p14="http://schemas.microsoft.com/office/powerpoint/2010/main" val="307598447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82107A-7CA1-1C47-B0C5-168E5BB9BEE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93CA874-A05A-2C44-85D7-FB984B99F92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284994A-4817-1A44-B7A2-1D319EEC608E}"/>
              </a:ext>
            </a:extLst>
          </p:cNvPr>
          <p:cNvPicPr>
            <a:picLocks noChangeAspect="1"/>
          </p:cNvPicPr>
          <p:nvPr/>
        </p:nvPicPr>
        <p:blipFill>
          <a:blip r:embed="rId3"/>
          <a:stretch>
            <a:fillRect/>
          </a:stretch>
        </p:blipFill>
        <p:spPr>
          <a:xfrm>
            <a:off x="2608217" y="0"/>
            <a:ext cx="6975566" cy="6858000"/>
          </a:xfrm>
          <a:prstGeom prst="rect">
            <a:avLst/>
          </a:prstGeom>
        </p:spPr>
      </p:pic>
    </p:spTree>
    <p:extLst>
      <p:ext uri="{BB962C8B-B14F-4D97-AF65-F5344CB8AC3E}">
        <p14:creationId xmlns:p14="http://schemas.microsoft.com/office/powerpoint/2010/main" val="32169722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C04048-21FA-DA40-8819-9DD6B2E1AD0E}"/>
              </a:ext>
            </a:extLst>
          </p:cNvPr>
          <p:cNvSpPr>
            <a:spLocks noGrp="1"/>
          </p:cNvSpPr>
          <p:nvPr>
            <p:ph type="title"/>
          </p:nvPr>
        </p:nvSpPr>
        <p:spPr/>
        <p:txBody>
          <a:bodyPr/>
          <a:lstStyle/>
          <a:p>
            <a:r>
              <a:rPr kumimoji="1" lang="en-US" altLang="zh-CN" dirty="0"/>
              <a:t>install</a:t>
            </a:r>
            <a:r>
              <a:rPr kumimoji="1" lang="zh-CN" altLang="en-US" dirty="0"/>
              <a:t> </a:t>
            </a:r>
            <a:r>
              <a:rPr kumimoji="1" lang="en-US" altLang="zh-CN" dirty="0" err="1"/>
              <a:t>ssh</a:t>
            </a:r>
            <a:endParaRPr kumimoji="1" lang="zh-CN" altLang="en-US" dirty="0"/>
          </a:p>
        </p:txBody>
      </p:sp>
      <p:sp>
        <p:nvSpPr>
          <p:cNvPr id="3" name="内容占位符 2">
            <a:extLst>
              <a:ext uri="{FF2B5EF4-FFF2-40B4-BE49-F238E27FC236}">
                <a16:creationId xmlns:a16="http://schemas.microsoft.com/office/drawing/2014/main" id="{BE3AA371-2A63-1049-91AE-A0C90A5AF229}"/>
              </a:ext>
            </a:extLst>
          </p:cNvPr>
          <p:cNvSpPr>
            <a:spLocks noGrp="1"/>
          </p:cNvSpPr>
          <p:nvPr>
            <p:ph idx="1"/>
          </p:nvPr>
        </p:nvSpPr>
        <p:spPr/>
        <p:txBody>
          <a:bodyPr/>
          <a:lstStyle/>
          <a:p>
            <a:r>
              <a:rPr lang="zh-CN" altLang="en-US" dirty="0"/>
              <a:t>安装</a:t>
            </a:r>
            <a:r>
              <a:rPr lang="en" altLang="zh-CN" dirty="0"/>
              <a:t>SSH</a:t>
            </a:r>
          </a:p>
          <a:p>
            <a:r>
              <a:rPr lang="en" altLang="zh-CN" dirty="0"/>
              <a:t># apt install </a:t>
            </a:r>
            <a:r>
              <a:rPr lang="en" altLang="zh-CN" dirty="0" err="1"/>
              <a:t>openssh</a:t>
            </a:r>
            <a:r>
              <a:rPr lang="en" altLang="zh-CN" dirty="0"/>
              <a:t>-server </a:t>
            </a:r>
            <a:r>
              <a:rPr lang="en" altLang="zh-CN" dirty="0" err="1"/>
              <a:t>openssh</a:t>
            </a:r>
            <a:r>
              <a:rPr lang="en" altLang="zh-CN" dirty="0"/>
              <a:t>-client</a:t>
            </a:r>
          </a:p>
          <a:p>
            <a:r>
              <a:rPr lang="en" altLang="zh-CN" dirty="0"/>
              <a:t> </a:t>
            </a:r>
          </a:p>
          <a:p>
            <a:r>
              <a:rPr lang="zh-CN" altLang="en-US" dirty="0"/>
              <a:t>启动</a:t>
            </a:r>
            <a:r>
              <a:rPr lang="en" altLang="zh-CN" dirty="0"/>
              <a:t>SSH</a:t>
            </a:r>
            <a:r>
              <a:rPr lang="zh-CN" altLang="en-US" dirty="0"/>
              <a:t>服务</a:t>
            </a:r>
          </a:p>
          <a:p>
            <a:r>
              <a:rPr lang="en-US" altLang="zh-CN" dirty="0"/>
              <a:t># /</a:t>
            </a:r>
            <a:r>
              <a:rPr lang="en" altLang="zh-CN" dirty="0" err="1"/>
              <a:t>etc</a:t>
            </a:r>
            <a:r>
              <a:rPr lang="en" altLang="zh-CN" dirty="0"/>
              <a:t>/</a:t>
            </a:r>
            <a:r>
              <a:rPr lang="en" altLang="zh-CN" dirty="0" err="1"/>
              <a:t>init.d</a:t>
            </a:r>
            <a:r>
              <a:rPr lang="en" altLang="zh-CN" dirty="0"/>
              <a:t>/</a:t>
            </a:r>
            <a:r>
              <a:rPr lang="en" altLang="zh-CN" dirty="0" err="1"/>
              <a:t>ssh</a:t>
            </a:r>
            <a:r>
              <a:rPr lang="en" altLang="zh-CN" dirty="0"/>
              <a:t> start</a:t>
            </a:r>
          </a:p>
          <a:p>
            <a:r>
              <a:rPr lang="en" altLang="zh-CN" dirty="0"/>
              <a:t> </a:t>
            </a:r>
          </a:p>
          <a:p>
            <a:r>
              <a:rPr lang="zh-CN" altLang="en-US" dirty="0"/>
              <a:t>添加</a:t>
            </a:r>
            <a:r>
              <a:rPr lang="en" altLang="zh-CN" dirty="0"/>
              <a:t>SSH</a:t>
            </a:r>
            <a:r>
              <a:rPr lang="zh-CN" altLang="en-US" dirty="0"/>
              <a:t>开机启动</a:t>
            </a:r>
          </a:p>
          <a:p>
            <a:r>
              <a:rPr lang="en-US" altLang="zh-CN" dirty="0"/>
              <a:t># </a:t>
            </a:r>
            <a:r>
              <a:rPr lang="en" altLang="zh-CN" dirty="0"/>
              <a:t>update-</a:t>
            </a:r>
            <a:r>
              <a:rPr lang="en" altLang="zh-CN" dirty="0" err="1"/>
              <a:t>rc.d</a:t>
            </a:r>
            <a:r>
              <a:rPr lang="en" altLang="zh-CN" dirty="0"/>
              <a:t> </a:t>
            </a:r>
            <a:r>
              <a:rPr lang="en" altLang="zh-CN" dirty="0" err="1"/>
              <a:t>ssh</a:t>
            </a:r>
            <a:r>
              <a:rPr lang="en" altLang="zh-CN" dirty="0"/>
              <a:t> enable</a:t>
            </a:r>
          </a:p>
          <a:p>
            <a:endParaRPr kumimoji="1" lang="zh-CN" altLang="en-US" dirty="0"/>
          </a:p>
        </p:txBody>
      </p:sp>
    </p:spTree>
    <p:extLst>
      <p:ext uri="{BB962C8B-B14F-4D97-AF65-F5344CB8AC3E}">
        <p14:creationId xmlns:p14="http://schemas.microsoft.com/office/powerpoint/2010/main" val="2519208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D9125-FA38-EB46-AA7F-A50EF37D2FA8}"/>
              </a:ext>
            </a:extLst>
          </p:cNvPr>
          <p:cNvSpPr>
            <a:spLocks noGrp="1"/>
          </p:cNvSpPr>
          <p:nvPr>
            <p:ph type="title"/>
          </p:nvPr>
        </p:nvSpPr>
        <p:spPr/>
        <p:txBody>
          <a:bodyPr/>
          <a:lstStyle/>
          <a:p>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3BCDF71F-F51C-BB41-8B41-46A3FC7C0749}"/>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3D10B84-6D2E-2F44-8EB1-AA01A35A7F39}"/>
              </a:ext>
            </a:extLst>
          </p:cNvPr>
          <p:cNvPicPr>
            <a:picLocks noChangeAspect="1"/>
          </p:cNvPicPr>
          <p:nvPr/>
        </p:nvPicPr>
        <p:blipFill>
          <a:blip r:embed="rId3"/>
          <a:stretch>
            <a:fillRect/>
          </a:stretch>
        </p:blipFill>
        <p:spPr>
          <a:xfrm>
            <a:off x="0" y="1882329"/>
            <a:ext cx="12192000" cy="3093342"/>
          </a:xfrm>
          <a:prstGeom prst="rect">
            <a:avLst/>
          </a:prstGeom>
        </p:spPr>
      </p:pic>
    </p:spTree>
    <p:extLst>
      <p:ext uri="{BB962C8B-B14F-4D97-AF65-F5344CB8AC3E}">
        <p14:creationId xmlns:p14="http://schemas.microsoft.com/office/powerpoint/2010/main" val="396541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E36C6-01ED-1D4A-92B3-689462A12354}"/>
              </a:ext>
            </a:extLst>
          </p:cNvPr>
          <p:cNvSpPr>
            <a:spLocks noGrp="1"/>
          </p:cNvSpPr>
          <p:nvPr>
            <p:ph type="title"/>
          </p:nvPr>
        </p:nvSpPr>
        <p:spPr/>
        <p:txBody>
          <a:bodyPr/>
          <a:lstStyle/>
          <a:p>
            <a:r>
              <a:rPr lang="en" altLang="zh-CN" dirty="0"/>
              <a:t>GNU</a:t>
            </a:r>
            <a:r>
              <a:rPr lang="zh-CN" altLang="en" dirty="0"/>
              <a:t>是什么</a:t>
            </a:r>
            <a:endParaRPr kumimoji="1" lang="zh-CN" altLang="en-US" dirty="0"/>
          </a:p>
        </p:txBody>
      </p:sp>
      <p:sp>
        <p:nvSpPr>
          <p:cNvPr id="3" name="内容占位符 2">
            <a:extLst>
              <a:ext uri="{FF2B5EF4-FFF2-40B4-BE49-F238E27FC236}">
                <a16:creationId xmlns:a16="http://schemas.microsoft.com/office/drawing/2014/main" id="{0C943ACF-DF4E-B34A-9F02-6A021F87779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27142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A6FCD-82D6-3644-A096-C76B1F49736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6C76227-FBDE-0A45-BB2D-00BF3F832FB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9E13954-D114-184C-8BB8-175E844FCED1}"/>
              </a:ext>
            </a:extLst>
          </p:cNvPr>
          <p:cNvPicPr>
            <a:picLocks noChangeAspect="1"/>
          </p:cNvPicPr>
          <p:nvPr/>
        </p:nvPicPr>
        <p:blipFill>
          <a:blip r:embed="rId2"/>
          <a:stretch>
            <a:fillRect/>
          </a:stretch>
        </p:blipFill>
        <p:spPr>
          <a:xfrm>
            <a:off x="133350" y="444500"/>
            <a:ext cx="11925300" cy="5969000"/>
          </a:xfrm>
          <a:prstGeom prst="rect">
            <a:avLst/>
          </a:prstGeom>
        </p:spPr>
      </p:pic>
    </p:spTree>
    <p:extLst>
      <p:ext uri="{BB962C8B-B14F-4D97-AF65-F5344CB8AC3E}">
        <p14:creationId xmlns:p14="http://schemas.microsoft.com/office/powerpoint/2010/main" val="2194069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7EAE3-D335-2D4A-9E47-5450C460749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EA3A1CA-8B26-3349-8F4A-F8E7EAD49E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61690F-D196-114F-88DE-EE9837462A3E}"/>
              </a:ext>
            </a:extLst>
          </p:cNvPr>
          <p:cNvPicPr>
            <a:picLocks noChangeAspect="1"/>
          </p:cNvPicPr>
          <p:nvPr/>
        </p:nvPicPr>
        <p:blipFill>
          <a:blip r:embed="rId3"/>
          <a:stretch>
            <a:fillRect/>
          </a:stretch>
        </p:blipFill>
        <p:spPr>
          <a:xfrm>
            <a:off x="291500" y="0"/>
            <a:ext cx="8572500" cy="6616700"/>
          </a:xfrm>
          <a:prstGeom prst="rect">
            <a:avLst/>
          </a:prstGeom>
        </p:spPr>
      </p:pic>
    </p:spTree>
    <p:extLst>
      <p:ext uri="{BB962C8B-B14F-4D97-AF65-F5344CB8AC3E}">
        <p14:creationId xmlns:p14="http://schemas.microsoft.com/office/powerpoint/2010/main" val="4137192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213E5-5E68-E24D-A3C3-37C7537D78D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A23DE65-4CEE-1C47-809F-A91207C452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4F07E36-C731-BE46-B72E-71B057F46F26}"/>
              </a:ext>
            </a:extLst>
          </p:cNvPr>
          <p:cNvPicPr>
            <a:picLocks noChangeAspect="1"/>
          </p:cNvPicPr>
          <p:nvPr/>
        </p:nvPicPr>
        <p:blipFill>
          <a:blip r:embed="rId3"/>
          <a:stretch>
            <a:fillRect/>
          </a:stretch>
        </p:blipFill>
        <p:spPr>
          <a:xfrm>
            <a:off x="2501900" y="1136650"/>
            <a:ext cx="7188200" cy="4584700"/>
          </a:xfrm>
          <a:prstGeom prst="rect">
            <a:avLst/>
          </a:prstGeom>
        </p:spPr>
      </p:pic>
    </p:spTree>
    <p:extLst>
      <p:ext uri="{BB962C8B-B14F-4D97-AF65-F5344CB8AC3E}">
        <p14:creationId xmlns:p14="http://schemas.microsoft.com/office/powerpoint/2010/main" val="2600381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0D5657-BE5C-CB4D-B4AB-19F65AEA1784}"/>
              </a:ext>
            </a:extLst>
          </p:cNvPr>
          <p:cNvSpPr>
            <a:spLocks noGrp="1"/>
          </p:cNvSpPr>
          <p:nvPr>
            <p:ph type="title"/>
          </p:nvPr>
        </p:nvSpPr>
        <p:spPr/>
        <p:txBody>
          <a:bodyPr/>
          <a:lstStyle/>
          <a:p>
            <a:endParaRPr kumimoji="1" lang="zh-CN" altLang="en-US"/>
          </a:p>
        </p:txBody>
      </p:sp>
      <p:pic>
        <p:nvPicPr>
          <p:cNvPr id="4" name="图片 3">
            <a:extLst>
              <a:ext uri="{FF2B5EF4-FFF2-40B4-BE49-F238E27FC236}">
                <a16:creationId xmlns:a16="http://schemas.microsoft.com/office/drawing/2014/main" id="{6467A863-2545-E147-BC97-F1156D79902F}"/>
              </a:ext>
            </a:extLst>
          </p:cNvPr>
          <p:cNvPicPr>
            <a:picLocks noChangeAspect="1"/>
          </p:cNvPicPr>
          <p:nvPr/>
        </p:nvPicPr>
        <p:blipFill>
          <a:blip r:embed="rId3"/>
          <a:stretch>
            <a:fillRect/>
          </a:stretch>
        </p:blipFill>
        <p:spPr>
          <a:xfrm>
            <a:off x="0" y="34416"/>
            <a:ext cx="12192000" cy="2742108"/>
          </a:xfrm>
          <a:prstGeom prst="rect">
            <a:avLst/>
          </a:prstGeom>
        </p:spPr>
      </p:pic>
    </p:spTree>
    <p:extLst>
      <p:ext uri="{BB962C8B-B14F-4D97-AF65-F5344CB8AC3E}">
        <p14:creationId xmlns:p14="http://schemas.microsoft.com/office/powerpoint/2010/main" val="3914820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E3FC95-BE7B-944F-88B1-1D0ADF6FA0A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E5CDBC-92A0-F446-8B3A-006BCBE354AA}"/>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ECDD006-A4BD-4D4F-B671-10831CC06C9B}"/>
              </a:ext>
            </a:extLst>
          </p:cNvPr>
          <p:cNvPicPr>
            <a:picLocks noChangeAspect="1"/>
          </p:cNvPicPr>
          <p:nvPr/>
        </p:nvPicPr>
        <p:blipFill>
          <a:blip r:embed="rId3"/>
          <a:stretch>
            <a:fillRect/>
          </a:stretch>
        </p:blipFill>
        <p:spPr>
          <a:xfrm>
            <a:off x="2609850" y="152400"/>
            <a:ext cx="6972300" cy="6553200"/>
          </a:xfrm>
          <a:prstGeom prst="rect">
            <a:avLst/>
          </a:prstGeom>
        </p:spPr>
      </p:pic>
    </p:spTree>
    <p:extLst>
      <p:ext uri="{BB962C8B-B14F-4D97-AF65-F5344CB8AC3E}">
        <p14:creationId xmlns:p14="http://schemas.microsoft.com/office/powerpoint/2010/main" val="449678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B61EE-EC52-444E-BA13-6156E7E402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2DAFC09-0EAE-FC4F-80B1-9EB2AB81F87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D8301CA-77A0-2343-9E9C-987B21835AD7}"/>
              </a:ext>
            </a:extLst>
          </p:cNvPr>
          <p:cNvPicPr>
            <a:picLocks noChangeAspect="1"/>
          </p:cNvPicPr>
          <p:nvPr/>
        </p:nvPicPr>
        <p:blipFill>
          <a:blip r:embed="rId3"/>
          <a:stretch>
            <a:fillRect/>
          </a:stretch>
        </p:blipFill>
        <p:spPr>
          <a:xfrm>
            <a:off x="691044" y="0"/>
            <a:ext cx="10809911" cy="6858000"/>
          </a:xfrm>
          <a:prstGeom prst="rect">
            <a:avLst/>
          </a:prstGeom>
        </p:spPr>
      </p:pic>
    </p:spTree>
    <p:extLst>
      <p:ext uri="{BB962C8B-B14F-4D97-AF65-F5344CB8AC3E}">
        <p14:creationId xmlns:p14="http://schemas.microsoft.com/office/powerpoint/2010/main" val="3031744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90FFF-818E-BF49-89E9-6BE7A7A0A1C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131BDA-D3E8-9B4C-BF31-88C591543C7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35271E81-9E10-2C4C-9CF4-E6F6F7548564}"/>
              </a:ext>
            </a:extLst>
          </p:cNvPr>
          <p:cNvPicPr>
            <a:picLocks noChangeAspect="1"/>
          </p:cNvPicPr>
          <p:nvPr/>
        </p:nvPicPr>
        <p:blipFill>
          <a:blip r:embed="rId3"/>
          <a:stretch>
            <a:fillRect/>
          </a:stretch>
        </p:blipFill>
        <p:spPr>
          <a:xfrm>
            <a:off x="0" y="824542"/>
            <a:ext cx="16289286" cy="2604458"/>
          </a:xfrm>
          <a:prstGeom prst="rect">
            <a:avLst/>
          </a:prstGeom>
        </p:spPr>
      </p:pic>
    </p:spTree>
    <p:extLst>
      <p:ext uri="{BB962C8B-B14F-4D97-AF65-F5344CB8AC3E}">
        <p14:creationId xmlns:p14="http://schemas.microsoft.com/office/powerpoint/2010/main" val="3054754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187E0B-AAF1-4841-B7F9-FC8C46AAF20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926AC7-053E-AA4E-9A03-53E048FB0089}"/>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401DB1B9-714E-8A41-B6A9-EECC4BF27BD7}"/>
              </a:ext>
            </a:extLst>
          </p:cNvPr>
          <p:cNvPicPr>
            <a:picLocks noChangeAspect="1"/>
          </p:cNvPicPr>
          <p:nvPr/>
        </p:nvPicPr>
        <p:blipFill>
          <a:blip r:embed="rId3"/>
          <a:stretch>
            <a:fillRect/>
          </a:stretch>
        </p:blipFill>
        <p:spPr>
          <a:xfrm>
            <a:off x="0" y="239052"/>
            <a:ext cx="12192000" cy="3189948"/>
          </a:xfrm>
          <a:prstGeom prst="rect">
            <a:avLst/>
          </a:prstGeom>
        </p:spPr>
      </p:pic>
      <p:pic>
        <p:nvPicPr>
          <p:cNvPr id="6" name="图片 5">
            <a:extLst>
              <a:ext uri="{FF2B5EF4-FFF2-40B4-BE49-F238E27FC236}">
                <a16:creationId xmlns:a16="http://schemas.microsoft.com/office/drawing/2014/main" id="{49AE0D84-FB91-854F-9289-2E16F923BDE3}"/>
              </a:ext>
            </a:extLst>
          </p:cNvPr>
          <p:cNvPicPr>
            <a:picLocks noChangeAspect="1"/>
          </p:cNvPicPr>
          <p:nvPr/>
        </p:nvPicPr>
        <p:blipFill>
          <a:blip r:embed="rId4"/>
          <a:stretch>
            <a:fillRect/>
          </a:stretch>
        </p:blipFill>
        <p:spPr>
          <a:xfrm>
            <a:off x="2578100" y="2209800"/>
            <a:ext cx="7035800" cy="4102100"/>
          </a:xfrm>
          <a:prstGeom prst="rect">
            <a:avLst/>
          </a:prstGeom>
        </p:spPr>
      </p:pic>
    </p:spTree>
    <p:extLst>
      <p:ext uri="{BB962C8B-B14F-4D97-AF65-F5344CB8AC3E}">
        <p14:creationId xmlns:p14="http://schemas.microsoft.com/office/powerpoint/2010/main" val="35114844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507469-D8E8-5244-8841-EE658E1A15E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5F404A7-23C2-4142-9879-3FECDEC1F12F}"/>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6A1BFBB-5137-594A-8881-865DF46B66A1}"/>
              </a:ext>
            </a:extLst>
          </p:cNvPr>
          <p:cNvPicPr>
            <a:picLocks noChangeAspect="1"/>
          </p:cNvPicPr>
          <p:nvPr/>
        </p:nvPicPr>
        <p:blipFill>
          <a:blip r:embed="rId3"/>
          <a:stretch>
            <a:fillRect/>
          </a:stretch>
        </p:blipFill>
        <p:spPr>
          <a:xfrm>
            <a:off x="265712" y="0"/>
            <a:ext cx="11660576" cy="6858000"/>
          </a:xfrm>
          <a:prstGeom prst="rect">
            <a:avLst/>
          </a:prstGeom>
        </p:spPr>
      </p:pic>
    </p:spTree>
    <p:extLst>
      <p:ext uri="{BB962C8B-B14F-4D97-AF65-F5344CB8AC3E}">
        <p14:creationId xmlns:p14="http://schemas.microsoft.com/office/powerpoint/2010/main" val="541608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F9FEAA-D3E1-0C43-B319-D9C117617E9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F27A4D6-856F-4145-9C6E-C334227C75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08B823F-CDF1-BD4A-8AE2-35D71A1FEA7A}"/>
              </a:ext>
            </a:extLst>
          </p:cNvPr>
          <p:cNvPicPr>
            <a:picLocks noChangeAspect="1"/>
          </p:cNvPicPr>
          <p:nvPr/>
        </p:nvPicPr>
        <p:blipFill>
          <a:blip r:embed="rId3"/>
          <a:stretch>
            <a:fillRect/>
          </a:stretch>
        </p:blipFill>
        <p:spPr>
          <a:xfrm>
            <a:off x="825813" y="0"/>
            <a:ext cx="10540374" cy="6858000"/>
          </a:xfrm>
          <a:prstGeom prst="rect">
            <a:avLst/>
          </a:prstGeom>
        </p:spPr>
      </p:pic>
    </p:spTree>
    <p:extLst>
      <p:ext uri="{BB962C8B-B14F-4D97-AF65-F5344CB8AC3E}">
        <p14:creationId xmlns:p14="http://schemas.microsoft.com/office/powerpoint/2010/main" val="1294060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87455C-63DD-5B47-8271-85ABD4E7950B}"/>
              </a:ext>
            </a:extLst>
          </p:cNvPr>
          <p:cNvSpPr>
            <a:spLocks noGrp="1"/>
          </p:cNvSpPr>
          <p:nvPr>
            <p:ph type="title"/>
          </p:nvPr>
        </p:nvSpPr>
        <p:spPr/>
        <p:txBody>
          <a:bodyPr/>
          <a:lstStyle/>
          <a:p>
            <a:r>
              <a:rPr kumimoji="1" lang="en-US" altLang="zh-CN" dirty="0" err="1"/>
              <a:t>linux</a:t>
            </a:r>
            <a:r>
              <a:rPr kumimoji="1" lang="zh-CN" altLang="en-US" dirty="0"/>
              <a:t>关机命令</a:t>
            </a:r>
          </a:p>
        </p:txBody>
      </p:sp>
      <p:sp>
        <p:nvSpPr>
          <p:cNvPr id="3" name="内容占位符 2">
            <a:extLst>
              <a:ext uri="{FF2B5EF4-FFF2-40B4-BE49-F238E27FC236}">
                <a16:creationId xmlns:a16="http://schemas.microsoft.com/office/drawing/2014/main" id="{30798476-0545-C64F-8584-8E4F7A522429}"/>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1504992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ECD6CB-8419-F54F-9295-3B1F3267D8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CD2A193-1402-9C48-8F09-A0EFCA6819A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89A6753-F1B2-6749-86FA-A59F9923878A}"/>
              </a:ext>
            </a:extLst>
          </p:cNvPr>
          <p:cNvPicPr>
            <a:picLocks noChangeAspect="1"/>
          </p:cNvPicPr>
          <p:nvPr/>
        </p:nvPicPr>
        <p:blipFill>
          <a:blip r:embed="rId3"/>
          <a:stretch>
            <a:fillRect/>
          </a:stretch>
        </p:blipFill>
        <p:spPr>
          <a:xfrm>
            <a:off x="196849" y="1349375"/>
            <a:ext cx="12557125" cy="4159250"/>
          </a:xfrm>
          <a:prstGeom prst="rect">
            <a:avLst/>
          </a:prstGeom>
        </p:spPr>
      </p:pic>
    </p:spTree>
    <p:extLst>
      <p:ext uri="{BB962C8B-B14F-4D97-AF65-F5344CB8AC3E}">
        <p14:creationId xmlns:p14="http://schemas.microsoft.com/office/powerpoint/2010/main" val="3820805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F608C-C896-0B43-8D50-573FFDCE3CA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6F489D1-414C-4340-9002-A53A0ACD50B3}"/>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C1A78BEF-41CD-D84D-8FD2-8BF7B497DE3D}"/>
              </a:ext>
            </a:extLst>
          </p:cNvPr>
          <p:cNvPicPr>
            <a:picLocks noChangeAspect="1"/>
          </p:cNvPicPr>
          <p:nvPr/>
        </p:nvPicPr>
        <p:blipFill>
          <a:blip r:embed="rId3"/>
          <a:stretch>
            <a:fillRect/>
          </a:stretch>
        </p:blipFill>
        <p:spPr>
          <a:xfrm>
            <a:off x="0" y="1168400"/>
            <a:ext cx="18535778" cy="4203700"/>
          </a:xfrm>
          <a:prstGeom prst="rect">
            <a:avLst/>
          </a:prstGeom>
        </p:spPr>
      </p:pic>
    </p:spTree>
    <p:extLst>
      <p:ext uri="{BB962C8B-B14F-4D97-AF65-F5344CB8AC3E}">
        <p14:creationId xmlns:p14="http://schemas.microsoft.com/office/powerpoint/2010/main" val="288421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D860CC-7F1C-EF42-8C81-5D4E92C013A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618483-E46E-0040-959E-387DF03C41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23B1CD9-EF45-0E4C-BABF-259F7495C027}"/>
              </a:ext>
            </a:extLst>
          </p:cNvPr>
          <p:cNvPicPr>
            <a:picLocks noChangeAspect="1"/>
          </p:cNvPicPr>
          <p:nvPr/>
        </p:nvPicPr>
        <p:blipFill>
          <a:blip r:embed="rId3"/>
          <a:stretch>
            <a:fillRect/>
          </a:stretch>
        </p:blipFill>
        <p:spPr>
          <a:xfrm>
            <a:off x="260350" y="1003300"/>
            <a:ext cx="11671300" cy="4851400"/>
          </a:xfrm>
          <a:prstGeom prst="rect">
            <a:avLst/>
          </a:prstGeom>
        </p:spPr>
      </p:pic>
    </p:spTree>
    <p:extLst>
      <p:ext uri="{BB962C8B-B14F-4D97-AF65-F5344CB8AC3E}">
        <p14:creationId xmlns:p14="http://schemas.microsoft.com/office/powerpoint/2010/main" val="396886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7A7DF-2722-BF4C-96E1-CE669B95F95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93FAA7F-4B63-434F-807A-462633714F0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3806CA-E45E-C045-88BD-57F17BFCE1EB}"/>
              </a:ext>
            </a:extLst>
          </p:cNvPr>
          <p:cNvPicPr>
            <a:picLocks noChangeAspect="1"/>
          </p:cNvPicPr>
          <p:nvPr/>
        </p:nvPicPr>
        <p:blipFill>
          <a:blip r:embed="rId3"/>
          <a:stretch>
            <a:fillRect/>
          </a:stretch>
        </p:blipFill>
        <p:spPr>
          <a:xfrm>
            <a:off x="241300" y="1300957"/>
            <a:ext cx="9156700" cy="457200"/>
          </a:xfrm>
          <a:prstGeom prst="rect">
            <a:avLst/>
          </a:prstGeom>
        </p:spPr>
      </p:pic>
      <p:pic>
        <p:nvPicPr>
          <p:cNvPr id="5" name="图片 4">
            <a:extLst>
              <a:ext uri="{FF2B5EF4-FFF2-40B4-BE49-F238E27FC236}">
                <a16:creationId xmlns:a16="http://schemas.microsoft.com/office/drawing/2014/main" id="{789B7D10-CF2B-3540-AA15-CA2486969B8F}"/>
              </a:ext>
            </a:extLst>
          </p:cNvPr>
          <p:cNvPicPr>
            <a:picLocks noChangeAspect="1"/>
          </p:cNvPicPr>
          <p:nvPr/>
        </p:nvPicPr>
        <p:blipFill>
          <a:blip r:embed="rId4"/>
          <a:stretch>
            <a:fillRect/>
          </a:stretch>
        </p:blipFill>
        <p:spPr>
          <a:xfrm>
            <a:off x="241300" y="2768997"/>
            <a:ext cx="13020491" cy="2464593"/>
          </a:xfrm>
          <a:prstGeom prst="rect">
            <a:avLst/>
          </a:prstGeom>
        </p:spPr>
      </p:pic>
    </p:spTree>
    <p:extLst>
      <p:ext uri="{BB962C8B-B14F-4D97-AF65-F5344CB8AC3E}">
        <p14:creationId xmlns:p14="http://schemas.microsoft.com/office/powerpoint/2010/main" val="1812454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DAF87D-8D38-6B47-981E-4FE42DDB3C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D829B5-6D43-0749-8926-A0C2809038F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19E125C-FBC9-3143-BCD9-B98CE940E0FC}"/>
              </a:ext>
            </a:extLst>
          </p:cNvPr>
          <p:cNvPicPr>
            <a:picLocks noChangeAspect="1"/>
          </p:cNvPicPr>
          <p:nvPr/>
        </p:nvPicPr>
        <p:blipFill>
          <a:blip r:embed="rId3"/>
          <a:stretch>
            <a:fillRect/>
          </a:stretch>
        </p:blipFill>
        <p:spPr>
          <a:xfrm>
            <a:off x="933450" y="76200"/>
            <a:ext cx="10325100" cy="6705600"/>
          </a:xfrm>
          <a:prstGeom prst="rect">
            <a:avLst/>
          </a:prstGeom>
        </p:spPr>
      </p:pic>
    </p:spTree>
    <p:extLst>
      <p:ext uri="{BB962C8B-B14F-4D97-AF65-F5344CB8AC3E}">
        <p14:creationId xmlns:p14="http://schemas.microsoft.com/office/powerpoint/2010/main" val="2780471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576733-CD30-4947-ADFE-82C0CE42A9E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437E89F-A892-674E-9FFD-5C174AA1509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DBF34E7-C24F-BA4E-BDDE-A6D2B8D35631}"/>
              </a:ext>
            </a:extLst>
          </p:cNvPr>
          <p:cNvPicPr>
            <a:picLocks noChangeAspect="1"/>
          </p:cNvPicPr>
          <p:nvPr/>
        </p:nvPicPr>
        <p:blipFill>
          <a:blip r:embed="rId3"/>
          <a:stretch>
            <a:fillRect/>
          </a:stretch>
        </p:blipFill>
        <p:spPr>
          <a:xfrm>
            <a:off x="133350" y="195263"/>
            <a:ext cx="8140700" cy="3594100"/>
          </a:xfrm>
          <a:prstGeom prst="rect">
            <a:avLst/>
          </a:prstGeom>
        </p:spPr>
      </p:pic>
      <p:pic>
        <p:nvPicPr>
          <p:cNvPr id="5" name="图片 4">
            <a:extLst>
              <a:ext uri="{FF2B5EF4-FFF2-40B4-BE49-F238E27FC236}">
                <a16:creationId xmlns:a16="http://schemas.microsoft.com/office/drawing/2014/main" id="{DAF31FB7-2F0E-E94F-9F13-3A8ACBCF43BD}"/>
              </a:ext>
            </a:extLst>
          </p:cNvPr>
          <p:cNvPicPr>
            <a:picLocks noChangeAspect="1"/>
          </p:cNvPicPr>
          <p:nvPr/>
        </p:nvPicPr>
        <p:blipFill>
          <a:blip r:embed="rId4"/>
          <a:stretch>
            <a:fillRect/>
          </a:stretch>
        </p:blipFill>
        <p:spPr>
          <a:xfrm>
            <a:off x="6318250" y="3073400"/>
            <a:ext cx="5422900" cy="3784600"/>
          </a:xfrm>
          <a:prstGeom prst="rect">
            <a:avLst/>
          </a:prstGeom>
        </p:spPr>
      </p:pic>
    </p:spTree>
    <p:extLst>
      <p:ext uri="{BB962C8B-B14F-4D97-AF65-F5344CB8AC3E}">
        <p14:creationId xmlns:p14="http://schemas.microsoft.com/office/powerpoint/2010/main" val="2415842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CF105D-FA21-794E-860B-F2D7FF4E7BC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B1C0E0A-50A2-004C-8AC6-182B264E60D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F977D40-F5BC-B043-8EAB-9D6691A4D09C}"/>
              </a:ext>
            </a:extLst>
          </p:cNvPr>
          <p:cNvPicPr>
            <a:picLocks noChangeAspect="1"/>
          </p:cNvPicPr>
          <p:nvPr/>
        </p:nvPicPr>
        <p:blipFill>
          <a:blip r:embed="rId3"/>
          <a:stretch>
            <a:fillRect/>
          </a:stretch>
        </p:blipFill>
        <p:spPr>
          <a:xfrm>
            <a:off x="1298697" y="0"/>
            <a:ext cx="9594606" cy="6858000"/>
          </a:xfrm>
          <a:prstGeom prst="rect">
            <a:avLst/>
          </a:prstGeom>
        </p:spPr>
      </p:pic>
    </p:spTree>
    <p:extLst>
      <p:ext uri="{BB962C8B-B14F-4D97-AF65-F5344CB8AC3E}">
        <p14:creationId xmlns:p14="http://schemas.microsoft.com/office/powerpoint/2010/main" val="654019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0FE06-7A70-624C-9B66-A261160CB62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439C284B-6490-A749-9226-0D496F67656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66A1D58-2851-FA46-8E41-10B461DE347C}"/>
              </a:ext>
            </a:extLst>
          </p:cNvPr>
          <p:cNvPicPr>
            <a:picLocks noChangeAspect="1"/>
          </p:cNvPicPr>
          <p:nvPr/>
        </p:nvPicPr>
        <p:blipFill>
          <a:blip r:embed="rId3"/>
          <a:stretch>
            <a:fillRect/>
          </a:stretch>
        </p:blipFill>
        <p:spPr>
          <a:xfrm>
            <a:off x="2057400" y="1263650"/>
            <a:ext cx="8077200" cy="4330700"/>
          </a:xfrm>
          <a:prstGeom prst="rect">
            <a:avLst/>
          </a:prstGeom>
        </p:spPr>
      </p:pic>
    </p:spTree>
    <p:extLst>
      <p:ext uri="{BB962C8B-B14F-4D97-AF65-F5344CB8AC3E}">
        <p14:creationId xmlns:p14="http://schemas.microsoft.com/office/powerpoint/2010/main" val="306227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B1E56-F3D2-7944-8CB6-70342E9D8BD5}"/>
              </a:ext>
            </a:extLst>
          </p:cNvPr>
          <p:cNvSpPr>
            <a:spLocks noGrp="1"/>
          </p:cNvSpPr>
          <p:nvPr>
            <p:ph type="title"/>
          </p:nvPr>
        </p:nvSpPr>
        <p:spPr/>
        <p:txBody>
          <a:bodyPr/>
          <a:lstStyle/>
          <a:p>
            <a:endParaRPr kumimoji="1" lang="zh-CN" altLang="en-US"/>
          </a:p>
        </p:txBody>
      </p:sp>
      <p:pic>
        <p:nvPicPr>
          <p:cNvPr id="5" name="内容占位符 4">
            <a:extLst>
              <a:ext uri="{FF2B5EF4-FFF2-40B4-BE49-F238E27FC236}">
                <a16:creationId xmlns:a16="http://schemas.microsoft.com/office/drawing/2014/main" id="{07709C5F-B388-FB43-9402-8303C6DC9124}"/>
              </a:ext>
            </a:extLst>
          </p:cNvPr>
          <p:cNvPicPr>
            <a:picLocks noGrp="1" noChangeAspect="1"/>
          </p:cNvPicPr>
          <p:nvPr>
            <p:ph idx="1"/>
          </p:nvPr>
        </p:nvPicPr>
        <p:blipFill>
          <a:blip r:embed="rId3"/>
          <a:stretch>
            <a:fillRect/>
          </a:stretch>
        </p:blipFill>
        <p:spPr>
          <a:xfrm>
            <a:off x="9363189" y="2506662"/>
            <a:ext cx="5657622" cy="4351338"/>
          </a:xfrm>
          <a:prstGeom prst="rect">
            <a:avLst/>
          </a:prstGeom>
        </p:spPr>
      </p:pic>
      <p:pic>
        <p:nvPicPr>
          <p:cNvPr id="4" name="图片 3">
            <a:extLst>
              <a:ext uri="{FF2B5EF4-FFF2-40B4-BE49-F238E27FC236}">
                <a16:creationId xmlns:a16="http://schemas.microsoft.com/office/drawing/2014/main" id="{639AFE46-126A-D544-800C-54F4042F5D5D}"/>
              </a:ext>
            </a:extLst>
          </p:cNvPr>
          <p:cNvPicPr>
            <a:picLocks noChangeAspect="1"/>
          </p:cNvPicPr>
          <p:nvPr/>
        </p:nvPicPr>
        <p:blipFill>
          <a:blip r:embed="rId4"/>
          <a:stretch>
            <a:fillRect/>
          </a:stretch>
        </p:blipFill>
        <p:spPr>
          <a:xfrm>
            <a:off x="481881" y="1027906"/>
            <a:ext cx="7950200" cy="4076700"/>
          </a:xfrm>
          <a:prstGeom prst="rect">
            <a:avLst/>
          </a:prstGeom>
        </p:spPr>
      </p:pic>
    </p:spTree>
    <p:extLst>
      <p:ext uri="{BB962C8B-B14F-4D97-AF65-F5344CB8AC3E}">
        <p14:creationId xmlns:p14="http://schemas.microsoft.com/office/powerpoint/2010/main" val="2109082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B02CE6-7516-074B-9984-3DEC4BB844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761F0B2-85BD-A147-964B-E150620EF57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2FD3E2D-A6CC-0346-B6DF-BE20AE500927}"/>
              </a:ext>
            </a:extLst>
          </p:cNvPr>
          <p:cNvPicPr>
            <a:picLocks noChangeAspect="1"/>
          </p:cNvPicPr>
          <p:nvPr/>
        </p:nvPicPr>
        <p:blipFill>
          <a:blip r:embed="rId3"/>
          <a:stretch>
            <a:fillRect/>
          </a:stretch>
        </p:blipFill>
        <p:spPr>
          <a:xfrm>
            <a:off x="-1" y="0"/>
            <a:ext cx="13444189" cy="6858000"/>
          </a:xfrm>
          <a:prstGeom prst="rect">
            <a:avLst/>
          </a:prstGeom>
        </p:spPr>
      </p:pic>
    </p:spTree>
    <p:extLst>
      <p:ext uri="{BB962C8B-B14F-4D97-AF65-F5344CB8AC3E}">
        <p14:creationId xmlns:p14="http://schemas.microsoft.com/office/powerpoint/2010/main" val="1444952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75693-5AE5-ED4C-8312-398AE7F70AB3}"/>
              </a:ext>
            </a:extLst>
          </p:cNvPr>
          <p:cNvSpPr>
            <a:spLocks noGrp="1"/>
          </p:cNvSpPr>
          <p:nvPr>
            <p:ph type="ctrTitle"/>
          </p:nvPr>
        </p:nvSpPr>
        <p:spPr/>
        <p:txBody>
          <a:bodyPr/>
          <a:lstStyle/>
          <a:p>
            <a:endParaRPr kumimoji="1" lang="zh-CN" altLang="en-US"/>
          </a:p>
        </p:txBody>
      </p:sp>
      <p:sp>
        <p:nvSpPr>
          <p:cNvPr id="3" name="副标题 2">
            <a:extLst>
              <a:ext uri="{FF2B5EF4-FFF2-40B4-BE49-F238E27FC236}">
                <a16:creationId xmlns:a16="http://schemas.microsoft.com/office/drawing/2014/main" id="{1FB9C0B4-354E-234E-863D-4134D791683C}"/>
              </a:ext>
            </a:extLst>
          </p:cNvPr>
          <p:cNvSpPr>
            <a:spLocks noGrp="1"/>
          </p:cNvSpPr>
          <p:nvPr>
            <p:ph type="subTitle" idx="1"/>
          </p:nvPr>
        </p:nvSpPr>
        <p:spPr/>
        <p:txBody>
          <a:bodyPr/>
          <a:lstStyle/>
          <a:p>
            <a:endParaRPr kumimoji="1" lang="zh-CN" altLang="en-US"/>
          </a:p>
        </p:txBody>
      </p:sp>
      <p:pic>
        <p:nvPicPr>
          <p:cNvPr id="6" name="图片 5">
            <a:extLst>
              <a:ext uri="{FF2B5EF4-FFF2-40B4-BE49-F238E27FC236}">
                <a16:creationId xmlns:a16="http://schemas.microsoft.com/office/drawing/2014/main" id="{0CD0EDA1-90E2-2648-865A-E5882DDB6ECA}"/>
              </a:ext>
            </a:extLst>
          </p:cNvPr>
          <p:cNvPicPr>
            <a:picLocks noChangeAspect="1"/>
          </p:cNvPicPr>
          <p:nvPr/>
        </p:nvPicPr>
        <p:blipFill>
          <a:blip r:embed="rId3"/>
          <a:stretch>
            <a:fillRect/>
          </a:stretch>
        </p:blipFill>
        <p:spPr>
          <a:xfrm>
            <a:off x="603497" y="0"/>
            <a:ext cx="10985006" cy="6858000"/>
          </a:xfrm>
          <a:prstGeom prst="rect">
            <a:avLst/>
          </a:prstGeom>
        </p:spPr>
      </p:pic>
    </p:spTree>
    <p:extLst>
      <p:ext uri="{BB962C8B-B14F-4D97-AF65-F5344CB8AC3E}">
        <p14:creationId xmlns:p14="http://schemas.microsoft.com/office/powerpoint/2010/main" val="2313328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163F6-220B-5D42-B959-2C1EAB77814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40B7D00-663C-D94C-9887-4AFF2A7D38D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FC7D283-CF43-0D43-A8BA-BB1B2F8A3A08}"/>
              </a:ext>
            </a:extLst>
          </p:cNvPr>
          <p:cNvPicPr>
            <a:picLocks noChangeAspect="1"/>
          </p:cNvPicPr>
          <p:nvPr/>
        </p:nvPicPr>
        <p:blipFill>
          <a:blip r:embed="rId3"/>
          <a:stretch>
            <a:fillRect/>
          </a:stretch>
        </p:blipFill>
        <p:spPr>
          <a:xfrm>
            <a:off x="2952750" y="952500"/>
            <a:ext cx="6286500" cy="4953000"/>
          </a:xfrm>
          <a:prstGeom prst="rect">
            <a:avLst/>
          </a:prstGeom>
        </p:spPr>
      </p:pic>
    </p:spTree>
    <p:extLst>
      <p:ext uri="{BB962C8B-B14F-4D97-AF65-F5344CB8AC3E}">
        <p14:creationId xmlns:p14="http://schemas.microsoft.com/office/powerpoint/2010/main" val="3045923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118BFF-93FE-0C42-8865-88839E0A854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70447C-2B71-6049-AEFE-15615DDBACB1}"/>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75D2F73-016A-534B-B8F4-CDD60E8E0866}"/>
              </a:ext>
            </a:extLst>
          </p:cNvPr>
          <p:cNvPicPr>
            <a:picLocks noChangeAspect="1"/>
          </p:cNvPicPr>
          <p:nvPr/>
        </p:nvPicPr>
        <p:blipFill>
          <a:blip r:embed="rId3"/>
          <a:stretch>
            <a:fillRect/>
          </a:stretch>
        </p:blipFill>
        <p:spPr>
          <a:xfrm>
            <a:off x="2844800" y="3003550"/>
            <a:ext cx="6502400" cy="850900"/>
          </a:xfrm>
          <a:prstGeom prst="rect">
            <a:avLst/>
          </a:prstGeom>
        </p:spPr>
      </p:pic>
    </p:spTree>
    <p:extLst>
      <p:ext uri="{BB962C8B-B14F-4D97-AF65-F5344CB8AC3E}">
        <p14:creationId xmlns:p14="http://schemas.microsoft.com/office/powerpoint/2010/main" val="1687408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FD3CC2-F890-EA41-9BFE-0D62EAE68ED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AAC358D-C944-5A4D-BF3D-E7DF23303B5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EACF6C6-8664-D444-BC62-43C491B8AFE3}"/>
              </a:ext>
            </a:extLst>
          </p:cNvPr>
          <p:cNvPicPr>
            <a:picLocks noChangeAspect="1"/>
          </p:cNvPicPr>
          <p:nvPr/>
        </p:nvPicPr>
        <p:blipFill>
          <a:blip r:embed="rId3"/>
          <a:stretch>
            <a:fillRect/>
          </a:stretch>
        </p:blipFill>
        <p:spPr>
          <a:xfrm>
            <a:off x="2165350" y="1212850"/>
            <a:ext cx="7861300" cy="4432300"/>
          </a:xfrm>
          <a:prstGeom prst="rect">
            <a:avLst/>
          </a:prstGeom>
        </p:spPr>
      </p:pic>
    </p:spTree>
    <p:extLst>
      <p:ext uri="{BB962C8B-B14F-4D97-AF65-F5344CB8AC3E}">
        <p14:creationId xmlns:p14="http://schemas.microsoft.com/office/powerpoint/2010/main" val="2316090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2ECDE-3A6C-BB45-A2D3-1EE1A473AFC5}"/>
              </a:ext>
            </a:extLst>
          </p:cNvPr>
          <p:cNvSpPr>
            <a:spLocks noGrp="1"/>
          </p:cNvSpPr>
          <p:nvPr>
            <p:ph type="title"/>
          </p:nvPr>
        </p:nvSpPr>
        <p:spPr>
          <a:xfrm>
            <a:off x="838200" y="2366453"/>
            <a:ext cx="10515600" cy="1325563"/>
          </a:xfrm>
        </p:spPr>
        <p:txBody>
          <a:bodyPr>
            <a:noAutofit/>
          </a:bodyPr>
          <a:lstStyle/>
          <a:p>
            <a:r>
              <a:rPr kumimoji="1" lang="en" altLang="zh-CN" sz="2800" dirty="0"/>
              <a:t>export HISTSIZE = 10000 # 500 is default</a:t>
            </a:r>
            <a:br>
              <a:rPr kumimoji="1" lang="en" altLang="zh-CN" sz="2800" dirty="0"/>
            </a:br>
            <a:r>
              <a:rPr kumimoji="1" lang="en" altLang="zh-CN" sz="2800" dirty="0"/>
              <a:t>export HISTFILESIZE = 1000000</a:t>
            </a:r>
            <a:br>
              <a:rPr kumimoji="1" lang="en" altLang="zh-CN" sz="2800" dirty="0"/>
            </a:br>
            <a:r>
              <a:rPr kumimoji="1" lang="en" altLang="zh-CN" sz="2800" dirty="0"/>
              <a:t>export HISTTIMEFORMAT = '%b %d %I:%M %</a:t>
            </a:r>
            <a:r>
              <a:rPr kumimoji="1" lang="en" altLang="zh-CN" sz="2800" dirty="0" err="1"/>
              <a:t>p'#using</a:t>
            </a:r>
            <a:r>
              <a:rPr kumimoji="1" lang="en" altLang="zh-CN" sz="2800" dirty="0"/>
              <a:t> </a:t>
            </a:r>
            <a:r>
              <a:rPr kumimoji="1" lang="en" altLang="zh-CN" sz="2800" dirty="0" err="1"/>
              <a:t>strftime</a:t>
            </a:r>
            <a:r>
              <a:rPr kumimoji="1" lang="en" altLang="zh-CN" sz="2800" dirty="0"/>
              <a:t> format</a:t>
            </a:r>
            <a:br>
              <a:rPr kumimoji="1" lang="en" altLang="zh-CN" sz="2800" dirty="0"/>
            </a:br>
            <a:r>
              <a:rPr kumimoji="1" lang="en" altLang="zh-CN" sz="2800" dirty="0"/>
              <a:t>export HISCONTROL=</a:t>
            </a:r>
            <a:r>
              <a:rPr kumimoji="1" lang="en" altLang="zh-CN" sz="2800" dirty="0" err="1"/>
              <a:t>ignoreboth</a:t>
            </a:r>
            <a:r>
              <a:rPr kumimoji="1" lang="en" altLang="zh-CN" sz="2800" dirty="0"/>
              <a:t> #</a:t>
            </a:r>
            <a:r>
              <a:rPr kumimoji="1" lang="en" altLang="zh-CN" sz="2800" dirty="0" err="1"/>
              <a:t>ignoredups:ignorespce</a:t>
            </a:r>
            <a:br>
              <a:rPr kumimoji="1" lang="en" altLang="zh-CN" sz="2800" dirty="0"/>
            </a:br>
            <a:r>
              <a:rPr kumimoji="1" lang="en" altLang="zh-CN" sz="2800" dirty="0"/>
              <a:t>export HISTIGNORE="</a:t>
            </a:r>
            <a:r>
              <a:rPr kumimoji="1" lang="en" altLang="zh-CN" sz="2800" dirty="0" err="1"/>
              <a:t>history:pwd:exit:df:ls:ls</a:t>
            </a:r>
            <a:r>
              <a:rPr kumimoji="1" lang="en" altLang="zh-CN" sz="2800" dirty="0"/>
              <a:t> -</a:t>
            </a:r>
            <a:r>
              <a:rPr kumimoji="1" lang="en" altLang="zh-CN" sz="2800" dirty="0" err="1"/>
              <a:t>la:ll</a:t>
            </a:r>
            <a:r>
              <a:rPr kumimoji="1" lang="en" altLang="zh-CN" sz="2800" dirty="0"/>
              <a:t>"</a:t>
            </a:r>
            <a:endParaRPr kumimoji="1" lang="zh-CN" altLang="en-US" sz="2800" dirty="0"/>
          </a:p>
        </p:txBody>
      </p:sp>
    </p:spTree>
    <p:extLst>
      <p:ext uri="{BB962C8B-B14F-4D97-AF65-F5344CB8AC3E}">
        <p14:creationId xmlns:p14="http://schemas.microsoft.com/office/powerpoint/2010/main" val="893709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16EE82-EFEB-EC4E-BFBB-0669A41AA1D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C0F8AC2-1C17-5146-9177-852F22EF16B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C6813D-D067-C541-B45F-05FCE5E69664}"/>
              </a:ext>
            </a:extLst>
          </p:cNvPr>
          <p:cNvPicPr>
            <a:picLocks noChangeAspect="1"/>
          </p:cNvPicPr>
          <p:nvPr/>
        </p:nvPicPr>
        <p:blipFill>
          <a:blip r:embed="rId3"/>
          <a:stretch>
            <a:fillRect/>
          </a:stretch>
        </p:blipFill>
        <p:spPr>
          <a:xfrm>
            <a:off x="2959100" y="946150"/>
            <a:ext cx="6273800" cy="4965700"/>
          </a:xfrm>
          <a:prstGeom prst="rect">
            <a:avLst/>
          </a:prstGeom>
        </p:spPr>
      </p:pic>
    </p:spTree>
    <p:extLst>
      <p:ext uri="{BB962C8B-B14F-4D97-AF65-F5344CB8AC3E}">
        <p14:creationId xmlns:p14="http://schemas.microsoft.com/office/powerpoint/2010/main" val="31386229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8EC0F-F4F1-F446-AF8B-432C8CCE348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C98E134-8F3F-AA44-96CF-F343D4E8DDF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3009A58-0CBD-444B-B915-E8692A293719}"/>
              </a:ext>
            </a:extLst>
          </p:cNvPr>
          <p:cNvPicPr>
            <a:picLocks noChangeAspect="1"/>
          </p:cNvPicPr>
          <p:nvPr/>
        </p:nvPicPr>
        <p:blipFill>
          <a:blip r:embed="rId2"/>
          <a:stretch>
            <a:fillRect/>
          </a:stretch>
        </p:blipFill>
        <p:spPr>
          <a:xfrm>
            <a:off x="1352550" y="463550"/>
            <a:ext cx="9486900" cy="5930900"/>
          </a:xfrm>
          <a:prstGeom prst="rect">
            <a:avLst/>
          </a:prstGeom>
        </p:spPr>
      </p:pic>
    </p:spTree>
    <p:extLst>
      <p:ext uri="{BB962C8B-B14F-4D97-AF65-F5344CB8AC3E}">
        <p14:creationId xmlns:p14="http://schemas.microsoft.com/office/powerpoint/2010/main" val="4113355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37265-1520-4D4A-A96C-52AF109740F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0BF3A56-2B61-F240-9EED-C321ED730A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DEBBEC5-BCB9-C242-9412-0C499EAFE4C7}"/>
              </a:ext>
            </a:extLst>
          </p:cNvPr>
          <p:cNvPicPr>
            <a:picLocks noChangeAspect="1"/>
          </p:cNvPicPr>
          <p:nvPr/>
        </p:nvPicPr>
        <p:blipFill>
          <a:blip r:embed="rId2"/>
          <a:stretch>
            <a:fillRect/>
          </a:stretch>
        </p:blipFill>
        <p:spPr>
          <a:xfrm>
            <a:off x="4106053" y="2744788"/>
            <a:ext cx="8293100" cy="2616200"/>
          </a:xfrm>
          <a:prstGeom prst="rect">
            <a:avLst/>
          </a:prstGeom>
        </p:spPr>
      </p:pic>
      <p:pic>
        <p:nvPicPr>
          <p:cNvPr id="5" name="图片 4">
            <a:extLst>
              <a:ext uri="{FF2B5EF4-FFF2-40B4-BE49-F238E27FC236}">
                <a16:creationId xmlns:a16="http://schemas.microsoft.com/office/drawing/2014/main" id="{CE9E547D-90F8-4A4A-A4BA-E5DCFD372E5D}"/>
              </a:ext>
            </a:extLst>
          </p:cNvPr>
          <p:cNvPicPr>
            <a:picLocks noChangeAspect="1"/>
          </p:cNvPicPr>
          <p:nvPr/>
        </p:nvPicPr>
        <p:blipFill>
          <a:blip r:embed="rId3"/>
          <a:stretch>
            <a:fillRect/>
          </a:stretch>
        </p:blipFill>
        <p:spPr>
          <a:xfrm>
            <a:off x="1536580" y="1419225"/>
            <a:ext cx="8877300" cy="812800"/>
          </a:xfrm>
          <a:prstGeom prst="rect">
            <a:avLst/>
          </a:prstGeom>
        </p:spPr>
      </p:pic>
    </p:spTree>
    <p:extLst>
      <p:ext uri="{BB962C8B-B14F-4D97-AF65-F5344CB8AC3E}">
        <p14:creationId xmlns:p14="http://schemas.microsoft.com/office/powerpoint/2010/main" val="3767057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3A586E-B510-F74F-88D8-A52B2E1E312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3CC99A-A6FA-924C-967B-23CC61CCB18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340BB3-C978-594E-BC85-F54DEAE7D993}"/>
              </a:ext>
            </a:extLst>
          </p:cNvPr>
          <p:cNvPicPr>
            <a:picLocks noChangeAspect="1"/>
          </p:cNvPicPr>
          <p:nvPr/>
        </p:nvPicPr>
        <p:blipFill>
          <a:blip r:embed="rId3"/>
          <a:stretch>
            <a:fillRect/>
          </a:stretch>
        </p:blipFill>
        <p:spPr>
          <a:xfrm>
            <a:off x="265621" y="1417637"/>
            <a:ext cx="13024057" cy="928747"/>
          </a:xfrm>
          <a:prstGeom prst="rect">
            <a:avLst/>
          </a:prstGeom>
        </p:spPr>
      </p:pic>
    </p:spTree>
    <p:extLst>
      <p:ext uri="{BB962C8B-B14F-4D97-AF65-F5344CB8AC3E}">
        <p14:creationId xmlns:p14="http://schemas.microsoft.com/office/powerpoint/2010/main" val="31914749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C0573-07DB-C246-BC81-409180360B9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C00466A-2A3A-4345-AAD7-E80A69BF470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C3AC1B7-C6F2-C340-8732-771DF08DB32B}"/>
              </a:ext>
            </a:extLst>
          </p:cNvPr>
          <p:cNvPicPr>
            <a:picLocks noChangeAspect="1"/>
          </p:cNvPicPr>
          <p:nvPr/>
        </p:nvPicPr>
        <p:blipFill>
          <a:blip r:embed="rId3"/>
          <a:stretch>
            <a:fillRect/>
          </a:stretch>
        </p:blipFill>
        <p:spPr>
          <a:xfrm>
            <a:off x="-14882485" y="1955246"/>
            <a:ext cx="33083921" cy="1133011"/>
          </a:xfrm>
          <a:prstGeom prst="rect">
            <a:avLst/>
          </a:prstGeom>
        </p:spPr>
      </p:pic>
    </p:spTree>
    <p:extLst>
      <p:ext uri="{BB962C8B-B14F-4D97-AF65-F5344CB8AC3E}">
        <p14:creationId xmlns:p14="http://schemas.microsoft.com/office/powerpoint/2010/main" val="2860263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159C7-F982-0143-A884-69B4F89EEA4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9FFC70C-F142-B94D-9636-43DC21C3395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3F0F82A-E1DD-F848-9106-7270B0EDB9CD}"/>
              </a:ext>
            </a:extLst>
          </p:cNvPr>
          <p:cNvPicPr>
            <a:picLocks noChangeAspect="1"/>
          </p:cNvPicPr>
          <p:nvPr/>
        </p:nvPicPr>
        <p:blipFill>
          <a:blip r:embed="rId3"/>
          <a:stretch>
            <a:fillRect/>
          </a:stretch>
        </p:blipFill>
        <p:spPr>
          <a:xfrm>
            <a:off x="-14870381" y="1825625"/>
            <a:ext cx="30587382" cy="2763044"/>
          </a:xfrm>
          <a:prstGeom prst="rect">
            <a:avLst/>
          </a:prstGeom>
        </p:spPr>
      </p:pic>
    </p:spTree>
    <p:extLst>
      <p:ext uri="{BB962C8B-B14F-4D97-AF65-F5344CB8AC3E}">
        <p14:creationId xmlns:p14="http://schemas.microsoft.com/office/powerpoint/2010/main" val="2886394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42C23E-0822-2A4E-921F-7A6B5EE4947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12103F-318A-EE4C-8A73-4397FDB8083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E6E44E0-6F4E-664B-B7AB-FB68E50375F8}"/>
              </a:ext>
            </a:extLst>
          </p:cNvPr>
          <p:cNvPicPr>
            <a:picLocks noChangeAspect="1"/>
          </p:cNvPicPr>
          <p:nvPr/>
        </p:nvPicPr>
        <p:blipFill>
          <a:blip r:embed="rId3"/>
          <a:stretch>
            <a:fillRect/>
          </a:stretch>
        </p:blipFill>
        <p:spPr>
          <a:xfrm>
            <a:off x="652414" y="0"/>
            <a:ext cx="10887171" cy="6858000"/>
          </a:xfrm>
          <a:prstGeom prst="rect">
            <a:avLst/>
          </a:prstGeom>
        </p:spPr>
      </p:pic>
    </p:spTree>
    <p:extLst>
      <p:ext uri="{BB962C8B-B14F-4D97-AF65-F5344CB8AC3E}">
        <p14:creationId xmlns:p14="http://schemas.microsoft.com/office/powerpoint/2010/main" val="22128645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ECCCB-50A4-5A46-A521-AC0EAAFD658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B6EF425-486C-C842-8327-C094BBB6E4D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CE32F69-82C7-CA40-8F3A-4ADA757248D1}"/>
              </a:ext>
            </a:extLst>
          </p:cNvPr>
          <p:cNvPicPr>
            <a:picLocks noChangeAspect="1"/>
          </p:cNvPicPr>
          <p:nvPr/>
        </p:nvPicPr>
        <p:blipFill>
          <a:blip r:embed="rId3"/>
          <a:stretch>
            <a:fillRect/>
          </a:stretch>
        </p:blipFill>
        <p:spPr>
          <a:xfrm>
            <a:off x="-9449880" y="2313735"/>
            <a:ext cx="21969495" cy="1464633"/>
          </a:xfrm>
          <a:prstGeom prst="rect">
            <a:avLst/>
          </a:prstGeom>
        </p:spPr>
      </p:pic>
    </p:spTree>
    <p:extLst>
      <p:ext uri="{BB962C8B-B14F-4D97-AF65-F5344CB8AC3E}">
        <p14:creationId xmlns:p14="http://schemas.microsoft.com/office/powerpoint/2010/main" val="1307442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CCE136-FF1F-CA4D-90F2-EC5973ACE1A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BF70AD8-720D-D144-B7DF-8E4A090586C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206246D-D1E8-8E4B-B226-91BA3E0EC8E9}"/>
              </a:ext>
            </a:extLst>
          </p:cNvPr>
          <p:cNvPicPr>
            <a:picLocks noChangeAspect="1"/>
          </p:cNvPicPr>
          <p:nvPr/>
        </p:nvPicPr>
        <p:blipFill>
          <a:blip r:embed="rId3"/>
          <a:stretch>
            <a:fillRect/>
          </a:stretch>
        </p:blipFill>
        <p:spPr>
          <a:xfrm>
            <a:off x="-1" y="0"/>
            <a:ext cx="12325611" cy="6858000"/>
          </a:xfrm>
          <a:prstGeom prst="rect">
            <a:avLst/>
          </a:prstGeom>
        </p:spPr>
      </p:pic>
    </p:spTree>
    <p:extLst>
      <p:ext uri="{BB962C8B-B14F-4D97-AF65-F5344CB8AC3E}">
        <p14:creationId xmlns:p14="http://schemas.microsoft.com/office/powerpoint/2010/main" val="1407838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DC467-2520-7547-82F1-17C1271FCC0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73E8456-871B-DE4C-A45D-91385C944D8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0010F6D-987C-8041-8AD1-984B7A3FCB47}"/>
              </a:ext>
            </a:extLst>
          </p:cNvPr>
          <p:cNvPicPr>
            <a:picLocks noChangeAspect="1"/>
          </p:cNvPicPr>
          <p:nvPr/>
        </p:nvPicPr>
        <p:blipFill>
          <a:blip r:embed="rId3"/>
          <a:stretch>
            <a:fillRect/>
          </a:stretch>
        </p:blipFill>
        <p:spPr>
          <a:xfrm>
            <a:off x="-7989139" y="2434927"/>
            <a:ext cx="23107770" cy="1325562"/>
          </a:xfrm>
          <a:prstGeom prst="rect">
            <a:avLst/>
          </a:prstGeom>
        </p:spPr>
      </p:pic>
    </p:spTree>
    <p:extLst>
      <p:ext uri="{BB962C8B-B14F-4D97-AF65-F5344CB8AC3E}">
        <p14:creationId xmlns:p14="http://schemas.microsoft.com/office/powerpoint/2010/main" val="3063592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15967C-A703-1640-B078-5B3DA2B998C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8FD5DE0-5006-8D4F-AEFC-22B02E9F200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37C229-DB5F-3E4C-AE23-2A85783168A7}"/>
              </a:ext>
            </a:extLst>
          </p:cNvPr>
          <p:cNvPicPr>
            <a:picLocks noChangeAspect="1"/>
          </p:cNvPicPr>
          <p:nvPr/>
        </p:nvPicPr>
        <p:blipFill>
          <a:blip r:embed="rId3"/>
          <a:stretch>
            <a:fillRect/>
          </a:stretch>
        </p:blipFill>
        <p:spPr>
          <a:xfrm>
            <a:off x="-5062388" y="1195388"/>
            <a:ext cx="19042974" cy="2233612"/>
          </a:xfrm>
          <a:prstGeom prst="rect">
            <a:avLst/>
          </a:prstGeom>
        </p:spPr>
      </p:pic>
    </p:spTree>
    <p:extLst>
      <p:ext uri="{BB962C8B-B14F-4D97-AF65-F5344CB8AC3E}">
        <p14:creationId xmlns:p14="http://schemas.microsoft.com/office/powerpoint/2010/main" val="30244877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8D9F7-C438-974A-B512-B0938B200B9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DF08731-5F8A-574E-97B8-398FF029A05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DF3257C-3B55-EB42-AA3C-33BFE4492734}"/>
              </a:ext>
            </a:extLst>
          </p:cNvPr>
          <p:cNvPicPr>
            <a:picLocks noChangeAspect="1"/>
          </p:cNvPicPr>
          <p:nvPr/>
        </p:nvPicPr>
        <p:blipFill>
          <a:blip r:embed="rId3"/>
          <a:stretch>
            <a:fillRect/>
          </a:stretch>
        </p:blipFill>
        <p:spPr>
          <a:xfrm>
            <a:off x="-1" y="12940"/>
            <a:ext cx="12217279" cy="7129732"/>
          </a:xfrm>
          <a:prstGeom prst="rect">
            <a:avLst/>
          </a:prstGeom>
        </p:spPr>
      </p:pic>
    </p:spTree>
    <p:extLst>
      <p:ext uri="{BB962C8B-B14F-4D97-AF65-F5344CB8AC3E}">
        <p14:creationId xmlns:p14="http://schemas.microsoft.com/office/powerpoint/2010/main" val="1105226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98E3E-A2CF-9140-A903-BC10FCCE15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0A9C9FD-7D36-3F43-875C-35E9865E833C}"/>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B20AE43-7FCC-4143-BD2F-8D1C81CB24DA}"/>
              </a:ext>
            </a:extLst>
          </p:cNvPr>
          <p:cNvPicPr>
            <a:picLocks noChangeAspect="1"/>
          </p:cNvPicPr>
          <p:nvPr/>
        </p:nvPicPr>
        <p:blipFill>
          <a:blip r:embed="rId3"/>
          <a:stretch>
            <a:fillRect/>
          </a:stretch>
        </p:blipFill>
        <p:spPr>
          <a:xfrm>
            <a:off x="0" y="1584242"/>
            <a:ext cx="13414138" cy="1564331"/>
          </a:xfrm>
          <a:prstGeom prst="rect">
            <a:avLst/>
          </a:prstGeom>
        </p:spPr>
      </p:pic>
      <p:pic>
        <p:nvPicPr>
          <p:cNvPr id="5" name="图片 4">
            <a:extLst>
              <a:ext uri="{FF2B5EF4-FFF2-40B4-BE49-F238E27FC236}">
                <a16:creationId xmlns:a16="http://schemas.microsoft.com/office/drawing/2014/main" id="{B049FCA4-ABA7-764C-B16E-0F9316189F25}"/>
              </a:ext>
            </a:extLst>
          </p:cNvPr>
          <p:cNvPicPr>
            <a:picLocks noChangeAspect="1"/>
          </p:cNvPicPr>
          <p:nvPr/>
        </p:nvPicPr>
        <p:blipFill>
          <a:blip r:embed="rId4"/>
          <a:stretch>
            <a:fillRect/>
          </a:stretch>
        </p:blipFill>
        <p:spPr>
          <a:xfrm>
            <a:off x="-3905947" y="3776939"/>
            <a:ext cx="16097947" cy="3081061"/>
          </a:xfrm>
          <a:prstGeom prst="rect">
            <a:avLst/>
          </a:prstGeom>
        </p:spPr>
      </p:pic>
    </p:spTree>
    <p:extLst>
      <p:ext uri="{BB962C8B-B14F-4D97-AF65-F5344CB8AC3E}">
        <p14:creationId xmlns:p14="http://schemas.microsoft.com/office/powerpoint/2010/main" val="1651652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A21734-9142-D242-A66B-F735BCE806F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2132B13-F664-084A-B0E7-41A86DAE35D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64824CE-EE51-CE4F-AB92-71AEA9422B2E}"/>
              </a:ext>
            </a:extLst>
          </p:cNvPr>
          <p:cNvPicPr>
            <a:picLocks noChangeAspect="1"/>
          </p:cNvPicPr>
          <p:nvPr/>
        </p:nvPicPr>
        <p:blipFill>
          <a:blip r:embed="rId3"/>
          <a:stretch>
            <a:fillRect/>
          </a:stretch>
        </p:blipFill>
        <p:spPr>
          <a:xfrm>
            <a:off x="-8427648" y="2139920"/>
            <a:ext cx="21716040" cy="2578160"/>
          </a:xfrm>
          <a:prstGeom prst="rect">
            <a:avLst/>
          </a:prstGeom>
        </p:spPr>
      </p:pic>
    </p:spTree>
    <p:extLst>
      <p:ext uri="{BB962C8B-B14F-4D97-AF65-F5344CB8AC3E}">
        <p14:creationId xmlns:p14="http://schemas.microsoft.com/office/powerpoint/2010/main" val="350810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D9EC3-3DAF-A941-95F5-05FD3C40A995}"/>
              </a:ext>
            </a:extLst>
          </p:cNvPr>
          <p:cNvSpPr>
            <a:spLocks noGrp="1"/>
          </p:cNvSpPr>
          <p:nvPr>
            <p:ph type="title"/>
          </p:nvPr>
        </p:nvSpPr>
        <p:spPr>
          <a:xfrm>
            <a:off x="838200" y="1162843"/>
            <a:ext cx="10515600" cy="1325563"/>
          </a:xfrm>
        </p:spPr>
        <p:txBody>
          <a:bodyPr>
            <a:normAutofit fontScale="90000"/>
          </a:bodyPr>
          <a:lstStyle/>
          <a:p>
            <a:br>
              <a:rPr kumimoji="1" lang="en" altLang="zh-CN" dirty="0"/>
            </a:br>
            <a:r>
              <a:rPr kumimoji="1" lang="en" altLang="zh-CN" dirty="0"/>
              <a:t>if[ -f ~/.</a:t>
            </a:r>
            <a:r>
              <a:rPr kumimoji="1" lang="en" altLang="zh-CN" dirty="0" err="1"/>
              <a:t>bashrc</a:t>
            </a:r>
            <a:r>
              <a:rPr kumimoji="1" lang="en" altLang="zh-CN" dirty="0"/>
              <a:t>]; then</a:t>
            </a:r>
            <a:br>
              <a:rPr kumimoji="1" lang="en" altLang="zh-CN" dirty="0"/>
            </a:br>
            <a:r>
              <a:rPr kumimoji="1" lang="en" altLang="zh-CN" dirty="0"/>
              <a:t>    source ~/.</a:t>
            </a:r>
            <a:r>
              <a:rPr kumimoji="1" lang="en" altLang="zh-CN" dirty="0" err="1"/>
              <a:t>bashrc</a:t>
            </a:r>
            <a:br>
              <a:rPr kumimoji="1" lang="en" altLang="zh-CN" dirty="0"/>
            </a:br>
            <a:r>
              <a:rPr kumimoji="1" lang="en" altLang="zh-CN" dirty="0"/>
              <a:t>fi</a:t>
            </a:r>
            <a:br>
              <a:rPr kumimoji="1" lang="en" altLang="zh-CN" dirty="0"/>
            </a:br>
            <a:endParaRPr kumimoji="1" lang="zh-CN" altLang="en-US" dirty="0"/>
          </a:p>
        </p:txBody>
      </p:sp>
      <p:sp>
        <p:nvSpPr>
          <p:cNvPr id="3" name="内容占位符 2">
            <a:extLst>
              <a:ext uri="{FF2B5EF4-FFF2-40B4-BE49-F238E27FC236}">
                <a16:creationId xmlns:a16="http://schemas.microsoft.com/office/drawing/2014/main" id="{09D46070-D5CF-BB4F-8D24-FF76A0B188E0}"/>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34934977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784FE-7820-3945-A885-999E4BD396AA}"/>
              </a:ext>
            </a:extLst>
          </p:cNvPr>
          <p:cNvSpPr>
            <a:spLocks noGrp="1"/>
          </p:cNvSpPr>
          <p:nvPr>
            <p:ph type="title"/>
          </p:nvPr>
        </p:nvSpPr>
        <p:spPr>
          <a:xfrm>
            <a:off x="838200" y="2452717"/>
            <a:ext cx="10515600" cy="1325563"/>
          </a:xfrm>
        </p:spPr>
        <p:txBody>
          <a:bodyPr>
            <a:noAutofit/>
          </a:bodyPr>
          <a:lstStyle/>
          <a:p>
            <a:r>
              <a:rPr kumimoji="1" lang="en" altLang="zh-CN" sz="3200" dirty="0"/>
              <a:t>echo ""</a:t>
            </a:r>
            <a:br>
              <a:rPr kumimoji="1" lang="en" altLang="zh-CN" sz="3200" dirty="0"/>
            </a:br>
            <a:r>
              <a:rPr kumimoji="1" lang="en" altLang="zh-CN" sz="3200" dirty="0"/>
              <a:t>echo -n "Welcome to Linux Here";</a:t>
            </a:r>
            <a:r>
              <a:rPr kumimoji="1" lang="en" altLang="zh-CN" sz="3200" dirty="0" err="1"/>
              <a:t>whoami</a:t>
            </a:r>
            <a:br>
              <a:rPr kumimoji="1" lang="en" altLang="zh-CN" sz="3200" dirty="0"/>
            </a:br>
            <a:r>
              <a:rPr kumimoji="1" lang="en" altLang="zh-CN" sz="3200" dirty="0"/>
              <a:t>echo ""</a:t>
            </a:r>
            <a:br>
              <a:rPr kumimoji="1" lang="en" altLang="zh-CN" sz="3200" dirty="0"/>
            </a:br>
            <a:r>
              <a:rPr kumimoji="1" lang="en" altLang="zh-CN" sz="3200" dirty="0"/>
              <a:t>echo -n "Today is ";date "+%m-%d-%Y %H:%M:%S"</a:t>
            </a:r>
            <a:br>
              <a:rPr kumimoji="1" lang="en" altLang="zh-CN" sz="3200" dirty="0"/>
            </a:br>
            <a:r>
              <a:rPr kumimoji="1" lang="en" altLang="zh-CN" sz="3200" dirty="0"/>
              <a:t>echo ""</a:t>
            </a:r>
            <a:br>
              <a:rPr kumimoji="1" lang="en" altLang="zh-CN" sz="3200" dirty="0"/>
            </a:br>
            <a:r>
              <a:rPr kumimoji="1" lang="en" altLang="zh-CN" sz="3200" dirty="0" err="1"/>
              <a:t>cal</a:t>
            </a:r>
            <a:br>
              <a:rPr kumimoji="1" lang="en" altLang="zh-CN" sz="3200" dirty="0"/>
            </a:br>
            <a:r>
              <a:rPr kumimoji="1" lang="en" altLang="zh-CN" sz="3200" dirty="0"/>
              <a:t>echo -n "Uptime:";uptime</a:t>
            </a:r>
            <a:br>
              <a:rPr kumimoji="1" lang="en" altLang="zh-CN" sz="3200" dirty="0"/>
            </a:br>
            <a:r>
              <a:rPr kumimoji="1" lang="en" altLang="zh-CN" sz="3200" dirty="0"/>
              <a:t>echo ""</a:t>
            </a:r>
            <a:br>
              <a:rPr kumimoji="1" lang="en" altLang="zh-CN" sz="3200" dirty="0"/>
            </a:br>
            <a:endParaRPr kumimoji="1" lang="zh-CN" altLang="en-US" sz="3200" dirty="0"/>
          </a:p>
        </p:txBody>
      </p:sp>
    </p:spTree>
    <p:extLst>
      <p:ext uri="{BB962C8B-B14F-4D97-AF65-F5344CB8AC3E}">
        <p14:creationId xmlns:p14="http://schemas.microsoft.com/office/powerpoint/2010/main" val="3907753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B7D4A-A5AD-1C4B-A375-3474F8918E8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91169E-B35B-3B48-AD07-C9A4E93821F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7691E17-E4CA-A749-BE66-3007389B23C1}"/>
              </a:ext>
            </a:extLst>
          </p:cNvPr>
          <p:cNvPicPr>
            <a:picLocks noChangeAspect="1"/>
          </p:cNvPicPr>
          <p:nvPr/>
        </p:nvPicPr>
        <p:blipFill>
          <a:blip r:embed="rId2"/>
          <a:stretch>
            <a:fillRect/>
          </a:stretch>
        </p:blipFill>
        <p:spPr>
          <a:xfrm>
            <a:off x="0" y="237465"/>
            <a:ext cx="12100298" cy="5801025"/>
          </a:xfrm>
          <a:prstGeom prst="rect">
            <a:avLst/>
          </a:prstGeom>
        </p:spPr>
      </p:pic>
    </p:spTree>
    <p:extLst>
      <p:ext uri="{BB962C8B-B14F-4D97-AF65-F5344CB8AC3E}">
        <p14:creationId xmlns:p14="http://schemas.microsoft.com/office/powerpoint/2010/main" val="2945446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C46FEF-C426-2D4A-AE73-BBE24A345E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A9A32D6-8F3F-064C-8E25-B4E92537BDC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753B791-0E61-A04B-B79E-5020E75E6B2C}"/>
              </a:ext>
            </a:extLst>
          </p:cNvPr>
          <p:cNvPicPr>
            <a:picLocks noChangeAspect="1"/>
          </p:cNvPicPr>
          <p:nvPr/>
        </p:nvPicPr>
        <p:blipFill>
          <a:blip r:embed="rId3"/>
          <a:stretch>
            <a:fillRect/>
          </a:stretch>
        </p:blipFill>
        <p:spPr>
          <a:xfrm>
            <a:off x="720090" y="0"/>
            <a:ext cx="10751820" cy="6858000"/>
          </a:xfrm>
          <a:prstGeom prst="rect">
            <a:avLst/>
          </a:prstGeom>
        </p:spPr>
      </p:pic>
    </p:spTree>
    <p:extLst>
      <p:ext uri="{BB962C8B-B14F-4D97-AF65-F5344CB8AC3E}">
        <p14:creationId xmlns:p14="http://schemas.microsoft.com/office/powerpoint/2010/main" val="618910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57DAC-51D4-274C-9C32-5DEBC61F681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D84602E-E14F-FF4D-B01A-82A2DA1C05A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2D6145B-75F6-EF42-8500-A03CC7DF0C81}"/>
              </a:ext>
            </a:extLst>
          </p:cNvPr>
          <p:cNvPicPr>
            <a:picLocks noChangeAspect="1"/>
          </p:cNvPicPr>
          <p:nvPr/>
        </p:nvPicPr>
        <p:blipFill>
          <a:blip r:embed="rId3"/>
          <a:stretch>
            <a:fillRect/>
          </a:stretch>
        </p:blipFill>
        <p:spPr>
          <a:xfrm>
            <a:off x="0" y="681037"/>
            <a:ext cx="22421680" cy="3787446"/>
          </a:xfrm>
          <a:prstGeom prst="rect">
            <a:avLst/>
          </a:prstGeom>
        </p:spPr>
      </p:pic>
      <p:pic>
        <p:nvPicPr>
          <p:cNvPr id="5" name="图片 4">
            <a:extLst>
              <a:ext uri="{FF2B5EF4-FFF2-40B4-BE49-F238E27FC236}">
                <a16:creationId xmlns:a16="http://schemas.microsoft.com/office/drawing/2014/main" id="{0C373EEB-B9E8-1841-85C4-A1D4F42B2D39}"/>
              </a:ext>
            </a:extLst>
          </p:cNvPr>
          <p:cNvPicPr>
            <a:picLocks noChangeAspect="1"/>
          </p:cNvPicPr>
          <p:nvPr/>
        </p:nvPicPr>
        <p:blipFill>
          <a:blip r:embed="rId4"/>
          <a:stretch>
            <a:fillRect/>
          </a:stretch>
        </p:blipFill>
        <p:spPr>
          <a:xfrm>
            <a:off x="6586148" y="4692381"/>
            <a:ext cx="8300966" cy="1904461"/>
          </a:xfrm>
          <a:prstGeom prst="rect">
            <a:avLst/>
          </a:prstGeom>
        </p:spPr>
      </p:pic>
    </p:spTree>
    <p:extLst>
      <p:ext uri="{BB962C8B-B14F-4D97-AF65-F5344CB8AC3E}">
        <p14:creationId xmlns:p14="http://schemas.microsoft.com/office/powerpoint/2010/main" val="3716323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3A6E45-3B97-0442-AA33-59677906F4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9A99946-B540-6547-BAB8-46ED03A2CF05}"/>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4612D857-B6C0-7443-AD31-AF4C530307B0}"/>
              </a:ext>
            </a:extLst>
          </p:cNvPr>
          <p:cNvPicPr>
            <a:picLocks noChangeAspect="1"/>
          </p:cNvPicPr>
          <p:nvPr/>
        </p:nvPicPr>
        <p:blipFill>
          <a:blip r:embed="rId3"/>
          <a:stretch>
            <a:fillRect/>
          </a:stretch>
        </p:blipFill>
        <p:spPr>
          <a:xfrm>
            <a:off x="152639" y="1027905"/>
            <a:ext cx="11857489" cy="3906403"/>
          </a:xfrm>
          <a:prstGeom prst="rect">
            <a:avLst/>
          </a:prstGeom>
        </p:spPr>
      </p:pic>
    </p:spTree>
    <p:extLst>
      <p:ext uri="{BB962C8B-B14F-4D97-AF65-F5344CB8AC3E}">
        <p14:creationId xmlns:p14="http://schemas.microsoft.com/office/powerpoint/2010/main" val="28896092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2A8A70-0814-7D43-AC2E-BE2DF2CA486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E4B07DE-0260-544A-8822-14FD72483F3C}"/>
              </a:ext>
            </a:extLst>
          </p:cNvPr>
          <p:cNvSpPr>
            <a:spLocks noGrp="1"/>
          </p:cNvSpPr>
          <p:nvPr>
            <p:ph idx="1"/>
          </p:nvPr>
        </p:nvSpPr>
        <p:spPr/>
        <p:txBody>
          <a:bodyPr/>
          <a:lstStyle/>
          <a:p>
            <a:endParaRPr kumimoji="1" lang="zh-CN" altLang="en-US" dirty="0"/>
          </a:p>
        </p:txBody>
      </p:sp>
      <p:pic>
        <p:nvPicPr>
          <p:cNvPr id="5" name="图片 4">
            <a:extLst>
              <a:ext uri="{FF2B5EF4-FFF2-40B4-BE49-F238E27FC236}">
                <a16:creationId xmlns:a16="http://schemas.microsoft.com/office/drawing/2014/main" id="{5120BA12-A374-7146-9D47-9FF8C91D89DF}"/>
              </a:ext>
            </a:extLst>
          </p:cNvPr>
          <p:cNvPicPr>
            <a:picLocks noChangeAspect="1"/>
          </p:cNvPicPr>
          <p:nvPr/>
        </p:nvPicPr>
        <p:blipFill>
          <a:blip r:embed="rId3"/>
          <a:stretch>
            <a:fillRect/>
          </a:stretch>
        </p:blipFill>
        <p:spPr>
          <a:xfrm>
            <a:off x="838200" y="433957"/>
            <a:ext cx="5835170" cy="2995043"/>
          </a:xfrm>
          <a:prstGeom prst="rect">
            <a:avLst/>
          </a:prstGeom>
        </p:spPr>
      </p:pic>
      <p:pic>
        <p:nvPicPr>
          <p:cNvPr id="6" name="图片 5">
            <a:extLst>
              <a:ext uri="{FF2B5EF4-FFF2-40B4-BE49-F238E27FC236}">
                <a16:creationId xmlns:a16="http://schemas.microsoft.com/office/drawing/2014/main" id="{5727EDEF-C51E-C04A-8856-1FD351F9B38D}"/>
              </a:ext>
            </a:extLst>
          </p:cNvPr>
          <p:cNvPicPr>
            <a:picLocks noChangeAspect="1"/>
          </p:cNvPicPr>
          <p:nvPr/>
        </p:nvPicPr>
        <p:blipFill>
          <a:blip r:embed="rId4"/>
          <a:stretch>
            <a:fillRect/>
          </a:stretch>
        </p:blipFill>
        <p:spPr>
          <a:xfrm>
            <a:off x="5400435" y="1931478"/>
            <a:ext cx="7226300" cy="4648200"/>
          </a:xfrm>
          <a:prstGeom prst="rect">
            <a:avLst/>
          </a:prstGeom>
        </p:spPr>
      </p:pic>
    </p:spTree>
    <p:extLst>
      <p:ext uri="{BB962C8B-B14F-4D97-AF65-F5344CB8AC3E}">
        <p14:creationId xmlns:p14="http://schemas.microsoft.com/office/powerpoint/2010/main" val="359043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C651EE-4471-A84A-81F8-6E22D7622E3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1D07562-EE69-244F-8DE2-91C489FC860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71BBA494-E291-A64D-9D9C-C400E50DA8FD}"/>
              </a:ext>
            </a:extLst>
          </p:cNvPr>
          <p:cNvPicPr>
            <a:picLocks noChangeAspect="1"/>
          </p:cNvPicPr>
          <p:nvPr/>
        </p:nvPicPr>
        <p:blipFill>
          <a:blip r:embed="rId2"/>
          <a:stretch>
            <a:fillRect/>
          </a:stretch>
        </p:blipFill>
        <p:spPr>
          <a:xfrm>
            <a:off x="631031" y="0"/>
            <a:ext cx="10929938" cy="6858000"/>
          </a:xfrm>
          <a:prstGeom prst="rect">
            <a:avLst/>
          </a:prstGeom>
        </p:spPr>
      </p:pic>
    </p:spTree>
    <p:extLst>
      <p:ext uri="{BB962C8B-B14F-4D97-AF65-F5344CB8AC3E}">
        <p14:creationId xmlns:p14="http://schemas.microsoft.com/office/powerpoint/2010/main" val="3735914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DB915-12E8-E447-8C50-FAB864D25F5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50CB892-BCD7-2E47-8FBA-46052FBE063A}"/>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58EB9915-2CCE-0A45-93F4-1CE24F43F8CE}"/>
              </a:ext>
            </a:extLst>
          </p:cNvPr>
          <p:cNvPicPr>
            <a:picLocks noChangeAspect="1"/>
          </p:cNvPicPr>
          <p:nvPr/>
        </p:nvPicPr>
        <p:blipFill>
          <a:blip r:embed="rId3"/>
          <a:stretch>
            <a:fillRect/>
          </a:stretch>
        </p:blipFill>
        <p:spPr>
          <a:xfrm>
            <a:off x="0" y="2016543"/>
            <a:ext cx="32326676" cy="3527425"/>
          </a:xfrm>
          <a:prstGeom prst="rect">
            <a:avLst/>
          </a:prstGeom>
        </p:spPr>
      </p:pic>
    </p:spTree>
    <p:extLst>
      <p:ext uri="{BB962C8B-B14F-4D97-AF65-F5344CB8AC3E}">
        <p14:creationId xmlns:p14="http://schemas.microsoft.com/office/powerpoint/2010/main" val="35717739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0E699-84C4-014B-8697-237125AD7997}"/>
              </a:ext>
            </a:extLst>
          </p:cNvPr>
          <p:cNvSpPr>
            <a:spLocks noGrp="1"/>
          </p:cNvSpPr>
          <p:nvPr>
            <p:ph type="title"/>
          </p:nvPr>
        </p:nvSpPr>
        <p:spPr/>
        <p:txBody>
          <a:bodyPr/>
          <a:lstStyle/>
          <a:p>
            <a:r>
              <a:rPr lang="en" altLang="zh-CN" dirty="0"/>
              <a:t>cat /</a:t>
            </a:r>
            <a:r>
              <a:rPr lang="en" altLang="zh-CN" dirty="0" err="1"/>
              <a:t>etc</a:t>
            </a:r>
            <a:r>
              <a:rPr lang="en" altLang="zh-CN" dirty="0"/>
              <a:t>/group | sort</a:t>
            </a:r>
            <a:endParaRPr kumimoji="1" lang="zh-CN" altLang="en-US" dirty="0"/>
          </a:p>
        </p:txBody>
      </p:sp>
      <p:sp>
        <p:nvSpPr>
          <p:cNvPr id="3" name="内容占位符 2">
            <a:extLst>
              <a:ext uri="{FF2B5EF4-FFF2-40B4-BE49-F238E27FC236}">
                <a16:creationId xmlns:a16="http://schemas.microsoft.com/office/drawing/2014/main" id="{90EB9ECE-D19B-674D-8C1C-B5AC07748663}"/>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5838311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0787E9-9778-5843-9795-19D4FF5AD00A}"/>
              </a:ext>
            </a:extLst>
          </p:cNvPr>
          <p:cNvSpPr>
            <a:spLocks noGrp="1"/>
          </p:cNvSpPr>
          <p:nvPr>
            <p:ph type="title"/>
          </p:nvPr>
        </p:nvSpPr>
        <p:spPr/>
        <p:txBody>
          <a:bodyPr/>
          <a:lstStyle/>
          <a:p>
            <a:r>
              <a:rPr kumimoji="1" lang="en-US" altLang="zh-CN" dirty="0"/>
              <a:t>grep</a:t>
            </a:r>
            <a:r>
              <a:rPr kumimoji="1" lang="zh-CN" altLang="en-US" dirty="0"/>
              <a:t>的含义</a:t>
            </a:r>
          </a:p>
        </p:txBody>
      </p:sp>
      <p:sp>
        <p:nvSpPr>
          <p:cNvPr id="3" name="内容占位符 2">
            <a:extLst>
              <a:ext uri="{FF2B5EF4-FFF2-40B4-BE49-F238E27FC236}">
                <a16:creationId xmlns:a16="http://schemas.microsoft.com/office/drawing/2014/main" id="{802FA3FF-3120-A444-8EE8-E29817E1D608}"/>
              </a:ext>
            </a:extLst>
          </p:cNvPr>
          <p:cNvSpPr>
            <a:spLocks noGrp="1"/>
          </p:cNvSpPr>
          <p:nvPr>
            <p:ph idx="1"/>
          </p:nvPr>
        </p:nvSpPr>
        <p:spPr/>
        <p:txBody>
          <a:bodyPr/>
          <a:lstStyle/>
          <a:p>
            <a:r>
              <a:rPr kumimoji="1" lang="en-US" altLang="zh-CN" dirty="0"/>
              <a:t>global</a:t>
            </a:r>
            <a:r>
              <a:rPr kumimoji="1" lang="zh-CN" altLang="en-US" dirty="0"/>
              <a:t> </a:t>
            </a:r>
            <a:r>
              <a:rPr kumimoji="1" lang="en-US" altLang="zh-CN" dirty="0"/>
              <a:t>regular</a:t>
            </a:r>
            <a:r>
              <a:rPr kumimoji="1" lang="zh-CN" altLang="en-US" dirty="0"/>
              <a:t> </a:t>
            </a:r>
            <a:r>
              <a:rPr kumimoji="1" lang="en-US" altLang="zh-CN" dirty="0"/>
              <a:t>expression</a:t>
            </a:r>
            <a:r>
              <a:rPr kumimoji="1" lang="zh-CN" altLang="en-US" dirty="0"/>
              <a:t> </a:t>
            </a:r>
            <a:r>
              <a:rPr kumimoji="1" lang="en-US" altLang="zh-CN" dirty="0"/>
              <a:t>print</a:t>
            </a:r>
          </a:p>
          <a:p>
            <a:r>
              <a:rPr kumimoji="1" lang="en-US" altLang="zh-CN" dirty="0"/>
              <a:t>regular</a:t>
            </a:r>
            <a:r>
              <a:rPr kumimoji="1" lang="zh-CN" altLang="en-US" dirty="0"/>
              <a:t> </a:t>
            </a:r>
            <a:r>
              <a:rPr kumimoji="1" lang="en-US" altLang="zh-CN" dirty="0"/>
              <a:t>expression</a:t>
            </a:r>
            <a:r>
              <a:rPr kumimoji="1" lang="zh-CN" altLang="en-US" dirty="0"/>
              <a:t> 正则表达式 </a:t>
            </a:r>
            <a:r>
              <a:rPr kumimoji="1" lang="en-US" altLang="zh-CN" dirty="0"/>
              <a:t>regex</a:t>
            </a:r>
            <a:endParaRPr kumimoji="1" lang="zh-CN" altLang="en-US" dirty="0"/>
          </a:p>
        </p:txBody>
      </p:sp>
    </p:spTree>
    <p:extLst>
      <p:ext uri="{BB962C8B-B14F-4D97-AF65-F5344CB8AC3E}">
        <p14:creationId xmlns:p14="http://schemas.microsoft.com/office/powerpoint/2010/main" val="2967292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3D30E-A9AF-7944-9CA6-3690B27DFDF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C1068E8-0834-8149-8C4C-B7ABB88FBA56}"/>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587E626F-AC5B-6A4A-BB0C-76B069BC6CF9}"/>
              </a:ext>
            </a:extLst>
          </p:cNvPr>
          <p:cNvPicPr>
            <a:picLocks noChangeAspect="1"/>
          </p:cNvPicPr>
          <p:nvPr/>
        </p:nvPicPr>
        <p:blipFill>
          <a:blip r:embed="rId3"/>
          <a:stretch>
            <a:fillRect/>
          </a:stretch>
        </p:blipFill>
        <p:spPr>
          <a:xfrm>
            <a:off x="144971" y="330994"/>
            <a:ext cx="12061161" cy="5603980"/>
          </a:xfrm>
          <a:prstGeom prst="rect">
            <a:avLst/>
          </a:prstGeom>
        </p:spPr>
      </p:pic>
    </p:spTree>
    <p:extLst>
      <p:ext uri="{BB962C8B-B14F-4D97-AF65-F5344CB8AC3E}">
        <p14:creationId xmlns:p14="http://schemas.microsoft.com/office/powerpoint/2010/main" val="1974243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D2A7B3-446B-9644-BC9C-FDB0246F810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F637828-8EEF-FA43-8F59-717DC71094F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12EAEF8-1ADC-C949-BD46-31FEDE925B75}"/>
              </a:ext>
            </a:extLst>
          </p:cNvPr>
          <p:cNvPicPr>
            <a:picLocks noChangeAspect="1"/>
          </p:cNvPicPr>
          <p:nvPr/>
        </p:nvPicPr>
        <p:blipFill>
          <a:blip r:embed="rId3"/>
          <a:stretch>
            <a:fillRect/>
          </a:stretch>
        </p:blipFill>
        <p:spPr>
          <a:xfrm>
            <a:off x="0" y="1271557"/>
            <a:ext cx="12624132" cy="2869121"/>
          </a:xfrm>
          <a:prstGeom prst="rect">
            <a:avLst/>
          </a:prstGeom>
        </p:spPr>
      </p:pic>
      <p:pic>
        <p:nvPicPr>
          <p:cNvPr id="6" name="图片 5">
            <a:extLst>
              <a:ext uri="{FF2B5EF4-FFF2-40B4-BE49-F238E27FC236}">
                <a16:creationId xmlns:a16="http://schemas.microsoft.com/office/drawing/2014/main" id="{0E83E30B-33CB-3348-9771-6EDC2B1727AB}"/>
              </a:ext>
            </a:extLst>
          </p:cNvPr>
          <p:cNvPicPr>
            <a:picLocks noChangeAspect="1"/>
          </p:cNvPicPr>
          <p:nvPr/>
        </p:nvPicPr>
        <p:blipFill>
          <a:blip r:embed="rId4"/>
          <a:stretch>
            <a:fillRect/>
          </a:stretch>
        </p:blipFill>
        <p:spPr>
          <a:xfrm>
            <a:off x="0" y="4837143"/>
            <a:ext cx="12600638" cy="1080578"/>
          </a:xfrm>
          <a:prstGeom prst="rect">
            <a:avLst/>
          </a:prstGeom>
        </p:spPr>
      </p:pic>
    </p:spTree>
    <p:extLst>
      <p:ext uri="{BB962C8B-B14F-4D97-AF65-F5344CB8AC3E}">
        <p14:creationId xmlns:p14="http://schemas.microsoft.com/office/powerpoint/2010/main" val="12559355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3C0BEF-0466-6744-B1E7-E97E18D49EC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FFCFE4-17B3-B547-B932-96AA1953339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23DB057-E9A9-ED45-ABE0-5840475DF9F3}"/>
              </a:ext>
            </a:extLst>
          </p:cNvPr>
          <p:cNvPicPr>
            <a:picLocks noChangeAspect="1"/>
          </p:cNvPicPr>
          <p:nvPr/>
        </p:nvPicPr>
        <p:blipFill>
          <a:blip r:embed="rId3"/>
          <a:stretch>
            <a:fillRect/>
          </a:stretch>
        </p:blipFill>
        <p:spPr>
          <a:xfrm>
            <a:off x="43452" y="137095"/>
            <a:ext cx="12148548" cy="2177570"/>
          </a:xfrm>
          <a:prstGeom prst="rect">
            <a:avLst/>
          </a:prstGeom>
        </p:spPr>
      </p:pic>
      <p:pic>
        <p:nvPicPr>
          <p:cNvPr id="5" name="图片 4">
            <a:extLst>
              <a:ext uri="{FF2B5EF4-FFF2-40B4-BE49-F238E27FC236}">
                <a16:creationId xmlns:a16="http://schemas.microsoft.com/office/drawing/2014/main" id="{4C1A0798-3EB4-6D42-ABBA-2D2F5E4BF68E}"/>
              </a:ext>
            </a:extLst>
          </p:cNvPr>
          <p:cNvPicPr>
            <a:picLocks noChangeAspect="1"/>
          </p:cNvPicPr>
          <p:nvPr/>
        </p:nvPicPr>
        <p:blipFill>
          <a:blip r:embed="rId4"/>
          <a:stretch>
            <a:fillRect/>
          </a:stretch>
        </p:blipFill>
        <p:spPr>
          <a:xfrm>
            <a:off x="-564329" y="2694945"/>
            <a:ext cx="13364110" cy="1468109"/>
          </a:xfrm>
          <a:prstGeom prst="rect">
            <a:avLst/>
          </a:prstGeom>
        </p:spPr>
      </p:pic>
      <p:pic>
        <p:nvPicPr>
          <p:cNvPr id="6" name="图片 5">
            <a:extLst>
              <a:ext uri="{FF2B5EF4-FFF2-40B4-BE49-F238E27FC236}">
                <a16:creationId xmlns:a16="http://schemas.microsoft.com/office/drawing/2014/main" id="{80744763-1DFB-CD4A-9637-33D9365969F6}"/>
              </a:ext>
            </a:extLst>
          </p:cNvPr>
          <p:cNvPicPr>
            <a:picLocks noChangeAspect="1"/>
          </p:cNvPicPr>
          <p:nvPr/>
        </p:nvPicPr>
        <p:blipFill>
          <a:blip r:embed="rId5"/>
          <a:stretch>
            <a:fillRect/>
          </a:stretch>
        </p:blipFill>
        <p:spPr>
          <a:xfrm>
            <a:off x="-1" y="4823364"/>
            <a:ext cx="12434713" cy="1488535"/>
          </a:xfrm>
          <a:prstGeom prst="rect">
            <a:avLst/>
          </a:prstGeom>
        </p:spPr>
      </p:pic>
    </p:spTree>
    <p:extLst>
      <p:ext uri="{BB962C8B-B14F-4D97-AF65-F5344CB8AC3E}">
        <p14:creationId xmlns:p14="http://schemas.microsoft.com/office/powerpoint/2010/main" val="2200980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26F40-0F35-EC4A-B53F-9FEE0D12117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BBC507-859B-9B49-B82D-475A545317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A00D9E0-DD02-B344-B9E2-E33A6DA50473}"/>
              </a:ext>
            </a:extLst>
          </p:cNvPr>
          <p:cNvPicPr>
            <a:picLocks noChangeAspect="1"/>
          </p:cNvPicPr>
          <p:nvPr/>
        </p:nvPicPr>
        <p:blipFill>
          <a:blip r:embed="rId2"/>
          <a:stretch>
            <a:fillRect/>
          </a:stretch>
        </p:blipFill>
        <p:spPr>
          <a:xfrm>
            <a:off x="215900" y="349250"/>
            <a:ext cx="11760200" cy="6159500"/>
          </a:xfrm>
          <a:prstGeom prst="rect">
            <a:avLst/>
          </a:prstGeom>
        </p:spPr>
      </p:pic>
    </p:spTree>
    <p:extLst>
      <p:ext uri="{BB962C8B-B14F-4D97-AF65-F5344CB8AC3E}">
        <p14:creationId xmlns:p14="http://schemas.microsoft.com/office/powerpoint/2010/main" val="21496921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E3705-D0B5-4A4C-AC8B-7400C7EB2D7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2DD76F2-9B59-A64C-96A5-9996FD04373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762EFBE-B58B-5943-B984-A93C298EE59B}"/>
              </a:ext>
            </a:extLst>
          </p:cNvPr>
          <p:cNvPicPr>
            <a:picLocks noChangeAspect="1"/>
          </p:cNvPicPr>
          <p:nvPr/>
        </p:nvPicPr>
        <p:blipFill>
          <a:blip r:embed="rId3"/>
          <a:stretch>
            <a:fillRect/>
          </a:stretch>
        </p:blipFill>
        <p:spPr>
          <a:xfrm>
            <a:off x="0" y="807094"/>
            <a:ext cx="12120299" cy="1460065"/>
          </a:xfrm>
          <a:prstGeom prst="rect">
            <a:avLst/>
          </a:prstGeom>
        </p:spPr>
      </p:pic>
      <p:pic>
        <p:nvPicPr>
          <p:cNvPr id="7" name="图片 6">
            <a:extLst>
              <a:ext uri="{FF2B5EF4-FFF2-40B4-BE49-F238E27FC236}">
                <a16:creationId xmlns:a16="http://schemas.microsoft.com/office/drawing/2014/main" id="{12942BFD-DBE5-FC47-831A-799F92A7916D}"/>
              </a:ext>
            </a:extLst>
          </p:cNvPr>
          <p:cNvPicPr>
            <a:picLocks noChangeAspect="1"/>
          </p:cNvPicPr>
          <p:nvPr/>
        </p:nvPicPr>
        <p:blipFill>
          <a:blip r:embed="rId4"/>
          <a:stretch>
            <a:fillRect/>
          </a:stretch>
        </p:blipFill>
        <p:spPr>
          <a:xfrm>
            <a:off x="0" y="2708693"/>
            <a:ext cx="14095562" cy="4208240"/>
          </a:xfrm>
          <a:prstGeom prst="rect">
            <a:avLst/>
          </a:prstGeom>
        </p:spPr>
      </p:pic>
    </p:spTree>
    <p:extLst>
      <p:ext uri="{BB962C8B-B14F-4D97-AF65-F5344CB8AC3E}">
        <p14:creationId xmlns:p14="http://schemas.microsoft.com/office/powerpoint/2010/main" val="2390102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5BBF95-D12E-654E-86A5-467DE07701DC}"/>
              </a:ext>
            </a:extLst>
          </p:cNvPr>
          <p:cNvSpPr>
            <a:spLocks noGrp="1"/>
          </p:cNvSpPr>
          <p:nvPr>
            <p:ph type="title"/>
          </p:nvPr>
        </p:nvSpPr>
        <p:spPr/>
        <p:txBody>
          <a:bodyPr/>
          <a:lstStyle/>
          <a:p>
            <a:r>
              <a:rPr kumimoji="1" lang="zh-CN" altLang="en-US" dirty="0"/>
              <a:t>查找中文字符的时候一定要注意这个文件的编码方式</a:t>
            </a:r>
          </a:p>
        </p:txBody>
      </p:sp>
      <p:sp>
        <p:nvSpPr>
          <p:cNvPr id="3" name="内容占位符 2">
            <a:extLst>
              <a:ext uri="{FF2B5EF4-FFF2-40B4-BE49-F238E27FC236}">
                <a16:creationId xmlns:a16="http://schemas.microsoft.com/office/drawing/2014/main" id="{7A22EB15-5812-BB40-B49C-6A59401F37F0}"/>
              </a:ext>
            </a:extLst>
          </p:cNvPr>
          <p:cNvSpPr>
            <a:spLocks noGrp="1"/>
          </p:cNvSpPr>
          <p:nvPr>
            <p:ph idx="1"/>
          </p:nvPr>
        </p:nvSpPr>
        <p:spPr/>
        <p:txBody>
          <a:bodyPr/>
          <a:lstStyle/>
          <a:p>
            <a:r>
              <a:rPr kumimoji="1" lang="en-US" altLang="zh-CN" dirty="0" err="1"/>
              <a:t>gbk</a:t>
            </a:r>
            <a:endParaRPr kumimoji="1" lang="en-US" altLang="zh-CN" dirty="0"/>
          </a:p>
          <a:p>
            <a:r>
              <a:rPr kumimoji="1" lang="en-US" altLang="zh-CN" dirty="0"/>
              <a:t>utf-8</a:t>
            </a:r>
          </a:p>
          <a:p>
            <a:r>
              <a:rPr kumimoji="1" lang="en-US" altLang="zh-CN" dirty="0"/>
              <a:t>8859-1</a:t>
            </a:r>
          </a:p>
          <a:p>
            <a:r>
              <a:rPr kumimoji="1" lang="zh-CN" altLang="en-US" dirty="0"/>
              <a:t>同时要注意当前</a:t>
            </a:r>
            <a:r>
              <a:rPr kumimoji="1" lang="en-US" altLang="zh-CN" dirty="0"/>
              <a:t>terminal</a:t>
            </a:r>
            <a:r>
              <a:rPr kumimoji="1" lang="zh-CN" altLang="en-US" dirty="0"/>
              <a:t>的编码格式</a:t>
            </a:r>
          </a:p>
        </p:txBody>
      </p:sp>
    </p:spTree>
    <p:extLst>
      <p:ext uri="{BB962C8B-B14F-4D97-AF65-F5344CB8AC3E}">
        <p14:creationId xmlns:p14="http://schemas.microsoft.com/office/powerpoint/2010/main" val="3389456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38D7DA-7218-2242-AF15-521467151BF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C28616E-020F-1C46-B5BC-32DC4ECAED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413B5EE-17E0-694D-BB7F-D745305E5BC1}"/>
              </a:ext>
            </a:extLst>
          </p:cNvPr>
          <p:cNvPicPr>
            <a:picLocks noChangeAspect="1"/>
          </p:cNvPicPr>
          <p:nvPr/>
        </p:nvPicPr>
        <p:blipFill>
          <a:blip r:embed="rId3"/>
          <a:stretch>
            <a:fillRect/>
          </a:stretch>
        </p:blipFill>
        <p:spPr>
          <a:xfrm>
            <a:off x="-1" y="0"/>
            <a:ext cx="14897231" cy="7850038"/>
          </a:xfrm>
          <a:prstGeom prst="rect">
            <a:avLst/>
          </a:prstGeom>
        </p:spPr>
      </p:pic>
      <p:pic>
        <p:nvPicPr>
          <p:cNvPr id="5" name="图片 4">
            <a:extLst>
              <a:ext uri="{FF2B5EF4-FFF2-40B4-BE49-F238E27FC236}">
                <a16:creationId xmlns:a16="http://schemas.microsoft.com/office/drawing/2014/main" id="{5B63105E-69A7-A744-9E74-2AF163A522D8}"/>
              </a:ext>
            </a:extLst>
          </p:cNvPr>
          <p:cNvPicPr>
            <a:picLocks noChangeAspect="1"/>
          </p:cNvPicPr>
          <p:nvPr/>
        </p:nvPicPr>
        <p:blipFill>
          <a:blip r:embed="rId4"/>
          <a:stretch>
            <a:fillRect/>
          </a:stretch>
        </p:blipFill>
        <p:spPr>
          <a:xfrm>
            <a:off x="4924441" y="2794000"/>
            <a:ext cx="8623300" cy="4064000"/>
          </a:xfrm>
          <a:prstGeom prst="rect">
            <a:avLst/>
          </a:prstGeom>
        </p:spPr>
      </p:pic>
      <p:pic>
        <p:nvPicPr>
          <p:cNvPr id="6" name="图片 5">
            <a:extLst>
              <a:ext uri="{FF2B5EF4-FFF2-40B4-BE49-F238E27FC236}">
                <a16:creationId xmlns:a16="http://schemas.microsoft.com/office/drawing/2014/main" id="{81BB27B8-8897-194E-8467-28BBD7B10F3D}"/>
              </a:ext>
            </a:extLst>
          </p:cNvPr>
          <p:cNvPicPr>
            <a:picLocks noChangeAspect="1"/>
          </p:cNvPicPr>
          <p:nvPr/>
        </p:nvPicPr>
        <p:blipFill>
          <a:blip r:embed="rId5"/>
          <a:stretch>
            <a:fillRect/>
          </a:stretch>
        </p:blipFill>
        <p:spPr>
          <a:xfrm>
            <a:off x="4846791" y="919957"/>
            <a:ext cx="7340600" cy="1676400"/>
          </a:xfrm>
          <a:prstGeom prst="rect">
            <a:avLst/>
          </a:prstGeom>
        </p:spPr>
      </p:pic>
    </p:spTree>
    <p:extLst>
      <p:ext uri="{BB962C8B-B14F-4D97-AF65-F5344CB8AC3E}">
        <p14:creationId xmlns:p14="http://schemas.microsoft.com/office/powerpoint/2010/main" val="7012298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EDD498-2285-4445-BC22-54D00383C69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3DF736-8827-6940-B51A-936AA419EC8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65ED8A1-1DBE-6E42-912E-35E784C543D0}"/>
              </a:ext>
            </a:extLst>
          </p:cNvPr>
          <p:cNvPicPr>
            <a:picLocks noChangeAspect="1"/>
          </p:cNvPicPr>
          <p:nvPr/>
        </p:nvPicPr>
        <p:blipFill>
          <a:blip r:embed="rId3"/>
          <a:stretch>
            <a:fillRect/>
          </a:stretch>
        </p:blipFill>
        <p:spPr>
          <a:xfrm>
            <a:off x="-1" y="1333500"/>
            <a:ext cx="12611773" cy="3186742"/>
          </a:xfrm>
          <a:prstGeom prst="rect">
            <a:avLst/>
          </a:prstGeom>
        </p:spPr>
      </p:pic>
    </p:spTree>
    <p:extLst>
      <p:ext uri="{BB962C8B-B14F-4D97-AF65-F5344CB8AC3E}">
        <p14:creationId xmlns:p14="http://schemas.microsoft.com/office/powerpoint/2010/main" val="1939341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2D5EE4-B109-454F-A7ED-AC7693C54A2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E583C09-C395-0047-BCDA-78360E15509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B3BCA83-F760-2B43-AD51-DC775949BF70}"/>
              </a:ext>
            </a:extLst>
          </p:cNvPr>
          <p:cNvPicPr>
            <a:picLocks noChangeAspect="1"/>
          </p:cNvPicPr>
          <p:nvPr/>
        </p:nvPicPr>
        <p:blipFill>
          <a:blip r:embed="rId3"/>
          <a:stretch>
            <a:fillRect/>
          </a:stretch>
        </p:blipFill>
        <p:spPr>
          <a:xfrm>
            <a:off x="0" y="681037"/>
            <a:ext cx="12192000" cy="6193324"/>
          </a:xfrm>
          <a:prstGeom prst="rect">
            <a:avLst/>
          </a:prstGeom>
        </p:spPr>
      </p:pic>
    </p:spTree>
    <p:extLst>
      <p:ext uri="{BB962C8B-B14F-4D97-AF65-F5344CB8AC3E}">
        <p14:creationId xmlns:p14="http://schemas.microsoft.com/office/powerpoint/2010/main" val="20807716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0BEDD-CFCF-0F4B-B50C-59E075EE821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50106ABD-5A1B-9F4B-B262-BDB9B7E07E5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9A364BF-2A9C-BD45-824E-ACD30F5ADB7F}"/>
              </a:ext>
            </a:extLst>
          </p:cNvPr>
          <p:cNvPicPr>
            <a:picLocks noChangeAspect="1"/>
          </p:cNvPicPr>
          <p:nvPr/>
        </p:nvPicPr>
        <p:blipFill>
          <a:blip r:embed="rId3"/>
          <a:stretch>
            <a:fillRect/>
          </a:stretch>
        </p:blipFill>
        <p:spPr>
          <a:xfrm>
            <a:off x="0" y="2362200"/>
            <a:ext cx="12251992" cy="1502434"/>
          </a:xfrm>
          <a:prstGeom prst="rect">
            <a:avLst/>
          </a:prstGeom>
        </p:spPr>
      </p:pic>
    </p:spTree>
    <p:extLst>
      <p:ext uri="{BB962C8B-B14F-4D97-AF65-F5344CB8AC3E}">
        <p14:creationId xmlns:p14="http://schemas.microsoft.com/office/powerpoint/2010/main" val="10061538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679CB7-38D7-1548-A8A4-5C854D84527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E87C2F-0D54-124F-8A63-8823A774AC0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9F0DB38-2A27-264A-8112-33D1E5D5D800}"/>
              </a:ext>
            </a:extLst>
          </p:cNvPr>
          <p:cNvPicPr>
            <a:picLocks noChangeAspect="1"/>
          </p:cNvPicPr>
          <p:nvPr/>
        </p:nvPicPr>
        <p:blipFill>
          <a:blip r:embed="rId3"/>
          <a:stretch>
            <a:fillRect/>
          </a:stretch>
        </p:blipFill>
        <p:spPr>
          <a:xfrm>
            <a:off x="0" y="648790"/>
            <a:ext cx="12192000" cy="5560419"/>
          </a:xfrm>
          <a:prstGeom prst="rect">
            <a:avLst/>
          </a:prstGeom>
        </p:spPr>
      </p:pic>
    </p:spTree>
    <p:extLst>
      <p:ext uri="{BB962C8B-B14F-4D97-AF65-F5344CB8AC3E}">
        <p14:creationId xmlns:p14="http://schemas.microsoft.com/office/powerpoint/2010/main" val="949902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E40688-D2EB-C643-985C-78469857302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62D93A5-B808-1B42-8BFA-9A4FE6CB5D3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2F38AD1-D1E0-5D44-A6CC-BE57AA237801}"/>
              </a:ext>
            </a:extLst>
          </p:cNvPr>
          <p:cNvPicPr>
            <a:picLocks noChangeAspect="1"/>
          </p:cNvPicPr>
          <p:nvPr/>
        </p:nvPicPr>
        <p:blipFill>
          <a:blip r:embed="rId3"/>
          <a:stretch>
            <a:fillRect/>
          </a:stretch>
        </p:blipFill>
        <p:spPr>
          <a:xfrm>
            <a:off x="-1" y="-1"/>
            <a:ext cx="13141287" cy="7004649"/>
          </a:xfrm>
          <a:prstGeom prst="rect">
            <a:avLst/>
          </a:prstGeom>
        </p:spPr>
      </p:pic>
    </p:spTree>
    <p:extLst>
      <p:ext uri="{BB962C8B-B14F-4D97-AF65-F5344CB8AC3E}">
        <p14:creationId xmlns:p14="http://schemas.microsoft.com/office/powerpoint/2010/main" val="1080953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4C0FA-A50C-DE4F-A1F3-D229060312F8}"/>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458818E-549B-5942-8792-A07AD9D28AD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8BCAD58-79B1-B746-A5BD-E5A2A423BEC7}"/>
              </a:ext>
            </a:extLst>
          </p:cNvPr>
          <p:cNvPicPr>
            <a:picLocks noChangeAspect="1"/>
          </p:cNvPicPr>
          <p:nvPr/>
        </p:nvPicPr>
        <p:blipFill>
          <a:blip r:embed="rId3"/>
          <a:stretch>
            <a:fillRect/>
          </a:stretch>
        </p:blipFill>
        <p:spPr>
          <a:xfrm>
            <a:off x="0" y="649437"/>
            <a:ext cx="12963851" cy="3416150"/>
          </a:xfrm>
          <a:prstGeom prst="rect">
            <a:avLst/>
          </a:prstGeom>
        </p:spPr>
      </p:pic>
    </p:spTree>
    <p:extLst>
      <p:ext uri="{BB962C8B-B14F-4D97-AF65-F5344CB8AC3E}">
        <p14:creationId xmlns:p14="http://schemas.microsoft.com/office/powerpoint/2010/main" val="1568855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86DC02-6E52-3C4C-B72C-BB2B211EAF0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F5F5113-1AF6-994A-8FB8-DF30580E862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37878AF-9B46-9C49-A9BA-EC263F3B52B6}"/>
              </a:ext>
            </a:extLst>
          </p:cNvPr>
          <p:cNvPicPr>
            <a:picLocks noChangeAspect="1"/>
          </p:cNvPicPr>
          <p:nvPr/>
        </p:nvPicPr>
        <p:blipFill>
          <a:blip r:embed="rId3"/>
          <a:stretch>
            <a:fillRect/>
          </a:stretch>
        </p:blipFill>
        <p:spPr>
          <a:xfrm>
            <a:off x="0" y="182711"/>
            <a:ext cx="12192000" cy="5887945"/>
          </a:xfrm>
          <a:prstGeom prst="rect">
            <a:avLst/>
          </a:prstGeom>
        </p:spPr>
      </p:pic>
    </p:spTree>
    <p:extLst>
      <p:ext uri="{BB962C8B-B14F-4D97-AF65-F5344CB8AC3E}">
        <p14:creationId xmlns:p14="http://schemas.microsoft.com/office/powerpoint/2010/main" val="256257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47DCB-157B-B642-BF20-AFA4190B391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8472A7-D464-C749-8160-5285DE13DCE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60126CC-1C36-C54C-9EC7-E97E1A6AD5EB}"/>
              </a:ext>
            </a:extLst>
          </p:cNvPr>
          <p:cNvPicPr>
            <a:picLocks noChangeAspect="1"/>
          </p:cNvPicPr>
          <p:nvPr/>
        </p:nvPicPr>
        <p:blipFill>
          <a:blip r:embed="rId3"/>
          <a:stretch>
            <a:fillRect/>
          </a:stretch>
        </p:blipFill>
        <p:spPr>
          <a:xfrm>
            <a:off x="171450" y="361950"/>
            <a:ext cx="11849100" cy="6134100"/>
          </a:xfrm>
          <a:prstGeom prst="rect">
            <a:avLst/>
          </a:prstGeom>
        </p:spPr>
      </p:pic>
    </p:spTree>
    <p:extLst>
      <p:ext uri="{BB962C8B-B14F-4D97-AF65-F5344CB8AC3E}">
        <p14:creationId xmlns:p14="http://schemas.microsoft.com/office/powerpoint/2010/main" val="1752629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924F81-ED02-134F-86AD-35B9BD512A1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E7F1C22-1788-EB4A-A76C-B5437048AF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F26B869-74E4-1C48-879A-28F98D6FE73A}"/>
              </a:ext>
            </a:extLst>
          </p:cNvPr>
          <p:cNvPicPr>
            <a:picLocks noChangeAspect="1"/>
          </p:cNvPicPr>
          <p:nvPr/>
        </p:nvPicPr>
        <p:blipFill>
          <a:blip r:embed="rId3"/>
          <a:stretch>
            <a:fillRect/>
          </a:stretch>
        </p:blipFill>
        <p:spPr>
          <a:xfrm>
            <a:off x="3467100" y="806450"/>
            <a:ext cx="5257800" cy="5245100"/>
          </a:xfrm>
          <a:prstGeom prst="rect">
            <a:avLst/>
          </a:prstGeom>
        </p:spPr>
      </p:pic>
    </p:spTree>
    <p:extLst>
      <p:ext uri="{BB962C8B-B14F-4D97-AF65-F5344CB8AC3E}">
        <p14:creationId xmlns:p14="http://schemas.microsoft.com/office/powerpoint/2010/main" val="36022775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475425-83C7-8A42-A0B8-EF97463F001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DAB0D79-54D1-3248-AAF8-CE4FD64BFF3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EDCB647-02B0-324D-9297-ECE90219565F}"/>
              </a:ext>
            </a:extLst>
          </p:cNvPr>
          <p:cNvPicPr>
            <a:picLocks noChangeAspect="1"/>
          </p:cNvPicPr>
          <p:nvPr/>
        </p:nvPicPr>
        <p:blipFill>
          <a:blip r:embed="rId3"/>
          <a:stretch>
            <a:fillRect/>
          </a:stretch>
        </p:blipFill>
        <p:spPr>
          <a:xfrm>
            <a:off x="0" y="1357369"/>
            <a:ext cx="16931538" cy="2364026"/>
          </a:xfrm>
          <a:prstGeom prst="rect">
            <a:avLst/>
          </a:prstGeom>
        </p:spPr>
      </p:pic>
    </p:spTree>
    <p:extLst>
      <p:ext uri="{BB962C8B-B14F-4D97-AF65-F5344CB8AC3E}">
        <p14:creationId xmlns:p14="http://schemas.microsoft.com/office/powerpoint/2010/main" val="34892678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E5951-CB13-D24C-B50B-0F74AA76764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72FB97F-8364-604B-A660-275A35F423E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82846CE-1549-3D48-A1B0-600AFAADC729}"/>
              </a:ext>
            </a:extLst>
          </p:cNvPr>
          <p:cNvPicPr>
            <a:picLocks noChangeAspect="1"/>
          </p:cNvPicPr>
          <p:nvPr/>
        </p:nvPicPr>
        <p:blipFill>
          <a:blip r:embed="rId3"/>
          <a:stretch>
            <a:fillRect/>
          </a:stretch>
        </p:blipFill>
        <p:spPr>
          <a:xfrm>
            <a:off x="82550" y="869950"/>
            <a:ext cx="12026900" cy="5118100"/>
          </a:xfrm>
          <a:prstGeom prst="rect">
            <a:avLst/>
          </a:prstGeom>
        </p:spPr>
      </p:pic>
    </p:spTree>
    <p:extLst>
      <p:ext uri="{BB962C8B-B14F-4D97-AF65-F5344CB8AC3E}">
        <p14:creationId xmlns:p14="http://schemas.microsoft.com/office/powerpoint/2010/main" val="30924736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B1443-744E-3C47-AD40-D645A247294B}"/>
              </a:ext>
            </a:extLst>
          </p:cNvPr>
          <p:cNvSpPr>
            <a:spLocks noGrp="1"/>
          </p:cNvSpPr>
          <p:nvPr>
            <p:ph type="title"/>
          </p:nvPr>
        </p:nvSpPr>
        <p:spPr/>
        <p:txBody>
          <a:bodyPr/>
          <a:lstStyle/>
          <a:p>
            <a:r>
              <a:rPr kumimoji="1" lang="en-US" altLang="zh-CN" dirty="0" err="1"/>
              <a:t>ps</a:t>
            </a:r>
            <a:r>
              <a:rPr kumimoji="1" lang="zh-CN" altLang="en-US" dirty="0"/>
              <a:t> </a:t>
            </a:r>
            <a:r>
              <a:rPr kumimoji="1" lang="en-US" altLang="zh-CN" dirty="0"/>
              <a:t>aux</a:t>
            </a:r>
            <a:r>
              <a:rPr kumimoji="1" lang="zh-CN" altLang="en-US" dirty="0"/>
              <a:t> </a:t>
            </a:r>
            <a:r>
              <a:rPr kumimoji="1" lang="en-US" altLang="zh-CN" dirty="0"/>
              <a:t>|</a:t>
            </a:r>
            <a:r>
              <a:rPr kumimoji="1" lang="zh-CN" altLang="en-US" dirty="0"/>
              <a:t> </a:t>
            </a:r>
            <a:r>
              <a:rPr kumimoji="1" lang="en-US" altLang="zh-CN" dirty="0"/>
              <a:t>grep</a:t>
            </a:r>
            <a:r>
              <a:rPr kumimoji="1" lang="zh-CN" altLang="en-US" dirty="0"/>
              <a:t> </a:t>
            </a:r>
            <a:r>
              <a:rPr kumimoji="1" lang="en-US" altLang="zh-CN" dirty="0" err="1"/>
              <a:t>nginx</a:t>
            </a:r>
            <a:endParaRPr kumimoji="1" lang="zh-CN" altLang="en-US" dirty="0"/>
          </a:p>
        </p:txBody>
      </p:sp>
      <p:sp>
        <p:nvSpPr>
          <p:cNvPr id="3" name="内容占位符 2">
            <a:extLst>
              <a:ext uri="{FF2B5EF4-FFF2-40B4-BE49-F238E27FC236}">
                <a16:creationId xmlns:a16="http://schemas.microsoft.com/office/drawing/2014/main" id="{969A957C-9E14-EC49-BC1C-1E89B346ACB7}"/>
              </a:ext>
            </a:extLst>
          </p:cNvPr>
          <p:cNvSpPr>
            <a:spLocks noGrp="1"/>
          </p:cNvSpPr>
          <p:nvPr>
            <p:ph idx="1"/>
          </p:nvPr>
        </p:nvSpPr>
        <p:spPr/>
        <p:txBody>
          <a:bodyPr/>
          <a:lstStyle/>
          <a:p>
            <a:r>
              <a:rPr kumimoji="1" lang="zh-CN" altLang="en-US" dirty="0"/>
              <a:t>另一个是</a:t>
            </a:r>
            <a:r>
              <a:rPr kumimoji="1" lang="en-US" altLang="zh-CN" dirty="0"/>
              <a:t>top</a:t>
            </a:r>
            <a:endParaRPr kumimoji="1" lang="zh-CN" altLang="en-US" dirty="0"/>
          </a:p>
        </p:txBody>
      </p:sp>
    </p:spTree>
    <p:extLst>
      <p:ext uri="{BB962C8B-B14F-4D97-AF65-F5344CB8AC3E}">
        <p14:creationId xmlns:p14="http://schemas.microsoft.com/office/powerpoint/2010/main" val="9303020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2702D-F036-6245-BB35-017BE7D6AD5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3D3E5AC-1D6A-904C-AC2E-027180D3AFD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9EBACD88-7D64-5647-BB34-53FA3462FE17}"/>
              </a:ext>
            </a:extLst>
          </p:cNvPr>
          <p:cNvPicPr>
            <a:picLocks noChangeAspect="1"/>
          </p:cNvPicPr>
          <p:nvPr/>
        </p:nvPicPr>
        <p:blipFill>
          <a:blip r:embed="rId3"/>
          <a:stretch>
            <a:fillRect/>
          </a:stretch>
        </p:blipFill>
        <p:spPr>
          <a:xfrm>
            <a:off x="254000" y="1123950"/>
            <a:ext cx="11684000" cy="4610100"/>
          </a:xfrm>
          <a:prstGeom prst="rect">
            <a:avLst/>
          </a:prstGeom>
        </p:spPr>
      </p:pic>
    </p:spTree>
    <p:extLst>
      <p:ext uri="{BB962C8B-B14F-4D97-AF65-F5344CB8AC3E}">
        <p14:creationId xmlns:p14="http://schemas.microsoft.com/office/powerpoint/2010/main" val="23789347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8840A6-581A-C84B-AC7C-F4F7B54664EB}"/>
              </a:ext>
            </a:extLst>
          </p:cNvPr>
          <p:cNvSpPr>
            <a:spLocks noGrp="1"/>
          </p:cNvSpPr>
          <p:nvPr>
            <p:ph type="title"/>
          </p:nvPr>
        </p:nvSpPr>
        <p:spPr/>
        <p:txBody>
          <a:bodyPr/>
          <a:lstStyle/>
          <a:p>
            <a:r>
              <a:rPr kumimoji="1" lang="zh-CN" altLang="en-US" dirty="0"/>
              <a:t>常用快捷键</a:t>
            </a:r>
          </a:p>
        </p:txBody>
      </p:sp>
      <p:sp>
        <p:nvSpPr>
          <p:cNvPr id="3" name="内容占位符 2">
            <a:extLst>
              <a:ext uri="{FF2B5EF4-FFF2-40B4-BE49-F238E27FC236}">
                <a16:creationId xmlns:a16="http://schemas.microsoft.com/office/drawing/2014/main" id="{D20B11AA-CAEA-DD47-B826-A20467AF7E74}"/>
              </a:ext>
            </a:extLst>
          </p:cNvPr>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29481111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B788C3-2245-E842-B198-A2FCA6B6A33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D78094B-A66C-E94F-8E06-74C6DCD3B2E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9B38E04-AFE6-C345-A73D-3E464C089A87}"/>
              </a:ext>
            </a:extLst>
          </p:cNvPr>
          <p:cNvPicPr>
            <a:picLocks noChangeAspect="1"/>
          </p:cNvPicPr>
          <p:nvPr/>
        </p:nvPicPr>
        <p:blipFill>
          <a:blip r:embed="rId3"/>
          <a:stretch>
            <a:fillRect/>
          </a:stretch>
        </p:blipFill>
        <p:spPr>
          <a:xfrm>
            <a:off x="3206750" y="2133600"/>
            <a:ext cx="5778500" cy="2590800"/>
          </a:xfrm>
          <a:prstGeom prst="rect">
            <a:avLst/>
          </a:prstGeom>
        </p:spPr>
      </p:pic>
    </p:spTree>
    <p:extLst>
      <p:ext uri="{BB962C8B-B14F-4D97-AF65-F5344CB8AC3E}">
        <p14:creationId xmlns:p14="http://schemas.microsoft.com/office/powerpoint/2010/main" val="23872703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7BBE67-F3F5-2943-B183-1054B647369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A457F6F-3C42-2949-BFA8-373AEF8055CB}"/>
              </a:ext>
            </a:extLst>
          </p:cNvPr>
          <p:cNvSpPr>
            <a:spLocks noGrp="1"/>
          </p:cNvSpPr>
          <p:nvPr>
            <p:ph idx="1"/>
          </p:nvPr>
        </p:nvSpPr>
        <p:spPr/>
        <p:txBody>
          <a:bodyPr/>
          <a:lstStyle/>
          <a:p>
            <a:endParaRPr kumimoji="1" lang="zh-CN" altLang="en-US"/>
          </a:p>
        </p:txBody>
      </p:sp>
      <p:pic>
        <p:nvPicPr>
          <p:cNvPr id="11266" name="Picture 2" descr="What is CTSS?">
            <a:extLst>
              <a:ext uri="{FF2B5EF4-FFF2-40B4-BE49-F238E27FC236}">
                <a16:creationId xmlns:a16="http://schemas.microsoft.com/office/drawing/2014/main" id="{1A915577-5186-B74F-8860-5D044178D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261"/>
            <a:ext cx="12192000" cy="9132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1083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65ADC-458F-594E-A9D3-9CAFC3C1CD5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0D4592E-93F5-5F48-B1BD-DF8BD8503303}"/>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5679B964-979F-794C-A34F-AFAD26A148A1}"/>
              </a:ext>
            </a:extLst>
          </p:cNvPr>
          <p:cNvPicPr>
            <a:picLocks noChangeAspect="1"/>
          </p:cNvPicPr>
          <p:nvPr/>
        </p:nvPicPr>
        <p:blipFill>
          <a:blip r:embed="rId3"/>
          <a:stretch>
            <a:fillRect/>
          </a:stretch>
        </p:blipFill>
        <p:spPr>
          <a:xfrm>
            <a:off x="0" y="-631209"/>
            <a:ext cx="12192000" cy="8120418"/>
          </a:xfrm>
          <a:prstGeom prst="rect">
            <a:avLst/>
          </a:prstGeom>
        </p:spPr>
      </p:pic>
    </p:spTree>
    <p:extLst>
      <p:ext uri="{BB962C8B-B14F-4D97-AF65-F5344CB8AC3E}">
        <p14:creationId xmlns:p14="http://schemas.microsoft.com/office/powerpoint/2010/main" val="8504422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815943-AAF4-024F-A33A-3131D133FAA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D1959B-226A-124D-984D-94DB5939A91B}"/>
              </a:ext>
            </a:extLst>
          </p:cNvPr>
          <p:cNvSpPr>
            <a:spLocks noGrp="1"/>
          </p:cNvSpPr>
          <p:nvPr>
            <p:ph idx="1"/>
          </p:nvPr>
        </p:nvSpPr>
        <p:spPr/>
        <p:txBody>
          <a:bodyPr/>
          <a:lstStyle/>
          <a:p>
            <a:endParaRPr kumimoji="1" lang="zh-CN" altLang="en-US"/>
          </a:p>
        </p:txBody>
      </p:sp>
      <p:pic>
        <p:nvPicPr>
          <p:cNvPr id="12290" name="Picture 2" descr="GE-645 Circuit Board">
            <a:extLst>
              <a:ext uri="{FF2B5EF4-FFF2-40B4-BE49-F238E27FC236}">
                <a16:creationId xmlns:a16="http://schemas.microsoft.com/office/drawing/2014/main" id="{FEEF814C-1CBF-DD44-A630-A8540CAC50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0" y="1098550"/>
            <a:ext cx="4953000" cy="466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691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17298</TotalTime>
  <Words>39734</Words>
  <Application>Microsoft Macintosh PowerPoint</Application>
  <PresentationFormat>宽屏</PresentationFormat>
  <Paragraphs>2366</Paragraphs>
  <Slides>286</Slides>
  <Notes>256</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286</vt:i4>
      </vt:variant>
    </vt:vector>
  </HeadingPairs>
  <TitlesOfParts>
    <vt:vector size="290" baseType="lpstr">
      <vt:lpstr>等线</vt:lpstr>
      <vt:lpstr>等线 Light</vt:lpstr>
      <vt:lpstr>Arial</vt:lpstr>
      <vt:lpstr>Office 主题​​</vt:lpstr>
      <vt:lpstr>uname -a</vt:lpstr>
      <vt:lpstr>PowerPoint 演示文稿</vt:lpstr>
      <vt:lpstr>GNU是什么</vt:lpstr>
      <vt:lpstr>linux关机命令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export HISTSIZE = 10000 # 500 is default export HISTFILESIZE = 1000000 export HISTTIMEFORMAT = '%b %d %I:%M %p'#using strftime format export HISCONTROL=ignoreboth #ignoredups:ignorespce export HISTIGNORE="history:pwd:exit:df:ls:ls -la:ll"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if[ -f ~/.bashrc]; then     source ~/.bashrc fi </vt:lpstr>
      <vt:lpstr>echo "" echo -n "Welcome to Linux Here";whoami echo "" echo -n "Today is ";date "+%m-%d-%Y %H:%M:%S" echo "" cal echo -n "Uptime:";uptime echo "" </vt:lpstr>
      <vt:lpstr>PowerPoint 演示文稿</vt:lpstr>
      <vt:lpstr>PowerPoint 演示文稿</vt:lpstr>
      <vt:lpstr>PowerPoint 演示文稿</vt:lpstr>
      <vt:lpstr>PowerPoint 演示文稿</vt:lpstr>
      <vt:lpstr>PowerPoint 演示文稿</vt:lpstr>
      <vt:lpstr>PowerPoint 演示文稿</vt:lpstr>
      <vt:lpstr>cat /etc/group | sort</vt:lpstr>
      <vt:lpstr>grep的含义</vt:lpstr>
      <vt:lpstr>PowerPoint 演示文稿</vt:lpstr>
      <vt:lpstr>PowerPoint 演示文稿</vt:lpstr>
      <vt:lpstr>PowerPoint 演示文稿</vt:lpstr>
      <vt:lpstr>PowerPoint 演示文稿</vt:lpstr>
      <vt:lpstr>查找中文字符的时候一定要注意这个文件的编码方式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ps aux | grep nginx</vt:lpstr>
      <vt:lpstr>PowerPoint 演示文稿</vt:lpstr>
      <vt:lpstr>常用快捷键</vt:lpstr>
      <vt:lpstr>PowerPoint 演示文稿</vt:lpstr>
      <vt:lpstr>PowerPoint 演示文稿</vt:lpstr>
      <vt:lpstr>PowerPoint 演示文稿</vt:lpstr>
      <vt:lpstr>PowerPoint 演示文稿</vt:lpstr>
      <vt:lpstr>BCPL</vt:lpstr>
      <vt:lpstr>PowerPoint 演示文稿</vt:lpstr>
      <vt:lpstr>The book BCPL: The language and its compiler describes the philosophy of BCPL as follows: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Kernighan's own 1972 A Tutorial Introduction to the Language B</vt:lpstr>
      <vt:lpstr>B Language new features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 Unix pioneer who helped develop the Programmer's Workbench of Unix tools, was present the day that pipes were introduced into Unix. These tools included: find, cpio, expr, and a large number of include files.</vt:lpstr>
      <vt:lpstr>名人录</vt:lpstr>
      <vt:lpstr>火狐打开多个文件</vt:lpstr>
      <vt:lpstr>find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小玩具 xeyes</vt:lpstr>
      <vt:lpstr>sed=stream editor</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https://blog.csdn.net/ly0303521/article/details/43760935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awk</vt:lpstr>
      <vt:lpstr>tsv,csv</vt:lpstr>
      <vt:lpstr>xclip建立从终端到剪贴板的路径</vt:lpstr>
      <vt:lpstr>PowerPoint 演示文稿</vt:lpstr>
      <vt:lpstr>PowerPoint 演示文稿</vt:lpstr>
      <vt:lpstr>PowerPoint 演示文稿</vt:lpstr>
      <vt:lpstr>PowerPoint 演示文稿</vt:lpstr>
      <vt:lpstr>shell</vt:lpstr>
      <vt:lpstr>c</vt:lpstr>
      <vt:lpstr>$ PATH=$PATH:/home/shiyanlou/mybin</vt:lpstr>
      <vt:lpstr>PowerPoint 演示文稿</vt:lpstr>
      <vt:lpstr>变量修改</vt:lpstr>
      <vt:lpstr>$ unset mypath</vt:lpstr>
      <vt:lpstr>5. 如何让环境变量立即生效</vt:lpstr>
      <vt:lpstr>搜索文件</vt:lpstr>
      <vt:lpstr>locate快而全</vt:lpstr>
      <vt:lpstr>查找</vt:lpstr>
      <vt:lpstr>which小而精</vt:lpstr>
      <vt:lpstr>find精而细</vt:lpstr>
      <vt:lpstr>五种方式使用find 第一种名称</vt:lpstr>
      <vt:lpstr>在当前工作目录中查找名称为test.c的所有文件。</vt:lpstr>
      <vt:lpstr>跨越文件夹搜索</vt:lpstr>
      <vt:lpstr>PowerPoint 演示文稿</vt:lpstr>
      <vt:lpstr>PowerPoint 演示文稿</vt:lpstr>
      <vt:lpstr>第二部分 - 根据他们的权限查找文件</vt:lpstr>
      <vt:lpstr>PowerPoint 演示文稿</vt:lpstr>
      <vt:lpstr> </vt:lpstr>
      <vt:lpstr>PowerPoint 演示文稿</vt:lpstr>
      <vt:lpstr>根据大小</vt:lpstr>
      <vt:lpstr>$ find ~ -mtime 0</vt:lpstr>
      <vt:lpstr>$ find ~ -newer /etc</vt:lpstr>
      <vt:lpstr>黑客帝国字符雨</vt:lpstr>
      <vt:lpstr>PowerPoint 演示文稿</vt:lpstr>
      <vt:lpstr>PowerPoint 演示文稿</vt:lpstr>
      <vt:lpstr>PowerPoint 演示文稿</vt:lpstr>
      <vt:lpstr>PowerPoint 演示文稿</vt:lpstr>
      <vt:lpstr>PowerPoint 演示文稿</vt:lpstr>
      <vt:lpstr>首先分清三个方向的轴</vt:lpstr>
      <vt:lpstr>在默认的半跟随上面,使用方向键控制</vt:lpstr>
      <vt:lpstr>PowerPoint 演示文稿</vt:lpstr>
      <vt:lpstr>PowerPoint 演示文稿</vt:lpstr>
      <vt:lpstr>PowerPoint 演示文稿</vt:lpstr>
      <vt:lpstr>PowerPoint 演示文稿</vt:lpstr>
      <vt:lpstr>install ssh</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Microsoft Office User</dc:creator>
  <cp:keywords/>
  <dc:description/>
  <cp:lastModifiedBy>Microsoft Office User</cp:lastModifiedBy>
  <cp:revision>227</cp:revision>
  <dcterms:created xsi:type="dcterms:W3CDTF">2020-07-09T08:42:39Z</dcterms:created>
  <dcterms:modified xsi:type="dcterms:W3CDTF">2020-07-30T02:22:44Z</dcterms:modified>
  <cp:category/>
</cp:coreProperties>
</file>